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40" r:id="rId3"/>
    <p:sldId id="329" r:id="rId4"/>
    <p:sldId id="343" r:id="rId5"/>
    <p:sldId id="338" r:id="rId6"/>
    <p:sldId id="284" r:id="rId7"/>
    <p:sldId id="357" r:id="rId8"/>
    <p:sldId id="282" r:id="rId9"/>
    <p:sldId id="260" r:id="rId10"/>
    <p:sldId id="286" r:id="rId11"/>
    <p:sldId id="288" r:id="rId12"/>
    <p:sldId id="350" r:id="rId13"/>
    <p:sldId id="352" r:id="rId14"/>
    <p:sldId id="349" r:id="rId15"/>
    <p:sldId id="355" r:id="rId16"/>
    <p:sldId id="328" r:id="rId17"/>
    <p:sldId id="306" r:id="rId18"/>
    <p:sldId id="304" r:id="rId19"/>
    <p:sldId id="314" r:id="rId20"/>
    <p:sldId id="327" r:id="rId21"/>
    <p:sldId id="320" r:id="rId22"/>
    <p:sldId id="345" r:id="rId23"/>
    <p:sldId id="321" r:id="rId24"/>
    <p:sldId id="324" r:id="rId25"/>
    <p:sldId id="346" r:id="rId26"/>
    <p:sldId id="356" r:id="rId27"/>
    <p:sldId id="303" r:id="rId28"/>
    <p:sldId id="353" r:id="rId29"/>
    <p:sldId id="311" r:id="rId30"/>
    <p:sldId id="325" r:id="rId31"/>
    <p:sldId id="341" r:id="rId32"/>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kas Beáta" initials="FB" lastIdx="2" clrIdx="0">
    <p:extLst>
      <p:ext uri="{19B8F6BF-5375-455C-9EA6-DF929625EA0E}">
        <p15:presenceInfo xmlns:p15="http://schemas.microsoft.com/office/powerpoint/2012/main" userId="S::Farkas.Beata.god@szie.hu::f36f52d4-2d24-4314-a005-bd880b83bc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1764A"/>
    <a:srgbClr val="CCCC00"/>
    <a:srgbClr val="FF9933"/>
    <a:srgbClr val="FFCC00"/>
    <a:srgbClr val="2CA8E1"/>
    <a:srgbClr val="00CC00"/>
    <a:srgbClr val="FF5050"/>
    <a:srgbClr val="7204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7687" autoAdjust="0"/>
  </p:normalViewPr>
  <p:slideViewPr>
    <p:cSldViewPr>
      <p:cViewPr varScale="1">
        <p:scale>
          <a:sx n="113" d="100"/>
          <a:sy n="113" d="100"/>
        </p:scale>
        <p:origin x="153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221F47-5777-4E71-97C2-18ABDA0084E5}"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hu-HU"/>
        </a:p>
      </dgm:t>
    </dgm:pt>
    <dgm:pt modelId="{38E02823-224D-4D0F-B946-B5CC8A07FD00}">
      <dgm:prSet custT="1"/>
      <dgm:spPr>
        <a:solidFill>
          <a:schemeClr val="bg2">
            <a:lumMod val="25000"/>
          </a:schemeClr>
        </a:solidFill>
        <a:ln>
          <a:noFill/>
        </a:ln>
      </dgm:spPr>
      <dgm:t>
        <a:bodyPr/>
        <a:lstStyle/>
        <a:p>
          <a:r>
            <a:rPr lang="hu-HU" sz="3200" b="1" cap="all" baseline="0" dirty="0"/>
            <a:t>Hosszú távú mobilitás</a:t>
          </a:r>
          <a:endParaRPr lang="hu-HU" sz="3200" cap="all" baseline="0" dirty="0"/>
        </a:p>
      </dgm:t>
    </dgm:pt>
    <dgm:pt modelId="{1DC1A9DF-E327-43D2-B81C-888E4D894A53}" type="parTrans" cxnId="{B8D3757A-FA27-4004-B791-D510242342A4}">
      <dgm:prSet/>
      <dgm:spPr/>
      <dgm:t>
        <a:bodyPr/>
        <a:lstStyle/>
        <a:p>
          <a:endParaRPr lang="hu-HU"/>
        </a:p>
      </dgm:t>
    </dgm:pt>
    <dgm:pt modelId="{5B2AA93E-4E23-4FD1-A29D-015FB4875EE9}" type="sibTrans" cxnId="{B8D3757A-FA27-4004-B791-D510242342A4}">
      <dgm:prSet/>
      <dgm:spPr/>
      <dgm:t>
        <a:bodyPr/>
        <a:lstStyle/>
        <a:p>
          <a:endParaRPr lang="hu-HU"/>
        </a:p>
      </dgm:t>
    </dgm:pt>
    <dgm:pt modelId="{AFB0768E-F0E8-4AC6-A231-1005D61EFE40}">
      <dgm:prSet custT="1"/>
      <dgm:spPr>
        <a:ln>
          <a:solidFill>
            <a:schemeClr val="accent3"/>
          </a:solidFill>
        </a:ln>
      </dgm:spPr>
      <dgm:t>
        <a:bodyPr/>
        <a:lstStyle/>
        <a:p>
          <a:r>
            <a:rPr lang="hu-HU" sz="1600" b="1" cap="all" baseline="0" dirty="0"/>
            <a:t>Tanulmányi célú</a:t>
          </a:r>
        </a:p>
      </dgm:t>
    </dgm:pt>
    <dgm:pt modelId="{2ABBAA26-CE9E-4056-A2FD-9289A954A482}" type="parTrans" cxnId="{D8E57A25-E743-4148-99AB-10E7EAD732AA}">
      <dgm:prSet/>
      <dgm:spPr/>
      <dgm:t>
        <a:bodyPr/>
        <a:lstStyle/>
        <a:p>
          <a:endParaRPr lang="hu-HU"/>
        </a:p>
      </dgm:t>
    </dgm:pt>
    <dgm:pt modelId="{9F0407D7-91CA-4694-8108-865B92DB462F}" type="sibTrans" cxnId="{D8E57A25-E743-4148-99AB-10E7EAD732AA}">
      <dgm:prSet/>
      <dgm:spPr/>
      <dgm:t>
        <a:bodyPr/>
        <a:lstStyle/>
        <a:p>
          <a:endParaRPr lang="hu-HU"/>
        </a:p>
      </dgm:t>
    </dgm:pt>
    <dgm:pt modelId="{F3BE3539-49B6-484D-9D86-E59B3FDF3C45}">
      <dgm:prSet custT="1"/>
      <dgm:spPr>
        <a:ln>
          <a:solidFill>
            <a:schemeClr val="accent3"/>
          </a:solidFill>
        </a:ln>
      </dgm:spPr>
      <dgm:t>
        <a:bodyPr/>
        <a:lstStyle/>
        <a:p>
          <a:r>
            <a:rPr lang="hu-HU" sz="1600" b="1" cap="all" baseline="0" dirty="0"/>
            <a:t>Szakmai gyakorlat</a:t>
          </a:r>
        </a:p>
      </dgm:t>
    </dgm:pt>
    <dgm:pt modelId="{DB377053-F830-492E-8D0A-B18C8D4418DF}" type="parTrans" cxnId="{2E19644B-CC95-4998-A03E-ADCF905E6034}">
      <dgm:prSet/>
      <dgm:spPr/>
      <dgm:t>
        <a:bodyPr/>
        <a:lstStyle/>
        <a:p>
          <a:endParaRPr lang="hu-HU"/>
        </a:p>
      </dgm:t>
    </dgm:pt>
    <dgm:pt modelId="{996BA21C-7B9C-497B-8F98-D5070EDEF046}" type="sibTrans" cxnId="{2E19644B-CC95-4998-A03E-ADCF905E6034}">
      <dgm:prSet/>
      <dgm:spPr/>
      <dgm:t>
        <a:bodyPr/>
        <a:lstStyle/>
        <a:p>
          <a:endParaRPr lang="hu-HU"/>
        </a:p>
      </dgm:t>
    </dgm:pt>
    <dgm:pt modelId="{2C860F0A-DC09-4A63-9714-D940BE131510}">
      <dgm:prSet custT="1"/>
      <dgm:spPr>
        <a:ln>
          <a:solidFill>
            <a:schemeClr val="accent3"/>
          </a:solidFill>
        </a:ln>
      </dgm:spPr>
      <dgm:t>
        <a:bodyPr/>
        <a:lstStyle/>
        <a:p>
          <a:r>
            <a:rPr lang="hu-HU" sz="1600" b="1" cap="all" baseline="0" dirty="0"/>
            <a:t>Frissdiplomás szakmai gyakorlat</a:t>
          </a:r>
        </a:p>
      </dgm:t>
    </dgm:pt>
    <dgm:pt modelId="{2FE0C9E8-FD76-4604-9A6A-78D8147C301C}" type="parTrans" cxnId="{3D22214E-946A-4B28-888C-9893EFBA05B5}">
      <dgm:prSet/>
      <dgm:spPr/>
      <dgm:t>
        <a:bodyPr/>
        <a:lstStyle/>
        <a:p>
          <a:endParaRPr lang="hu-HU"/>
        </a:p>
      </dgm:t>
    </dgm:pt>
    <dgm:pt modelId="{36DF758A-00FF-4740-8BCC-C7DF39BB759E}" type="sibTrans" cxnId="{3D22214E-946A-4B28-888C-9893EFBA05B5}">
      <dgm:prSet/>
      <dgm:spPr/>
      <dgm:t>
        <a:bodyPr/>
        <a:lstStyle/>
        <a:p>
          <a:endParaRPr lang="hu-HU"/>
        </a:p>
      </dgm:t>
    </dgm:pt>
    <dgm:pt modelId="{DEA8F963-0318-41C6-B22D-64EB270C63A8}">
      <dgm:prSet custT="1"/>
      <dgm:spPr>
        <a:ln>
          <a:noFill/>
        </a:ln>
      </dgm:spPr>
      <dgm:t>
        <a:bodyPr/>
        <a:lstStyle/>
        <a:p>
          <a:pPr>
            <a:lnSpc>
              <a:spcPct val="100000"/>
            </a:lnSpc>
            <a:spcAft>
              <a:spcPts val="0"/>
            </a:spcAft>
          </a:pPr>
          <a:r>
            <a:rPr lang="hu-HU" sz="1600" b="1" dirty="0"/>
            <a:t>KUTATÁSI </a:t>
          </a:r>
        </a:p>
        <a:p>
          <a:pPr>
            <a:lnSpc>
              <a:spcPct val="100000"/>
            </a:lnSpc>
            <a:spcAft>
              <a:spcPts val="0"/>
            </a:spcAft>
          </a:pPr>
          <a:r>
            <a:rPr lang="hu-HU" sz="1600" b="1" dirty="0"/>
            <a:t>CÉLÚ</a:t>
          </a:r>
        </a:p>
      </dgm:t>
    </dgm:pt>
    <dgm:pt modelId="{98DAA3DE-502F-4A16-9050-DEE7360EC6FB}" type="parTrans" cxnId="{ACA26B2A-1DAB-4606-AD41-7CDABA9DD603}">
      <dgm:prSet/>
      <dgm:spPr/>
      <dgm:t>
        <a:bodyPr/>
        <a:lstStyle/>
        <a:p>
          <a:endParaRPr lang="hu-HU"/>
        </a:p>
      </dgm:t>
    </dgm:pt>
    <dgm:pt modelId="{0B14BA74-CB21-4573-8062-32321C17A6D7}" type="sibTrans" cxnId="{ACA26B2A-1DAB-4606-AD41-7CDABA9DD603}">
      <dgm:prSet/>
      <dgm:spPr/>
      <dgm:t>
        <a:bodyPr/>
        <a:lstStyle/>
        <a:p>
          <a:endParaRPr lang="hu-HU"/>
        </a:p>
      </dgm:t>
    </dgm:pt>
    <dgm:pt modelId="{6CEF23D4-6442-483E-9F23-761F55B8450B}" type="pres">
      <dgm:prSet presAssocID="{7C221F47-5777-4E71-97C2-18ABDA0084E5}" presName="hierChild1" presStyleCnt="0">
        <dgm:presLayoutVars>
          <dgm:orgChart val="1"/>
          <dgm:chPref val="1"/>
          <dgm:dir/>
          <dgm:animOne val="branch"/>
          <dgm:animLvl val="lvl"/>
          <dgm:resizeHandles/>
        </dgm:presLayoutVars>
      </dgm:prSet>
      <dgm:spPr/>
    </dgm:pt>
    <dgm:pt modelId="{78469542-F57F-492B-ABB2-BF99E2AB4843}" type="pres">
      <dgm:prSet presAssocID="{38E02823-224D-4D0F-B946-B5CC8A07FD00}" presName="hierRoot1" presStyleCnt="0">
        <dgm:presLayoutVars>
          <dgm:hierBranch val="init"/>
        </dgm:presLayoutVars>
      </dgm:prSet>
      <dgm:spPr/>
    </dgm:pt>
    <dgm:pt modelId="{5A49D481-EF6D-45E1-9F20-16E490520416}" type="pres">
      <dgm:prSet presAssocID="{38E02823-224D-4D0F-B946-B5CC8A07FD00}" presName="rootComposite1" presStyleCnt="0"/>
      <dgm:spPr/>
    </dgm:pt>
    <dgm:pt modelId="{E19A289F-1013-4D58-B846-5E2B9D92EF02}" type="pres">
      <dgm:prSet presAssocID="{38E02823-224D-4D0F-B946-B5CC8A07FD00}" presName="rootText1" presStyleLbl="node0" presStyleIdx="0" presStyleCnt="1" custScaleX="507484" custScaleY="137623" custLinFactNeighborX="574" custLinFactNeighborY="-3050">
        <dgm:presLayoutVars>
          <dgm:chPref val="3"/>
        </dgm:presLayoutVars>
      </dgm:prSet>
      <dgm:spPr/>
    </dgm:pt>
    <dgm:pt modelId="{6B3F783C-D918-45A1-A516-12BE74E93C04}" type="pres">
      <dgm:prSet presAssocID="{38E02823-224D-4D0F-B946-B5CC8A07FD00}" presName="rootConnector1" presStyleLbl="node1" presStyleIdx="0" presStyleCnt="0"/>
      <dgm:spPr/>
    </dgm:pt>
    <dgm:pt modelId="{5DD42A62-9B0C-4EE4-9D48-CA1A8BE6254A}" type="pres">
      <dgm:prSet presAssocID="{38E02823-224D-4D0F-B946-B5CC8A07FD00}" presName="hierChild2" presStyleCnt="0"/>
      <dgm:spPr/>
    </dgm:pt>
    <dgm:pt modelId="{5A7B5BD8-E422-496F-BB12-F4689C9756E7}" type="pres">
      <dgm:prSet presAssocID="{2ABBAA26-CE9E-4056-A2FD-9289A954A482}" presName="Name37" presStyleLbl="parChTrans1D2" presStyleIdx="0" presStyleCnt="4"/>
      <dgm:spPr/>
    </dgm:pt>
    <dgm:pt modelId="{4A21FFE2-9DA0-49FE-BDFD-EB21203EE574}" type="pres">
      <dgm:prSet presAssocID="{AFB0768E-F0E8-4AC6-A231-1005D61EFE40}" presName="hierRoot2" presStyleCnt="0">
        <dgm:presLayoutVars>
          <dgm:hierBranch val="init"/>
        </dgm:presLayoutVars>
      </dgm:prSet>
      <dgm:spPr/>
    </dgm:pt>
    <dgm:pt modelId="{B01252C5-A9F6-4892-87E5-DE0C04D3E2EC}" type="pres">
      <dgm:prSet presAssocID="{AFB0768E-F0E8-4AC6-A231-1005D61EFE40}" presName="rootComposite" presStyleCnt="0"/>
      <dgm:spPr/>
    </dgm:pt>
    <dgm:pt modelId="{91168EDB-B6EF-46B8-90F4-622EDC13F756}" type="pres">
      <dgm:prSet presAssocID="{AFB0768E-F0E8-4AC6-A231-1005D61EFE40}" presName="rootText" presStyleLbl="node2" presStyleIdx="0" presStyleCnt="4" custScaleX="125291">
        <dgm:presLayoutVars>
          <dgm:chPref val="3"/>
        </dgm:presLayoutVars>
      </dgm:prSet>
      <dgm:spPr/>
    </dgm:pt>
    <dgm:pt modelId="{577C4CB0-3278-4BA4-BCCA-DD6F839DE5B7}" type="pres">
      <dgm:prSet presAssocID="{AFB0768E-F0E8-4AC6-A231-1005D61EFE40}" presName="rootConnector" presStyleLbl="node2" presStyleIdx="0" presStyleCnt="4"/>
      <dgm:spPr/>
    </dgm:pt>
    <dgm:pt modelId="{BE22E2EF-1C99-4A18-8ED3-70F6F3D0B198}" type="pres">
      <dgm:prSet presAssocID="{AFB0768E-F0E8-4AC6-A231-1005D61EFE40}" presName="hierChild4" presStyleCnt="0"/>
      <dgm:spPr/>
    </dgm:pt>
    <dgm:pt modelId="{ABC5A81F-E8E6-44D4-975E-4144D3F6BD5D}" type="pres">
      <dgm:prSet presAssocID="{AFB0768E-F0E8-4AC6-A231-1005D61EFE40}" presName="hierChild5" presStyleCnt="0"/>
      <dgm:spPr/>
    </dgm:pt>
    <dgm:pt modelId="{4178F753-C929-49C1-B7A5-B092EBBD3059}" type="pres">
      <dgm:prSet presAssocID="{DB377053-F830-492E-8D0A-B18C8D4418DF}" presName="Name37" presStyleLbl="parChTrans1D2" presStyleIdx="1" presStyleCnt="4"/>
      <dgm:spPr/>
    </dgm:pt>
    <dgm:pt modelId="{1D6CF61F-FA7E-4FDC-85FD-2515ED9E29F8}" type="pres">
      <dgm:prSet presAssocID="{F3BE3539-49B6-484D-9D86-E59B3FDF3C45}" presName="hierRoot2" presStyleCnt="0">
        <dgm:presLayoutVars>
          <dgm:hierBranch val="init"/>
        </dgm:presLayoutVars>
      </dgm:prSet>
      <dgm:spPr/>
    </dgm:pt>
    <dgm:pt modelId="{B0898C97-765B-4A4F-8C17-FF6944E14413}" type="pres">
      <dgm:prSet presAssocID="{F3BE3539-49B6-484D-9D86-E59B3FDF3C45}" presName="rootComposite" presStyleCnt="0"/>
      <dgm:spPr/>
    </dgm:pt>
    <dgm:pt modelId="{FD46B352-4ECC-42F2-83FC-E2A79FC416EB}" type="pres">
      <dgm:prSet presAssocID="{F3BE3539-49B6-484D-9D86-E59B3FDF3C45}" presName="rootText" presStyleLbl="node2" presStyleIdx="1" presStyleCnt="4">
        <dgm:presLayoutVars>
          <dgm:chPref val="3"/>
        </dgm:presLayoutVars>
      </dgm:prSet>
      <dgm:spPr/>
    </dgm:pt>
    <dgm:pt modelId="{ADFD2382-4128-46FF-A695-9B910C519990}" type="pres">
      <dgm:prSet presAssocID="{F3BE3539-49B6-484D-9D86-E59B3FDF3C45}" presName="rootConnector" presStyleLbl="node2" presStyleIdx="1" presStyleCnt="4"/>
      <dgm:spPr/>
    </dgm:pt>
    <dgm:pt modelId="{71ADF032-9A68-47CA-9661-DB80844F1C62}" type="pres">
      <dgm:prSet presAssocID="{F3BE3539-49B6-484D-9D86-E59B3FDF3C45}" presName="hierChild4" presStyleCnt="0"/>
      <dgm:spPr/>
    </dgm:pt>
    <dgm:pt modelId="{A1C0970E-EBC7-4BDE-A89C-8A0ABD633585}" type="pres">
      <dgm:prSet presAssocID="{F3BE3539-49B6-484D-9D86-E59B3FDF3C45}" presName="hierChild5" presStyleCnt="0"/>
      <dgm:spPr/>
    </dgm:pt>
    <dgm:pt modelId="{798F2CF2-7CEA-4713-B70A-89A68448B32E}" type="pres">
      <dgm:prSet presAssocID="{2FE0C9E8-FD76-4604-9A6A-78D8147C301C}" presName="Name37" presStyleLbl="parChTrans1D2" presStyleIdx="2" presStyleCnt="4"/>
      <dgm:spPr/>
    </dgm:pt>
    <dgm:pt modelId="{F7B83B08-7805-45CD-99A4-7BD07A571B1D}" type="pres">
      <dgm:prSet presAssocID="{2C860F0A-DC09-4A63-9714-D940BE131510}" presName="hierRoot2" presStyleCnt="0">
        <dgm:presLayoutVars>
          <dgm:hierBranch val="init"/>
        </dgm:presLayoutVars>
      </dgm:prSet>
      <dgm:spPr/>
    </dgm:pt>
    <dgm:pt modelId="{BF9F88D7-8FE1-4B55-8082-CD189E8957A1}" type="pres">
      <dgm:prSet presAssocID="{2C860F0A-DC09-4A63-9714-D940BE131510}" presName="rootComposite" presStyleCnt="0"/>
      <dgm:spPr/>
    </dgm:pt>
    <dgm:pt modelId="{8437F80D-AEB9-4C9E-A7C0-D14C2C0A9C44}" type="pres">
      <dgm:prSet presAssocID="{2C860F0A-DC09-4A63-9714-D940BE131510}" presName="rootText" presStyleLbl="node2" presStyleIdx="2" presStyleCnt="4" custScaleX="250383">
        <dgm:presLayoutVars>
          <dgm:chPref val="3"/>
        </dgm:presLayoutVars>
      </dgm:prSet>
      <dgm:spPr/>
    </dgm:pt>
    <dgm:pt modelId="{29B419C3-5D2B-465E-B478-40C2EFB7BADD}" type="pres">
      <dgm:prSet presAssocID="{2C860F0A-DC09-4A63-9714-D940BE131510}" presName="rootConnector" presStyleLbl="node2" presStyleIdx="2" presStyleCnt="4"/>
      <dgm:spPr/>
    </dgm:pt>
    <dgm:pt modelId="{5E9177F0-5343-40F8-AD4D-C6014F70DB85}" type="pres">
      <dgm:prSet presAssocID="{2C860F0A-DC09-4A63-9714-D940BE131510}" presName="hierChild4" presStyleCnt="0"/>
      <dgm:spPr/>
    </dgm:pt>
    <dgm:pt modelId="{B6C20A31-69C6-4E2C-9CE2-A52F4F5E8753}" type="pres">
      <dgm:prSet presAssocID="{2C860F0A-DC09-4A63-9714-D940BE131510}" presName="hierChild5" presStyleCnt="0"/>
      <dgm:spPr/>
    </dgm:pt>
    <dgm:pt modelId="{43A168F6-B864-4FE5-98EB-385CB44744CD}" type="pres">
      <dgm:prSet presAssocID="{98DAA3DE-502F-4A16-9050-DEE7360EC6FB}" presName="Name37" presStyleLbl="parChTrans1D2" presStyleIdx="3" presStyleCnt="4"/>
      <dgm:spPr/>
    </dgm:pt>
    <dgm:pt modelId="{0BF22B3D-8A70-4943-AF12-7FD144A04353}" type="pres">
      <dgm:prSet presAssocID="{DEA8F963-0318-41C6-B22D-64EB270C63A8}" presName="hierRoot2" presStyleCnt="0">
        <dgm:presLayoutVars>
          <dgm:hierBranch val="init"/>
        </dgm:presLayoutVars>
      </dgm:prSet>
      <dgm:spPr/>
    </dgm:pt>
    <dgm:pt modelId="{372B9EF1-66D0-4860-8156-7578E41A184D}" type="pres">
      <dgm:prSet presAssocID="{DEA8F963-0318-41C6-B22D-64EB270C63A8}" presName="rootComposite" presStyleCnt="0"/>
      <dgm:spPr/>
    </dgm:pt>
    <dgm:pt modelId="{E9C76A08-B0CD-4E98-B54C-08A41DAB337C}" type="pres">
      <dgm:prSet presAssocID="{DEA8F963-0318-41C6-B22D-64EB270C63A8}" presName="rootText" presStyleLbl="node2" presStyleIdx="3" presStyleCnt="4" custScaleX="132301" custLinFactNeighborX="7111" custLinFactNeighborY="-885">
        <dgm:presLayoutVars>
          <dgm:chPref val="3"/>
        </dgm:presLayoutVars>
      </dgm:prSet>
      <dgm:spPr/>
    </dgm:pt>
    <dgm:pt modelId="{EF2545CB-FA2D-4A40-9B9F-F5990FEC961E}" type="pres">
      <dgm:prSet presAssocID="{DEA8F963-0318-41C6-B22D-64EB270C63A8}" presName="rootConnector" presStyleLbl="node2" presStyleIdx="3" presStyleCnt="4"/>
      <dgm:spPr/>
    </dgm:pt>
    <dgm:pt modelId="{D09AF1F3-BD5D-4ECF-9BC7-13DEF694D5A7}" type="pres">
      <dgm:prSet presAssocID="{DEA8F963-0318-41C6-B22D-64EB270C63A8}" presName="hierChild4" presStyleCnt="0"/>
      <dgm:spPr/>
    </dgm:pt>
    <dgm:pt modelId="{5B14C8C2-F0E8-443A-BFC9-3EE2E57471C2}" type="pres">
      <dgm:prSet presAssocID="{DEA8F963-0318-41C6-B22D-64EB270C63A8}" presName="hierChild5" presStyleCnt="0"/>
      <dgm:spPr/>
    </dgm:pt>
    <dgm:pt modelId="{B86E64A8-001E-4239-B43C-C87873DBDED7}" type="pres">
      <dgm:prSet presAssocID="{38E02823-224D-4D0F-B946-B5CC8A07FD00}" presName="hierChild3" presStyleCnt="0"/>
      <dgm:spPr/>
    </dgm:pt>
  </dgm:ptLst>
  <dgm:cxnLst>
    <dgm:cxn modelId="{BB51FE0E-33BD-4792-96AE-D9FAE472E7DF}" type="presOf" srcId="{F3BE3539-49B6-484D-9D86-E59B3FDF3C45}" destId="{ADFD2382-4128-46FF-A695-9B910C519990}" srcOrd="1" destOrd="0" presId="urn:microsoft.com/office/officeart/2005/8/layout/orgChart1"/>
    <dgm:cxn modelId="{D8E57A25-E743-4148-99AB-10E7EAD732AA}" srcId="{38E02823-224D-4D0F-B946-B5CC8A07FD00}" destId="{AFB0768E-F0E8-4AC6-A231-1005D61EFE40}" srcOrd="0" destOrd="0" parTransId="{2ABBAA26-CE9E-4056-A2FD-9289A954A482}" sibTransId="{9F0407D7-91CA-4694-8108-865B92DB462F}"/>
    <dgm:cxn modelId="{ACA26B2A-1DAB-4606-AD41-7CDABA9DD603}" srcId="{38E02823-224D-4D0F-B946-B5CC8A07FD00}" destId="{DEA8F963-0318-41C6-B22D-64EB270C63A8}" srcOrd="3" destOrd="0" parTransId="{98DAA3DE-502F-4A16-9050-DEE7360EC6FB}" sibTransId="{0B14BA74-CB21-4573-8062-32321C17A6D7}"/>
    <dgm:cxn modelId="{5EBB8D2F-85EF-41F9-8110-BB38F194B971}" type="presOf" srcId="{38E02823-224D-4D0F-B946-B5CC8A07FD00}" destId="{E19A289F-1013-4D58-B846-5E2B9D92EF02}" srcOrd="0" destOrd="0" presId="urn:microsoft.com/office/officeart/2005/8/layout/orgChart1"/>
    <dgm:cxn modelId="{2ADD513A-140E-443E-B1F4-7D0F382E6742}" type="presOf" srcId="{AFB0768E-F0E8-4AC6-A231-1005D61EFE40}" destId="{577C4CB0-3278-4BA4-BCCA-DD6F839DE5B7}" srcOrd="1" destOrd="0" presId="urn:microsoft.com/office/officeart/2005/8/layout/orgChart1"/>
    <dgm:cxn modelId="{C246E540-14A5-4019-ADA3-1CD57998417B}" type="presOf" srcId="{38E02823-224D-4D0F-B946-B5CC8A07FD00}" destId="{6B3F783C-D918-45A1-A516-12BE74E93C04}" srcOrd="1" destOrd="0" presId="urn:microsoft.com/office/officeart/2005/8/layout/orgChart1"/>
    <dgm:cxn modelId="{93540161-D012-42D9-B549-8FFB4BC10569}" type="presOf" srcId="{DEA8F963-0318-41C6-B22D-64EB270C63A8}" destId="{E9C76A08-B0CD-4E98-B54C-08A41DAB337C}" srcOrd="0" destOrd="0" presId="urn:microsoft.com/office/officeart/2005/8/layout/orgChart1"/>
    <dgm:cxn modelId="{A6770C45-C3EB-4A2D-A2B7-B54D88696EA9}" type="presOf" srcId="{DB377053-F830-492E-8D0A-B18C8D4418DF}" destId="{4178F753-C929-49C1-B7A5-B092EBBD3059}" srcOrd="0" destOrd="0" presId="urn:microsoft.com/office/officeart/2005/8/layout/orgChart1"/>
    <dgm:cxn modelId="{097F5447-6C5E-4F60-B6B3-E486A22B2695}" type="presOf" srcId="{DEA8F963-0318-41C6-B22D-64EB270C63A8}" destId="{EF2545CB-FA2D-4A40-9B9F-F5990FEC961E}" srcOrd="1" destOrd="0" presId="urn:microsoft.com/office/officeart/2005/8/layout/orgChart1"/>
    <dgm:cxn modelId="{2E19644B-CC95-4998-A03E-ADCF905E6034}" srcId="{38E02823-224D-4D0F-B946-B5CC8A07FD00}" destId="{F3BE3539-49B6-484D-9D86-E59B3FDF3C45}" srcOrd="1" destOrd="0" parTransId="{DB377053-F830-492E-8D0A-B18C8D4418DF}" sibTransId="{996BA21C-7B9C-497B-8F98-D5070EDEF046}"/>
    <dgm:cxn modelId="{3D22214E-946A-4B28-888C-9893EFBA05B5}" srcId="{38E02823-224D-4D0F-B946-B5CC8A07FD00}" destId="{2C860F0A-DC09-4A63-9714-D940BE131510}" srcOrd="2" destOrd="0" parTransId="{2FE0C9E8-FD76-4604-9A6A-78D8147C301C}" sibTransId="{36DF758A-00FF-4740-8BCC-C7DF39BB759E}"/>
    <dgm:cxn modelId="{A0AAFA72-0D94-490C-965E-BA2DAE59E817}" type="presOf" srcId="{2C860F0A-DC09-4A63-9714-D940BE131510}" destId="{29B419C3-5D2B-465E-B478-40C2EFB7BADD}" srcOrd="1" destOrd="0" presId="urn:microsoft.com/office/officeart/2005/8/layout/orgChart1"/>
    <dgm:cxn modelId="{B8D3757A-FA27-4004-B791-D510242342A4}" srcId="{7C221F47-5777-4E71-97C2-18ABDA0084E5}" destId="{38E02823-224D-4D0F-B946-B5CC8A07FD00}" srcOrd="0" destOrd="0" parTransId="{1DC1A9DF-E327-43D2-B81C-888E4D894A53}" sibTransId="{5B2AA93E-4E23-4FD1-A29D-015FB4875EE9}"/>
    <dgm:cxn modelId="{47BDA290-2815-4760-8C47-6D14884B593A}" type="presOf" srcId="{2FE0C9E8-FD76-4604-9A6A-78D8147C301C}" destId="{798F2CF2-7CEA-4713-B70A-89A68448B32E}" srcOrd="0" destOrd="0" presId="urn:microsoft.com/office/officeart/2005/8/layout/orgChart1"/>
    <dgm:cxn modelId="{511FCB9B-7453-47C9-A16D-C889AE2CA8F4}" type="presOf" srcId="{F3BE3539-49B6-484D-9D86-E59B3FDF3C45}" destId="{FD46B352-4ECC-42F2-83FC-E2A79FC416EB}" srcOrd="0" destOrd="0" presId="urn:microsoft.com/office/officeart/2005/8/layout/orgChart1"/>
    <dgm:cxn modelId="{009305C2-639C-45E0-9CB0-EF66BBBB0ECE}" type="presOf" srcId="{7C221F47-5777-4E71-97C2-18ABDA0084E5}" destId="{6CEF23D4-6442-483E-9F23-761F55B8450B}" srcOrd="0" destOrd="0" presId="urn:microsoft.com/office/officeart/2005/8/layout/orgChart1"/>
    <dgm:cxn modelId="{74CC7EC2-CB90-4966-A5F4-BEE8B7B882FA}" type="presOf" srcId="{98DAA3DE-502F-4A16-9050-DEE7360EC6FB}" destId="{43A168F6-B864-4FE5-98EB-385CB44744CD}" srcOrd="0" destOrd="0" presId="urn:microsoft.com/office/officeart/2005/8/layout/orgChart1"/>
    <dgm:cxn modelId="{FC237AC8-913F-412F-ABE7-590D7AFFA098}" type="presOf" srcId="{2C860F0A-DC09-4A63-9714-D940BE131510}" destId="{8437F80D-AEB9-4C9E-A7C0-D14C2C0A9C44}" srcOrd="0" destOrd="0" presId="urn:microsoft.com/office/officeart/2005/8/layout/orgChart1"/>
    <dgm:cxn modelId="{DEBFC9DA-947F-44E6-AA90-543D15293EE3}" type="presOf" srcId="{AFB0768E-F0E8-4AC6-A231-1005D61EFE40}" destId="{91168EDB-B6EF-46B8-90F4-622EDC13F756}" srcOrd="0" destOrd="0" presId="urn:microsoft.com/office/officeart/2005/8/layout/orgChart1"/>
    <dgm:cxn modelId="{1B73EAF0-B08F-4599-B6E3-D9C25C0C6954}" type="presOf" srcId="{2ABBAA26-CE9E-4056-A2FD-9289A954A482}" destId="{5A7B5BD8-E422-496F-BB12-F4689C9756E7}" srcOrd="0" destOrd="0" presId="urn:microsoft.com/office/officeart/2005/8/layout/orgChart1"/>
    <dgm:cxn modelId="{A984F908-8BE4-4A4E-AFF1-A12D5F2B1CEF}" type="presParOf" srcId="{6CEF23D4-6442-483E-9F23-761F55B8450B}" destId="{78469542-F57F-492B-ABB2-BF99E2AB4843}" srcOrd="0" destOrd="0" presId="urn:microsoft.com/office/officeart/2005/8/layout/orgChart1"/>
    <dgm:cxn modelId="{6E5AE5CF-BFD8-4476-9758-2CA593ACFD53}" type="presParOf" srcId="{78469542-F57F-492B-ABB2-BF99E2AB4843}" destId="{5A49D481-EF6D-45E1-9F20-16E490520416}" srcOrd="0" destOrd="0" presId="urn:microsoft.com/office/officeart/2005/8/layout/orgChart1"/>
    <dgm:cxn modelId="{04D555EA-A61C-4717-859A-C7818668A64E}" type="presParOf" srcId="{5A49D481-EF6D-45E1-9F20-16E490520416}" destId="{E19A289F-1013-4D58-B846-5E2B9D92EF02}" srcOrd="0" destOrd="0" presId="urn:microsoft.com/office/officeart/2005/8/layout/orgChart1"/>
    <dgm:cxn modelId="{D9A8B8E7-BD13-4309-983E-4C4C3C017AB5}" type="presParOf" srcId="{5A49D481-EF6D-45E1-9F20-16E490520416}" destId="{6B3F783C-D918-45A1-A516-12BE74E93C04}" srcOrd="1" destOrd="0" presId="urn:microsoft.com/office/officeart/2005/8/layout/orgChart1"/>
    <dgm:cxn modelId="{7D8D87BE-B164-4EAE-B82A-0FDB03C38FCB}" type="presParOf" srcId="{78469542-F57F-492B-ABB2-BF99E2AB4843}" destId="{5DD42A62-9B0C-4EE4-9D48-CA1A8BE6254A}" srcOrd="1" destOrd="0" presId="urn:microsoft.com/office/officeart/2005/8/layout/orgChart1"/>
    <dgm:cxn modelId="{0B4C7E27-8DDA-4F72-98C3-9DB30E13FB59}" type="presParOf" srcId="{5DD42A62-9B0C-4EE4-9D48-CA1A8BE6254A}" destId="{5A7B5BD8-E422-496F-BB12-F4689C9756E7}" srcOrd="0" destOrd="0" presId="urn:microsoft.com/office/officeart/2005/8/layout/orgChart1"/>
    <dgm:cxn modelId="{3F7D981E-6589-4882-98E3-8B1FC3D88B26}" type="presParOf" srcId="{5DD42A62-9B0C-4EE4-9D48-CA1A8BE6254A}" destId="{4A21FFE2-9DA0-49FE-BDFD-EB21203EE574}" srcOrd="1" destOrd="0" presId="urn:microsoft.com/office/officeart/2005/8/layout/orgChart1"/>
    <dgm:cxn modelId="{476835D1-6E14-4F89-BC06-2855A82A0BD7}" type="presParOf" srcId="{4A21FFE2-9DA0-49FE-BDFD-EB21203EE574}" destId="{B01252C5-A9F6-4892-87E5-DE0C04D3E2EC}" srcOrd="0" destOrd="0" presId="urn:microsoft.com/office/officeart/2005/8/layout/orgChart1"/>
    <dgm:cxn modelId="{6064CCAB-85FF-4E57-B6AF-940C44284862}" type="presParOf" srcId="{B01252C5-A9F6-4892-87E5-DE0C04D3E2EC}" destId="{91168EDB-B6EF-46B8-90F4-622EDC13F756}" srcOrd="0" destOrd="0" presId="urn:microsoft.com/office/officeart/2005/8/layout/orgChart1"/>
    <dgm:cxn modelId="{FF8DF2B9-2AA5-4461-B102-6423C8B75A81}" type="presParOf" srcId="{B01252C5-A9F6-4892-87E5-DE0C04D3E2EC}" destId="{577C4CB0-3278-4BA4-BCCA-DD6F839DE5B7}" srcOrd="1" destOrd="0" presId="urn:microsoft.com/office/officeart/2005/8/layout/orgChart1"/>
    <dgm:cxn modelId="{01AAE57C-228E-4A06-A57D-C722D21604C3}" type="presParOf" srcId="{4A21FFE2-9DA0-49FE-BDFD-EB21203EE574}" destId="{BE22E2EF-1C99-4A18-8ED3-70F6F3D0B198}" srcOrd="1" destOrd="0" presId="urn:microsoft.com/office/officeart/2005/8/layout/orgChart1"/>
    <dgm:cxn modelId="{712F3A57-005F-4BC4-8C31-189C2F9EE803}" type="presParOf" srcId="{4A21FFE2-9DA0-49FE-BDFD-EB21203EE574}" destId="{ABC5A81F-E8E6-44D4-975E-4144D3F6BD5D}" srcOrd="2" destOrd="0" presId="urn:microsoft.com/office/officeart/2005/8/layout/orgChart1"/>
    <dgm:cxn modelId="{BA45B2A7-490C-4288-9576-39C6B62637EF}" type="presParOf" srcId="{5DD42A62-9B0C-4EE4-9D48-CA1A8BE6254A}" destId="{4178F753-C929-49C1-B7A5-B092EBBD3059}" srcOrd="2" destOrd="0" presId="urn:microsoft.com/office/officeart/2005/8/layout/orgChart1"/>
    <dgm:cxn modelId="{43B58140-719D-47E1-90A7-EC1205B5AD46}" type="presParOf" srcId="{5DD42A62-9B0C-4EE4-9D48-CA1A8BE6254A}" destId="{1D6CF61F-FA7E-4FDC-85FD-2515ED9E29F8}" srcOrd="3" destOrd="0" presId="urn:microsoft.com/office/officeart/2005/8/layout/orgChart1"/>
    <dgm:cxn modelId="{E6EC1DB3-A5DA-4DA9-8903-2C6E1DE69144}" type="presParOf" srcId="{1D6CF61F-FA7E-4FDC-85FD-2515ED9E29F8}" destId="{B0898C97-765B-4A4F-8C17-FF6944E14413}" srcOrd="0" destOrd="0" presId="urn:microsoft.com/office/officeart/2005/8/layout/orgChart1"/>
    <dgm:cxn modelId="{70F7DB14-15C8-4992-A5DE-C69E5F0A7C21}" type="presParOf" srcId="{B0898C97-765B-4A4F-8C17-FF6944E14413}" destId="{FD46B352-4ECC-42F2-83FC-E2A79FC416EB}" srcOrd="0" destOrd="0" presId="urn:microsoft.com/office/officeart/2005/8/layout/orgChart1"/>
    <dgm:cxn modelId="{5210868E-2835-416E-A4EB-B0055FDF7A79}" type="presParOf" srcId="{B0898C97-765B-4A4F-8C17-FF6944E14413}" destId="{ADFD2382-4128-46FF-A695-9B910C519990}" srcOrd="1" destOrd="0" presId="urn:microsoft.com/office/officeart/2005/8/layout/orgChart1"/>
    <dgm:cxn modelId="{D202083D-0B40-490C-B243-693A889B7212}" type="presParOf" srcId="{1D6CF61F-FA7E-4FDC-85FD-2515ED9E29F8}" destId="{71ADF032-9A68-47CA-9661-DB80844F1C62}" srcOrd="1" destOrd="0" presId="urn:microsoft.com/office/officeart/2005/8/layout/orgChart1"/>
    <dgm:cxn modelId="{AEB533CD-DB53-459B-A871-B4FB5F685169}" type="presParOf" srcId="{1D6CF61F-FA7E-4FDC-85FD-2515ED9E29F8}" destId="{A1C0970E-EBC7-4BDE-A89C-8A0ABD633585}" srcOrd="2" destOrd="0" presId="urn:microsoft.com/office/officeart/2005/8/layout/orgChart1"/>
    <dgm:cxn modelId="{08ED3073-E588-4A73-BFFD-69E8848FC493}" type="presParOf" srcId="{5DD42A62-9B0C-4EE4-9D48-CA1A8BE6254A}" destId="{798F2CF2-7CEA-4713-B70A-89A68448B32E}" srcOrd="4" destOrd="0" presId="urn:microsoft.com/office/officeart/2005/8/layout/orgChart1"/>
    <dgm:cxn modelId="{835FD353-4A34-4782-BCDF-9CAC2B8AE0FB}" type="presParOf" srcId="{5DD42A62-9B0C-4EE4-9D48-CA1A8BE6254A}" destId="{F7B83B08-7805-45CD-99A4-7BD07A571B1D}" srcOrd="5" destOrd="0" presId="urn:microsoft.com/office/officeart/2005/8/layout/orgChart1"/>
    <dgm:cxn modelId="{668E565B-3268-4A1F-8337-B7DBAEE97374}" type="presParOf" srcId="{F7B83B08-7805-45CD-99A4-7BD07A571B1D}" destId="{BF9F88D7-8FE1-4B55-8082-CD189E8957A1}" srcOrd="0" destOrd="0" presId="urn:microsoft.com/office/officeart/2005/8/layout/orgChart1"/>
    <dgm:cxn modelId="{83ED6192-215D-40E2-AE20-F4F72247D0EF}" type="presParOf" srcId="{BF9F88D7-8FE1-4B55-8082-CD189E8957A1}" destId="{8437F80D-AEB9-4C9E-A7C0-D14C2C0A9C44}" srcOrd="0" destOrd="0" presId="urn:microsoft.com/office/officeart/2005/8/layout/orgChart1"/>
    <dgm:cxn modelId="{F759AB71-2BDB-4397-85FF-F0038214EB38}" type="presParOf" srcId="{BF9F88D7-8FE1-4B55-8082-CD189E8957A1}" destId="{29B419C3-5D2B-465E-B478-40C2EFB7BADD}" srcOrd="1" destOrd="0" presId="urn:microsoft.com/office/officeart/2005/8/layout/orgChart1"/>
    <dgm:cxn modelId="{25FB4241-9E6A-4329-BAD4-B609C918BE23}" type="presParOf" srcId="{F7B83B08-7805-45CD-99A4-7BD07A571B1D}" destId="{5E9177F0-5343-40F8-AD4D-C6014F70DB85}" srcOrd="1" destOrd="0" presId="urn:microsoft.com/office/officeart/2005/8/layout/orgChart1"/>
    <dgm:cxn modelId="{C83EE9BA-A22C-4535-ABCF-59DE984871A8}" type="presParOf" srcId="{F7B83B08-7805-45CD-99A4-7BD07A571B1D}" destId="{B6C20A31-69C6-4E2C-9CE2-A52F4F5E8753}" srcOrd="2" destOrd="0" presId="urn:microsoft.com/office/officeart/2005/8/layout/orgChart1"/>
    <dgm:cxn modelId="{2A61A905-F1A2-44A8-B4C0-DBFDC0423E28}" type="presParOf" srcId="{5DD42A62-9B0C-4EE4-9D48-CA1A8BE6254A}" destId="{43A168F6-B864-4FE5-98EB-385CB44744CD}" srcOrd="6" destOrd="0" presId="urn:microsoft.com/office/officeart/2005/8/layout/orgChart1"/>
    <dgm:cxn modelId="{819278A7-043E-4C5C-AF69-B7A47B5774DA}" type="presParOf" srcId="{5DD42A62-9B0C-4EE4-9D48-CA1A8BE6254A}" destId="{0BF22B3D-8A70-4943-AF12-7FD144A04353}" srcOrd="7" destOrd="0" presId="urn:microsoft.com/office/officeart/2005/8/layout/orgChart1"/>
    <dgm:cxn modelId="{1393843A-D59C-45D5-B5A6-7503C674537B}" type="presParOf" srcId="{0BF22B3D-8A70-4943-AF12-7FD144A04353}" destId="{372B9EF1-66D0-4860-8156-7578E41A184D}" srcOrd="0" destOrd="0" presId="urn:microsoft.com/office/officeart/2005/8/layout/orgChart1"/>
    <dgm:cxn modelId="{EC33212D-6736-4330-BAF6-20C2CF09414D}" type="presParOf" srcId="{372B9EF1-66D0-4860-8156-7578E41A184D}" destId="{E9C76A08-B0CD-4E98-B54C-08A41DAB337C}" srcOrd="0" destOrd="0" presId="urn:microsoft.com/office/officeart/2005/8/layout/orgChart1"/>
    <dgm:cxn modelId="{CCA00FA8-E6C0-4A86-BC51-F1EADC406356}" type="presParOf" srcId="{372B9EF1-66D0-4860-8156-7578E41A184D}" destId="{EF2545CB-FA2D-4A40-9B9F-F5990FEC961E}" srcOrd="1" destOrd="0" presId="urn:microsoft.com/office/officeart/2005/8/layout/orgChart1"/>
    <dgm:cxn modelId="{1D0F7493-4DF0-4195-AC14-4026D6A7B4C5}" type="presParOf" srcId="{0BF22B3D-8A70-4943-AF12-7FD144A04353}" destId="{D09AF1F3-BD5D-4ECF-9BC7-13DEF694D5A7}" srcOrd="1" destOrd="0" presId="urn:microsoft.com/office/officeart/2005/8/layout/orgChart1"/>
    <dgm:cxn modelId="{1B820333-5D90-4AE7-9CAF-5E05C670ABE9}" type="presParOf" srcId="{0BF22B3D-8A70-4943-AF12-7FD144A04353}" destId="{5B14C8C2-F0E8-443A-BFC9-3EE2E57471C2}" srcOrd="2" destOrd="0" presId="urn:microsoft.com/office/officeart/2005/8/layout/orgChart1"/>
    <dgm:cxn modelId="{0396C5CA-2263-4A69-9670-0D327F480AC1}" type="presParOf" srcId="{78469542-F57F-492B-ABB2-BF99E2AB4843}" destId="{B86E64A8-001E-4239-B43C-C87873DBDED7}"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221F47-5777-4E71-97C2-18ABDA0084E5}"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hu-HU"/>
        </a:p>
      </dgm:t>
    </dgm:pt>
    <dgm:pt modelId="{38E02823-224D-4D0F-B946-B5CC8A07FD00}">
      <dgm:prSet custT="1"/>
      <dgm:spPr>
        <a:solidFill>
          <a:schemeClr val="bg2">
            <a:lumMod val="25000"/>
          </a:schemeClr>
        </a:solidFill>
        <a:ln>
          <a:noFill/>
        </a:ln>
      </dgm:spPr>
      <dgm:t>
        <a:bodyPr/>
        <a:lstStyle/>
        <a:p>
          <a:r>
            <a:rPr lang="hu-HU" sz="3600" b="1" cap="all" baseline="0" dirty="0"/>
            <a:t>Rövid távú mobilitás</a:t>
          </a:r>
          <a:endParaRPr lang="hu-HU" sz="3600" cap="all" baseline="0" dirty="0"/>
        </a:p>
      </dgm:t>
    </dgm:pt>
    <dgm:pt modelId="{1DC1A9DF-E327-43D2-B81C-888E4D894A53}" type="parTrans" cxnId="{B8D3757A-FA27-4004-B791-D510242342A4}">
      <dgm:prSet/>
      <dgm:spPr/>
      <dgm:t>
        <a:bodyPr/>
        <a:lstStyle/>
        <a:p>
          <a:endParaRPr lang="hu-HU"/>
        </a:p>
      </dgm:t>
    </dgm:pt>
    <dgm:pt modelId="{5B2AA93E-4E23-4FD1-A29D-015FB4875EE9}" type="sibTrans" cxnId="{B8D3757A-FA27-4004-B791-D510242342A4}">
      <dgm:prSet/>
      <dgm:spPr/>
      <dgm:t>
        <a:bodyPr/>
        <a:lstStyle/>
        <a:p>
          <a:endParaRPr lang="hu-HU"/>
        </a:p>
      </dgm:t>
    </dgm:pt>
    <dgm:pt modelId="{AFB0768E-F0E8-4AC6-A231-1005D61EFE40}">
      <dgm:prSet custT="1"/>
      <dgm:spPr>
        <a:ln>
          <a:noFill/>
        </a:ln>
      </dgm:spPr>
      <dgm:t>
        <a:bodyPr/>
        <a:lstStyle/>
        <a:p>
          <a:r>
            <a:rPr lang="hu-HU" sz="1600" b="1" cap="all" baseline="0" dirty="0"/>
            <a:t>Tanulmányi célú</a:t>
          </a:r>
        </a:p>
      </dgm:t>
    </dgm:pt>
    <dgm:pt modelId="{2ABBAA26-CE9E-4056-A2FD-9289A954A482}" type="parTrans" cxnId="{D8E57A25-E743-4148-99AB-10E7EAD732AA}">
      <dgm:prSet/>
      <dgm:spPr/>
      <dgm:t>
        <a:bodyPr/>
        <a:lstStyle/>
        <a:p>
          <a:endParaRPr lang="hu-HU"/>
        </a:p>
      </dgm:t>
    </dgm:pt>
    <dgm:pt modelId="{9F0407D7-91CA-4694-8108-865B92DB462F}" type="sibTrans" cxnId="{D8E57A25-E743-4148-99AB-10E7EAD732AA}">
      <dgm:prSet/>
      <dgm:spPr/>
      <dgm:t>
        <a:bodyPr/>
        <a:lstStyle/>
        <a:p>
          <a:endParaRPr lang="hu-HU"/>
        </a:p>
      </dgm:t>
    </dgm:pt>
    <dgm:pt modelId="{DEA8F963-0318-41C6-B22D-64EB270C63A8}">
      <dgm:prSet custT="1"/>
      <dgm:spPr>
        <a:ln>
          <a:noFill/>
        </a:ln>
      </dgm:spPr>
      <dgm:t>
        <a:bodyPr/>
        <a:lstStyle/>
        <a:p>
          <a:pPr>
            <a:lnSpc>
              <a:spcPct val="100000"/>
            </a:lnSpc>
            <a:spcAft>
              <a:spcPts val="0"/>
            </a:spcAft>
          </a:pPr>
          <a:r>
            <a:rPr lang="hu-HU" sz="1600" b="1" dirty="0"/>
            <a:t>KUTATÁSI CÉLÚ</a:t>
          </a:r>
        </a:p>
      </dgm:t>
    </dgm:pt>
    <dgm:pt modelId="{98DAA3DE-502F-4A16-9050-DEE7360EC6FB}" type="parTrans" cxnId="{ACA26B2A-1DAB-4606-AD41-7CDABA9DD603}">
      <dgm:prSet/>
      <dgm:spPr/>
      <dgm:t>
        <a:bodyPr/>
        <a:lstStyle/>
        <a:p>
          <a:endParaRPr lang="hu-HU"/>
        </a:p>
      </dgm:t>
    </dgm:pt>
    <dgm:pt modelId="{0B14BA74-CB21-4573-8062-32321C17A6D7}" type="sibTrans" cxnId="{ACA26B2A-1DAB-4606-AD41-7CDABA9DD603}">
      <dgm:prSet/>
      <dgm:spPr/>
      <dgm:t>
        <a:bodyPr/>
        <a:lstStyle/>
        <a:p>
          <a:endParaRPr lang="hu-HU"/>
        </a:p>
      </dgm:t>
    </dgm:pt>
    <dgm:pt modelId="{6CEF23D4-6442-483E-9F23-761F55B8450B}" type="pres">
      <dgm:prSet presAssocID="{7C221F47-5777-4E71-97C2-18ABDA0084E5}" presName="hierChild1" presStyleCnt="0">
        <dgm:presLayoutVars>
          <dgm:orgChart val="1"/>
          <dgm:chPref val="1"/>
          <dgm:dir/>
          <dgm:animOne val="branch"/>
          <dgm:animLvl val="lvl"/>
          <dgm:resizeHandles/>
        </dgm:presLayoutVars>
      </dgm:prSet>
      <dgm:spPr/>
    </dgm:pt>
    <dgm:pt modelId="{78469542-F57F-492B-ABB2-BF99E2AB4843}" type="pres">
      <dgm:prSet presAssocID="{38E02823-224D-4D0F-B946-B5CC8A07FD00}" presName="hierRoot1" presStyleCnt="0">
        <dgm:presLayoutVars>
          <dgm:hierBranch val="init"/>
        </dgm:presLayoutVars>
      </dgm:prSet>
      <dgm:spPr/>
    </dgm:pt>
    <dgm:pt modelId="{5A49D481-EF6D-45E1-9F20-16E490520416}" type="pres">
      <dgm:prSet presAssocID="{38E02823-224D-4D0F-B946-B5CC8A07FD00}" presName="rootComposite1" presStyleCnt="0"/>
      <dgm:spPr/>
    </dgm:pt>
    <dgm:pt modelId="{E19A289F-1013-4D58-B846-5E2B9D92EF02}" type="pres">
      <dgm:prSet presAssocID="{38E02823-224D-4D0F-B946-B5CC8A07FD00}" presName="rootText1" presStyleLbl="node0" presStyleIdx="0" presStyleCnt="1" custScaleX="507484" custScaleY="137623" custLinFactNeighborX="4334" custLinFactNeighborY="-1370">
        <dgm:presLayoutVars>
          <dgm:chPref val="3"/>
        </dgm:presLayoutVars>
      </dgm:prSet>
      <dgm:spPr/>
    </dgm:pt>
    <dgm:pt modelId="{6B3F783C-D918-45A1-A516-12BE74E93C04}" type="pres">
      <dgm:prSet presAssocID="{38E02823-224D-4D0F-B946-B5CC8A07FD00}" presName="rootConnector1" presStyleLbl="node1" presStyleIdx="0" presStyleCnt="0"/>
      <dgm:spPr/>
    </dgm:pt>
    <dgm:pt modelId="{5DD42A62-9B0C-4EE4-9D48-CA1A8BE6254A}" type="pres">
      <dgm:prSet presAssocID="{38E02823-224D-4D0F-B946-B5CC8A07FD00}" presName="hierChild2" presStyleCnt="0"/>
      <dgm:spPr/>
    </dgm:pt>
    <dgm:pt modelId="{5A7B5BD8-E422-496F-BB12-F4689C9756E7}" type="pres">
      <dgm:prSet presAssocID="{2ABBAA26-CE9E-4056-A2FD-9289A954A482}" presName="Name37" presStyleLbl="parChTrans1D2" presStyleIdx="0" presStyleCnt="2"/>
      <dgm:spPr/>
    </dgm:pt>
    <dgm:pt modelId="{4A21FFE2-9DA0-49FE-BDFD-EB21203EE574}" type="pres">
      <dgm:prSet presAssocID="{AFB0768E-F0E8-4AC6-A231-1005D61EFE40}" presName="hierRoot2" presStyleCnt="0">
        <dgm:presLayoutVars>
          <dgm:hierBranch val="init"/>
        </dgm:presLayoutVars>
      </dgm:prSet>
      <dgm:spPr/>
    </dgm:pt>
    <dgm:pt modelId="{B01252C5-A9F6-4892-87E5-DE0C04D3E2EC}" type="pres">
      <dgm:prSet presAssocID="{AFB0768E-F0E8-4AC6-A231-1005D61EFE40}" presName="rootComposite" presStyleCnt="0"/>
      <dgm:spPr/>
    </dgm:pt>
    <dgm:pt modelId="{91168EDB-B6EF-46B8-90F4-622EDC13F756}" type="pres">
      <dgm:prSet presAssocID="{AFB0768E-F0E8-4AC6-A231-1005D61EFE40}" presName="rootText" presStyleLbl="node2" presStyleIdx="0" presStyleCnt="2" custScaleX="185631" custLinFactNeighborX="-257" custLinFactNeighborY="214">
        <dgm:presLayoutVars>
          <dgm:chPref val="3"/>
        </dgm:presLayoutVars>
      </dgm:prSet>
      <dgm:spPr/>
    </dgm:pt>
    <dgm:pt modelId="{577C4CB0-3278-4BA4-BCCA-DD6F839DE5B7}" type="pres">
      <dgm:prSet presAssocID="{AFB0768E-F0E8-4AC6-A231-1005D61EFE40}" presName="rootConnector" presStyleLbl="node2" presStyleIdx="0" presStyleCnt="2"/>
      <dgm:spPr/>
    </dgm:pt>
    <dgm:pt modelId="{BE22E2EF-1C99-4A18-8ED3-70F6F3D0B198}" type="pres">
      <dgm:prSet presAssocID="{AFB0768E-F0E8-4AC6-A231-1005D61EFE40}" presName="hierChild4" presStyleCnt="0"/>
      <dgm:spPr/>
    </dgm:pt>
    <dgm:pt modelId="{ABC5A81F-E8E6-44D4-975E-4144D3F6BD5D}" type="pres">
      <dgm:prSet presAssocID="{AFB0768E-F0E8-4AC6-A231-1005D61EFE40}" presName="hierChild5" presStyleCnt="0"/>
      <dgm:spPr/>
    </dgm:pt>
    <dgm:pt modelId="{43A168F6-B864-4FE5-98EB-385CB44744CD}" type="pres">
      <dgm:prSet presAssocID="{98DAA3DE-502F-4A16-9050-DEE7360EC6FB}" presName="Name37" presStyleLbl="parChTrans1D2" presStyleIdx="1" presStyleCnt="2"/>
      <dgm:spPr/>
    </dgm:pt>
    <dgm:pt modelId="{0BF22B3D-8A70-4943-AF12-7FD144A04353}" type="pres">
      <dgm:prSet presAssocID="{DEA8F963-0318-41C6-B22D-64EB270C63A8}" presName="hierRoot2" presStyleCnt="0">
        <dgm:presLayoutVars>
          <dgm:hierBranch val="init"/>
        </dgm:presLayoutVars>
      </dgm:prSet>
      <dgm:spPr/>
    </dgm:pt>
    <dgm:pt modelId="{372B9EF1-66D0-4860-8156-7578E41A184D}" type="pres">
      <dgm:prSet presAssocID="{DEA8F963-0318-41C6-B22D-64EB270C63A8}" presName="rootComposite" presStyleCnt="0"/>
      <dgm:spPr/>
    </dgm:pt>
    <dgm:pt modelId="{E9C76A08-B0CD-4E98-B54C-08A41DAB337C}" type="pres">
      <dgm:prSet presAssocID="{DEA8F963-0318-41C6-B22D-64EB270C63A8}" presName="rootText" presStyleLbl="node2" presStyleIdx="1" presStyleCnt="2" custScaleX="202117" custLinFactNeighborX="7111" custLinFactNeighborY="-885">
        <dgm:presLayoutVars>
          <dgm:chPref val="3"/>
        </dgm:presLayoutVars>
      </dgm:prSet>
      <dgm:spPr/>
    </dgm:pt>
    <dgm:pt modelId="{EF2545CB-FA2D-4A40-9B9F-F5990FEC961E}" type="pres">
      <dgm:prSet presAssocID="{DEA8F963-0318-41C6-B22D-64EB270C63A8}" presName="rootConnector" presStyleLbl="node2" presStyleIdx="1" presStyleCnt="2"/>
      <dgm:spPr/>
    </dgm:pt>
    <dgm:pt modelId="{D09AF1F3-BD5D-4ECF-9BC7-13DEF694D5A7}" type="pres">
      <dgm:prSet presAssocID="{DEA8F963-0318-41C6-B22D-64EB270C63A8}" presName="hierChild4" presStyleCnt="0"/>
      <dgm:spPr/>
    </dgm:pt>
    <dgm:pt modelId="{5B14C8C2-F0E8-443A-BFC9-3EE2E57471C2}" type="pres">
      <dgm:prSet presAssocID="{DEA8F963-0318-41C6-B22D-64EB270C63A8}" presName="hierChild5" presStyleCnt="0"/>
      <dgm:spPr/>
    </dgm:pt>
    <dgm:pt modelId="{B86E64A8-001E-4239-B43C-C87873DBDED7}" type="pres">
      <dgm:prSet presAssocID="{38E02823-224D-4D0F-B946-B5CC8A07FD00}" presName="hierChild3" presStyleCnt="0"/>
      <dgm:spPr/>
    </dgm:pt>
  </dgm:ptLst>
  <dgm:cxnLst>
    <dgm:cxn modelId="{D8E57A25-E743-4148-99AB-10E7EAD732AA}" srcId="{38E02823-224D-4D0F-B946-B5CC8A07FD00}" destId="{AFB0768E-F0E8-4AC6-A231-1005D61EFE40}" srcOrd="0" destOrd="0" parTransId="{2ABBAA26-CE9E-4056-A2FD-9289A954A482}" sibTransId="{9F0407D7-91CA-4694-8108-865B92DB462F}"/>
    <dgm:cxn modelId="{ACA26B2A-1DAB-4606-AD41-7CDABA9DD603}" srcId="{38E02823-224D-4D0F-B946-B5CC8A07FD00}" destId="{DEA8F963-0318-41C6-B22D-64EB270C63A8}" srcOrd="1" destOrd="0" parTransId="{98DAA3DE-502F-4A16-9050-DEE7360EC6FB}" sibTransId="{0B14BA74-CB21-4573-8062-32321C17A6D7}"/>
    <dgm:cxn modelId="{5EBB8D2F-85EF-41F9-8110-BB38F194B971}" type="presOf" srcId="{38E02823-224D-4D0F-B946-B5CC8A07FD00}" destId="{E19A289F-1013-4D58-B846-5E2B9D92EF02}" srcOrd="0" destOrd="0" presId="urn:microsoft.com/office/officeart/2005/8/layout/orgChart1"/>
    <dgm:cxn modelId="{2ADD513A-140E-443E-B1F4-7D0F382E6742}" type="presOf" srcId="{AFB0768E-F0E8-4AC6-A231-1005D61EFE40}" destId="{577C4CB0-3278-4BA4-BCCA-DD6F839DE5B7}" srcOrd="1" destOrd="0" presId="urn:microsoft.com/office/officeart/2005/8/layout/orgChart1"/>
    <dgm:cxn modelId="{C246E540-14A5-4019-ADA3-1CD57998417B}" type="presOf" srcId="{38E02823-224D-4D0F-B946-B5CC8A07FD00}" destId="{6B3F783C-D918-45A1-A516-12BE74E93C04}" srcOrd="1" destOrd="0" presId="urn:microsoft.com/office/officeart/2005/8/layout/orgChart1"/>
    <dgm:cxn modelId="{93540161-D012-42D9-B549-8FFB4BC10569}" type="presOf" srcId="{DEA8F963-0318-41C6-B22D-64EB270C63A8}" destId="{E9C76A08-B0CD-4E98-B54C-08A41DAB337C}" srcOrd="0" destOrd="0" presId="urn:microsoft.com/office/officeart/2005/8/layout/orgChart1"/>
    <dgm:cxn modelId="{097F5447-6C5E-4F60-B6B3-E486A22B2695}" type="presOf" srcId="{DEA8F963-0318-41C6-B22D-64EB270C63A8}" destId="{EF2545CB-FA2D-4A40-9B9F-F5990FEC961E}" srcOrd="1" destOrd="0" presId="urn:microsoft.com/office/officeart/2005/8/layout/orgChart1"/>
    <dgm:cxn modelId="{B8D3757A-FA27-4004-B791-D510242342A4}" srcId="{7C221F47-5777-4E71-97C2-18ABDA0084E5}" destId="{38E02823-224D-4D0F-B946-B5CC8A07FD00}" srcOrd="0" destOrd="0" parTransId="{1DC1A9DF-E327-43D2-B81C-888E4D894A53}" sibTransId="{5B2AA93E-4E23-4FD1-A29D-015FB4875EE9}"/>
    <dgm:cxn modelId="{009305C2-639C-45E0-9CB0-EF66BBBB0ECE}" type="presOf" srcId="{7C221F47-5777-4E71-97C2-18ABDA0084E5}" destId="{6CEF23D4-6442-483E-9F23-761F55B8450B}" srcOrd="0" destOrd="0" presId="urn:microsoft.com/office/officeart/2005/8/layout/orgChart1"/>
    <dgm:cxn modelId="{74CC7EC2-CB90-4966-A5F4-BEE8B7B882FA}" type="presOf" srcId="{98DAA3DE-502F-4A16-9050-DEE7360EC6FB}" destId="{43A168F6-B864-4FE5-98EB-385CB44744CD}" srcOrd="0" destOrd="0" presId="urn:microsoft.com/office/officeart/2005/8/layout/orgChart1"/>
    <dgm:cxn modelId="{DEBFC9DA-947F-44E6-AA90-543D15293EE3}" type="presOf" srcId="{AFB0768E-F0E8-4AC6-A231-1005D61EFE40}" destId="{91168EDB-B6EF-46B8-90F4-622EDC13F756}" srcOrd="0" destOrd="0" presId="urn:microsoft.com/office/officeart/2005/8/layout/orgChart1"/>
    <dgm:cxn modelId="{1B73EAF0-B08F-4599-B6E3-D9C25C0C6954}" type="presOf" srcId="{2ABBAA26-CE9E-4056-A2FD-9289A954A482}" destId="{5A7B5BD8-E422-496F-BB12-F4689C9756E7}" srcOrd="0" destOrd="0" presId="urn:microsoft.com/office/officeart/2005/8/layout/orgChart1"/>
    <dgm:cxn modelId="{A984F908-8BE4-4A4E-AFF1-A12D5F2B1CEF}" type="presParOf" srcId="{6CEF23D4-6442-483E-9F23-761F55B8450B}" destId="{78469542-F57F-492B-ABB2-BF99E2AB4843}" srcOrd="0" destOrd="0" presId="urn:microsoft.com/office/officeart/2005/8/layout/orgChart1"/>
    <dgm:cxn modelId="{6E5AE5CF-BFD8-4476-9758-2CA593ACFD53}" type="presParOf" srcId="{78469542-F57F-492B-ABB2-BF99E2AB4843}" destId="{5A49D481-EF6D-45E1-9F20-16E490520416}" srcOrd="0" destOrd="0" presId="urn:microsoft.com/office/officeart/2005/8/layout/orgChart1"/>
    <dgm:cxn modelId="{04D555EA-A61C-4717-859A-C7818668A64E}" type="presParOf" srcId="{5A49D481-EF6D-45E1-9F20-16E490520416}" destId="{E19A289F-1013-4D58-B846-5E2B9D92EF02}" srcOrd="0" destOrd="0" presId="urn:microsoft.com/office/officeart/2005/8/layout/orgChart1"/>
    <dgm:cxn modelId="{D9A8B8E7-BD13-4309-983E-4C4C3C017AB5}" type="presParOf" srcId="{5A49D481-EF6D-45E1-9F20-16E490520416}" destId="{6B3F783C-D918-45A1-A516-12BE74E93C04}" srcOrd="1" destOrd="0" presId="urn:microsoft.com/office/officeart/2005/8/layout/orgChart1"/>
    <dgm:cxn modelId="{7D8D87BE-B164-4EAE-B82A-0FDB03C38FCB}" type="presParOf" srcId="{78469542-F57F-492B-ABB2-BF99E2AB4843}" destId="{5DD42A62-9B0C-4EE4-9D48-CA1A8BE6254A}" srcOrd="1" destOrd="0" presId="urn:microsoft.com/office/officeart/2005/8/layout/orgChart1"/>
    <dgm:cxn modelId="{0B4C7E27-8DDA-4F72-98C3-9DB30E13FB59}" type="presParOf" srcId="{5DD42A62-9B0C-4EE4-9D48-CA1A8BE6254A}" destId="{5A7B5BD8-E422-496F-BB12-F4689C9756E7}" srcOrd="0" destOrd="0" presId="urn:microsoft.com/office/officeart/2005/8/layout/orgChart1"/>
    <dgm:cxn modelId="{3F7D981E-6589-4882-98E3-8B1FC3D88B26}" type="presParOf" srcId="{5DD42A62-9B0C-4EE4-9D48-CA1A8BE6254A}" destId="{4A21FFE2-9DA0-49FE-BDFD-EB21203EE574}" srcOrd="1" destOrd="0" presId="urn:microsoft.com/office/officeart/2005/8/layout/orgChart1"/>
    <dgm:cxn modelId="{476835D1-6E14-4F89-BC06-2855A82A0BD7}" type="presParOf" srcId="{4A21FFE2-9DA0-49FE-BDFD-EB21203EE574}" destId="{B01252C5-A9F6-4892-87E5-DE0C04D3E2EC}" srcOrd="0" destOrd="0" presId="urn:microsoft.com/office/officeart/2005/8/layout/orgChart1"/>
    <dgm:cxn modelId="{6064CCAB-85FF-4E57-B6AF-940C44284862}" type="presParOf" srcId="{B01252C5-A9F6-4892-87E5-DE0C04D3E2EC}" destId="{91168EDB-B6EF-46B8-90F4-622EDC13F756}" srcOrd="0" destOrd="0" presId="urn:microsoft.com/office/officeart/2005/8/layout/orgChart1"/>
    <dgm:cxn modelId="{FF8DF2B9-2AA5-4461-B102-6423C8B75A81}" type="presParOf" srcId="{B01252C5-A9F6-4892-87E5-DE0C04D3E2EC}" destId="{577C4CB0-3278-4BA4-BCCA-DD6F839DE5B7}" srcOrd="1" destOrd="0" presId="urn:microsoft.com/office/officeart/2005/8/layout/orgChart1"/>
    <dgm:cxn modelId="{01AAE57C-228E-4A06-A57D-C722D21604C3}" type="presParOf" srcId="{4A21FFE2-9DA0-49FE-BDFD-EB21203EE574}" destId="{BE22E2EF-1C99-4A18-8ED3-70F6F3D0B198}" srcOrd="1" destOrd="0" presId="urn:microsoft.com/office/officeart/2005/8/layout/orgChart1"/>
    <dgm:cxn modelId="{712F3A57-005F-4BC4-8C31-189C2F9EE803}" type="presParOf" srcId="{4A21FFE2-9DA0-49FE-BDFD-EB21203EE574}" destId="{ABC5A81F-E8E6-44D4-975E-4144D3F6BD5D}" srcOrd="2" destOrd="0" presId="urn:microsoft.com/office/officeart/2005/8/layout/orgChart1"/>
    <dgm:cxn modelId="{2A61A905-F1A2-44A8-B4C0-DBFDC0423E28}" type="presParOf" srcId="{5DD42A62-9B0C-4EE4-9D48-CA1A8BE6254A}" destId="{43A168F6-B864-4FE5-98EB-385CB44744CD}" srcOrd="2" destOrd="0" presId="urn:microsoft.com/office/officeart/2005/8/layout/orgChart1"/>
    <dgm:cxn modelId="{819278A7-043E-4C5C-AF69-B7A47B5774DA}" type="presParOf" srcId="{5DD42A62-9B0C-4EE4-9D48-CA1A8BE6254A}" destId="{0BF22B3D-8A70-4943-AF12-7FD144A04353}" srcOrd="3" destOrd="0" presId="urn:microsoft.com/office/officeart/2005/8/layout/orgChart1"/>
    <dgm:cxn modelId="{1393843A-D59C-45D5-B5A6-7503C674537B}" type="presParOf" srcId="{0BF22B3D-8A70-4943-AF12-7FD144A04353}" destId="{372B9EF1-66D0-4860-8156-7578E41A184D}" srcOrd="0" destOrd="0" presId="urn:microsoft.com/office/officeart/2005/8/layout/orgChart1"/>
    <dgm:cxn modelId="{EC33212D-6736-4330-BAF6-20C2CF09414D}" type="presParOf" srcId="{372B9EF1-66D0-4860-8156-7578E41A184D}" destId="{E9C76A08-B0CD-4E98-B54C-08A41DAB337C}" srcOrd="0" destOrd="0" presId="urn:microsoft.com/office/officeart/2005/8/layout/orgChart1"/>
    <dgm:cxn modelId="{CCA00FA8-E6C0-4A86-BC51-F1EADC406356}" type="presParOf" srcId="{372B9EF1-66D0-4860-8156-7578E41A184D}" destId="{EF2545CB-FA2D-4A40-9B9F-F5990FEC961E}" srcOrd="1" destOrd="0" presId="urn:microsoft.com/office/officeart/2005/8/layout/orgChart1"/>
    <dgm:cxn modelId="{1D0F7493-4DF0-4195-AC14-4026D6A7B4C5}" type="presParOf" srcId="{0BF22B3D-8A70-4943-AF12-7FD144A04353}" destId="{D09AF1F3-BD5D-4ECF-9BC7-13DEF694D5A7}" srcOrd="1" destOrd="0" presId="urn:microsoft.com/office/officeart/2005/8/layout/orgChart1"/>
    <dgm:cxn modelId="{1B820333-5D90-4AE7-9CAF-5E05C670ABE9}" type="presParOf" srcId="{0BF22B3D-8A70-4943-AF12-7FD144A04353}" destId="{5B14C8C2-F0E8-443A-BFC9-3EE2E57471C2}" srcOrd="2" destOrd="0" presId="urn:microsoft.com/office/officeart/2005/8/layout/orgChart1"/>
    <dgm:cxn modelId="{0396C5CA-2263-4A69-9670-0D327F480AC1}" type="presParOf" srcId="{78469542-F57F-492B-ABB2-BF99E2AB4843}" destId="{B86E64A8-001E-4239-B43C-C87873DBDED7}"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E75C3A-5FD5-4587-A742-574B45D3482D}"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hu-HU"/>
        </a:p>
      </dgm:t>
    </dgm:pt>
    <dgm:pt modelId="{484A7D96-8087-44F2-9D57-1B745EDCDCEB}">
      <dgm:prSet custT="1"/>
      <dgm:spPr>
        <a:solidFill>
          <a:schemeClr val="bg1">
            <a:lumMod val="95000"/>
          </a:schemeClr>
        </a:solidFill>
      </dgm:spPr>
      <dgm:t>
        <a:bodyPr/>
        <a:lstStyle/>
        <a:p>
          <a:pPr algn="ctr">
            <a:lnSpc>
              <a:spcPct val="90000"/>
            </a:lnSpc>
            <a:spcAft>
              <a:spcPts val="0"/>
            </a:spcAft>
          </a:pPr>
          <a:r>
            <a:rPr lang="hu-HU" sz="1400" b="1" dirty="0"/>
            <a:t>Kapcsolatfelvétel a fogadóintézménnyel</a:t>
          </a:r>
        </a:p>
      </dgm:t>
    </dgm:pt>
    <dgm:pt modelId="{1DDAE3DD-328F-4E4A-AAF7-D255B81776E9}" type="parTrans" cxnId="{A88BFC4C-985D-488F-9E4B-B0ED16BF2ADD}">
      <dgm:prSet/>
      <dgm:spPr/>
      <dgm:t>
        <a:bodyPr/>
        <a:lstStyle/>
        <a:p>
          <a:endParaRPr lang="hu-HU" sz="2000"/>
        </a:p>
      </dgm:t>
    </dgm:pt>
    <dgm:pt modelId="{C0BCAEF0-D1CE-4098-A493-7756F8D81BF1}" type="sibTrans" cxnId="{A88BFC4C-985D-488F-9E4B-B0ED16BF2ADD}">
      <dgm:prSet/>
      <dgm:spPr/>
      <dgm:t>
        <a:bodyPr/>
        <a:lstStyle/>
        <a:p>
          <a:endParaRPr lang="hu-HU" sz="2000"/>
        </a:p>
      </dgm:t>
    </dgm:pt>
    <dgm:pt modelId="{D9266CD9-04F5-4C54-86F4-BE722431583E}">
      <dgm:prSet custT="1"/>
      <dgm:spPr>
        <a:solidFill>
          <a:schemeClr val="bg1">
            <a:lumMod val="95000"/>
          </a:schemeClr>
        </a:solidFill>
      </dgm:spPr>
      <dgm:t>
        <a:bodyPr/>
        <a:lstStyle/>
        <a:p>
          <a:pPr algn="ctr"/>
          <a:r>
            <a:rPr lang="hu-HU" sz="1400" b="1" dirty="0"/>
            <a:t>Nominálási határidő ismerete</a:t>
          </a:r>
        </a:p>
      </dgm:t>
    </dgm:pt>
    <dgm:pt modelId="{01109FCD-475C-4F49-9917-0A676E25D7A1}" type="parTrans" cxnId="{4614B900-E56D-439C-9F55-9825D28EC56D}">
      <dgm:prSet/>
      <dgm:spPr/>
      <dgm:t>
        <a:bodyPr/>
        <a:lstStyle/>
        <a:p>
          <a:endParaRPr lang="hu-HU" sz="2000"/>
        </a:p>
      </dgm:t>
    </dgm:pt>
    <dgm:pt modelId="{417F8C0D-5E86-4BA3-B95C-470FB7CB8042}" type="sibTrans" cxnId="{4614B900-E56D-439C-9F55-9825D28EC56D}">
      <dgm:prSet/>
      <dgm:spPr/>
      <dgm:t>
        <a:bodyPr/>
        <a:lstStyle/>
        <a:p>
          <a:endParaRPr lang="hu-HU" sz="2000"/>
        </a:p>
      </dgm:t>
    </dgm:pt>
    <dgm:pt modelId="{F36C9750-06C5-4D28-9A6C-FE9784131492}">
      <dgm:prSet custT="1"/>
      <dgm:spPr>
        <a:solidFill>
          <a:schemeClr val="bg1">
            <a:lumMod val="95000"/>
          </a:schemeClr>
        </a:solidFill>
      </dgm:spPr>
      <dgm:t>
        <a:bodyPr/>
        <a:lstStyle/>
        <a:p>
          <a:pPr algn="ctr">
            <a:lnSpc>
              <a:spcPct val="100000"/>
            </a:lnSpc>
            <a:spcAft>
              <a:spcPts val="0"/>
            </a:spcAft>
          </a:pPr>
          <a:r>
            <a:rPr lang="hu-HU" sz="1400" b="1" dirty="0"/>
            <a:t>Tanév időbeosztásának ismerete</a:t>
          </a:r>
        </a:p>
        <a:p>
          <a:pPr algn="ctr">
            <a:lnSpc>
              <a:spcPct val="100000"/>
            </a:lnSpc>
            <a:spcAft>
              <a:spcPts val="0"/>
            </a:spcAft>
          </a:pPr>
          <a:r>
            <a:rPr lang="hu-HU" sz="1400" b="1" dirty="0"/>
            <a:t>(orientációs hét, félév hossza, vizsgaidőszak, stb.) </a:t>
          </a:r>
        </a:p>
      </dgm:t>
    </dgm:pt>
    <dgm:pt modelId="{7240815C-881B-47F4-A204-5E688BE1E9BA}" type="parTrans" cxnId="{D2613923-54BF-4F2F-8322-A8A771E351DC}">
      <dgm:prSet/>
      <dgm:spPr/>
      <dgm:t>
        <a:bodyPr/>
        <a:lstStyle/>
        <a:p>
          <a:endParaRPr lang="hu-HU" sz="2000"/>
        </a:p>
      </dgm:t>
    </dgm:pt>
    <dgm:pt modelId="{53904DAD-345D-4DCE-8B76-AC9184C3DA61}" type="sibTrans" cxnId="{D2613923-54BF-4F2F-8322-A8A771E351DC}">
      <dgm:prSet/>
      <dgm:spPr/>
      <dgm:t>
        <a:bodyPr/>
        <a:lstStyle/>
        <a:p>
          <a:endParaRPr lang="hu-HU" sz="2000"/>
        </a:p>
      </dgm:t>
    </dgm:pt>
    <dgm:pt modelId="{81B828D8-9526-43BD-A415-DCB31A74328B}">
      <dgm:prSet custT="1"/>
      <dgm:spPr>
        <a:solidFill>
          <a:schemeClr val="bg1">
            <a:lumMod val="95000"/>
          </a:schemeClr>
        </a:solidFill>
      </dgm:spPr>
      <dgm:t>
        <a:bodyPr/>
        <a:lstStyle/>
        <a:p>
          <a:pPr algn="ctr"/>
          <a:r>
            <a:rPr lang="hu-HU" sz="1400" b="1" dirty="0"/>
            <a:t>Aktív MATE hallgatói jogviszony a mobilitás alatt</a:t>
          </a:r>
        </a:p>
      </dgm:t>
    </dgm:pt>
    <dgm:pt modelId="{6714A7BF-F8C1-405D-B274-E5E3CFB5BA11}" type="parTrans" cxnId="{CE748A70-BC51-4758-AE94-133C286FBAAA}">
      <dgm:prSet/>
      <dgm:spPr/>
      <dgm:t>
        <a:bodyPr/>
        <a:lstStyle/>
        <a:p>
          <a:endParaRPr lang="hu-HU" sz="2000"/>
        </a:p>
      </dgm:t>
    </dgm:pt>
    <dgm:pt modelId="{1E8C0336-742B-4F27-8D79-63F9E65709C2}" type="sibTrans" cxnId="{CE748A70-BC51-4758-AE94-133C286FBAAA}">
      <dgm:prSet/>
      <dgm:spPr/>
      <dgm:t>
        <a:bodyPr/>
        <a:lstStyle/>
        <a:p>
          <a:endParaRPr lang="hu-HU" sz="2000"/>
        </a:p>
      </dgm:t>
    </dgm:pt>
    <dgm:pt modelId="{0A433608-8092-41EC-8E6F-C45FE31B6B1E}">
      <dgm:prSet custT="1"/>
      <dgm:spPr>
        <a:solidFill>
          <a:schemeClr val="bg1">
            <a:lumMod val="95000"/>
          </a:schemeClr>
        </a:solidFill>
      </dgm:spPr>
      <dgm:t>
        <a:bodyPr/>
        <a:lstStyle/>
        <a:p>
          <a:pPr algn="ctr"/>
          <a:r>
            <a:rPr lang="hu-HU" sz="1400" b="1" dirty="0"/>
            <a:t>Tandíjmentesség a fogadó intézményben</a:t>
          </a:r>
        </a:p>
      </dgm:t>
    </dgm:pt>
    <dgm:pt modelId="{14669985-BB5E-4E7E-B05E-856C678D6D8B}" type="parTrans" cxnId="{004C924D-1C8F-4ABC-A60F-DDBAA1F95659}">
      <dgm:prSet/>
      <dgm:spPr/>
      <dgm:t>
        <a:bodyPr/>
        <a:lstStyle/>
        <a:p>
          <a:endParaRPr lang="hu-HU" sz="2000"/>
        </a:p>
      </dgm:t>
    </dgm:pt>
    <dgm:pt modelId="{5C766E3D-C0EA-448E-ACA8-1DE00028CBED}" type="sibTrans" cxnId="{004C924D-1C8F-4ABC-A60F-DDBAA1F95659}">
      <dgm:prSet/>
      <dgm:spPr/>
      <dgm:t>
        <a:bodyPr/>
        <a:lstStyle/>
        <a:p>
          <a:endParaRPr lang="hu-HU" sz="2000"/>
        </a:p>
      </dgm:t>
    </dgm:pt>
    <dgm:pt modelId="{CC89FC87-78D1-49D5-A8F5-3D068E2AB1C2}">
      <dgm:prSet custT="1"/>
      <dgm:spPr>
        <a:solidFill>
          <a:schemeClr val="bg1">
            <a:lumMod val="95000"/>
          </a:schemeClr>
        </a:solidFill>
      </dgm:spPr>
      <dgm:t>
        <a:bodyPr/>
        <a:lstStyle/>
        <a:p>
          <a:pPr algn="ctr"/>
          <a:r>
            <a:rPr lang="hu-HU" sz="1400" b="1" dirty="0">
              <a:solidFill>
                <a:srgbClr val="C00000"/>
              </a:solidFill>
            </a:rPr>
            <a:t>15 kredit / félév szakos tantárgy</a:t>
          </a:r>
          <a:endParaRPr lang="hu-HU" sz="1400" dirty="0">
            <a:solidFill>
              <a:srgbClr val="C00000"/>
            </a:solidFill>
          </a:endParaRPr>
        </a:p>
      </dgm:t>
    </dgm:pt>
    <dgm:pt modelId="{2AD8DEA5-66C0-4891-AF64-F95EBCE2A075}" type="parTrans" cxnId="{81131EDB-A5DF-4633-B13B-461641E14BE4}">
      <dgm:prSet/>
      <dgm:spPr/>
      <dgm:t>
        <a:bodyPr/>
        <a:lstStyle/>
        <a:p>
          <a:endParaRPr lang="hu-HU" sz="2000"/>
        </a:p>
      </dgm:t>
    </dgm:pt>
    <dgm:pt modelId="{7E4FDF76-D14A-471E-82C0-D5D5278391AB}" type="sibTrans" cxnId="{81131EDB-A5DF-4633-B13B-461641E14BE4}">
      <dgm:prSet/>
      <dgm:spPr/>
      <dgm:t>
        <a:bodyPr/>
        <a:lstStyle/>
        <a:p>
          <a:endParaRPr lang="hu-HU" sz="2000"/>
        </a:p>
      </dgm:t>
    </dgm:pt>
    <dgm:pt modelId="{485C0263-227B-452A-9A69-40C0B910A7D4}">
      <dgm:prSet custT="1"/>
      <dgm:spPr>
        <a:solidFill>
          <a:schemeClr val="bg1">
            <a:lumMod val="95000"/>
          </a:schemeClr>
        </a:solidFill>
      </dgm:spPr>
      <dgm:t>
        <a:bodyPr/>
        <a:lstStyle/>
        <a:p>
          <a:pPr algn="ctr">
            <a:lnSpc>
              <a:spcPct val="100000"/>
            </a:lnSpc>
            <a:spcAft>
              <a:spcPts val="0"/>
            </a:spcAft>
          </a:pPr>
          <a:r>
            <a:rPr lang="hu-HU" sz="1400" b="1" dirty="0"/>
            <a:t>Kedvezményes tanulmányi rend és vizsgaidő hosszabbítási kérelem igénylése (</a:t>
          </a:r>
          <a:r>
            <a:rPr lang="hu-HU" sz="1400" b="1" dirty="0" err="1"/>
            <a:t>Neptun</a:t>
          </a:r>
          <a:r>
            <a:rPr lang="hu-HU" sz="1400" b="1" dirty="0"/>
            <a:t>)</a:t>
          </a:r>
        </a:p>
      </dgm:t>
    </dgm:pt>
    <dgm:pt modelId="{0991BB79-1F47-4FE6-9814-5F84E1603ED4}" type="parTrans" cxnId="{98025176-912F-423E-BFCA-556AB8BDC897}">
      <dgm:prSet/>
      <dgm:spPr/>
      <dgm:t>
        <a:bodyPr/>
        <a:lstStyle/>
        <a:p>
          <a:endParaRPr lang="hu-HU" sz="2000"/>
        </a:p>
      </dgm:t>
    </dgm:pt>
    <dgm:pt modelId="{C3E91B8F-0D09-4C23-8D51-709263EEFBAB}" type="sibTrans" cxnId="{98025176-912F-423E-BFCA-556AB8BDC897}">
      <dgm:prSet/>
      <dgm:spPr/>
      <dgm:t>
        <a:bodyPr/>
        <a:lstStyle/>
        <a:p>
          <a:endParaRPr lang="hu-HU" sz="2000"/>
        </a:p>
      </dgm:t>
    </dgm:pt>
    <dgm:pt modelId="{7B5AAF1C-8500-4D55-A42A-9051ECFBCD87}">
      <dgm:prSet custT="1"/>
      <dgm:spPr>
        <a:solidFill>
          <a:schemeClr val="bg1">
            <a:lumMod val="95000"/>
          </a:schemeClr>
        </a:solidFill>
      </dgm:spPr>
      <dgm:t>
        <a:bodyPr/>
        <a:lstStyle/>
        <a:p>
          <a:pPr algn="ctr"/>
          <a:r>
            <a:rPr lang="hu-HU" sz="1400" b="1" dirty="0"/>
            <a:t>1 teljes tanév csak szeptemberi kezdetű mobilitás esetében lehetséges</a:t>
          </a:r>
        </a:p>
      </dgm:t>
    </dgm:pt>
    <dgm:pt modelId="{7F548C74-FE9A-48A4-AD5D-4EEC7247E0F6}" type="parTrans" cxnId="{F8FA3B8B-C9A2-4F64-9B53-DE6BA4AC8BFA}">
      <dgm:prSet/>
      <dgm:spPr/>
      <dgm:t>
        <a:bodyPr/>
        <a:lstStyle/>
        <a:p>
          <a:endParaRPr lang="hu-HU" sz="2000"/>
        </a:p>
      </dgm:t>
    </dgm:pt>
    <dgm:pt modelId="{30BBE0B6-2A9B-4467-83E8-50E1D87B8991}" type="sibTrans" cxnId="{F8FA3B8B-C9A2-4F64-9B53-DE6BA4AC8BFA}">
      <dgm:prSet/>
      <dgm:spPr/>
      <dgm:t>
        <a:bodyPr/>
        <a:lstStyle/>
        <a:p>
          <a:endParaRPr lang="hu-HU" sz="2000"/>
        </a:p>
      </dgm:t>
    </dgm:pt>
    <dgm:pt modelId="{29B66DD0-78FD-43CE-91AB-C5837C9D1E07}" type="pres">
      <dgm:prSet presAssocID="{F6E75C3A-5FD5-4587-A742-574B45D3482D}" presName="linear" presStyleCnt="0">
        <dgm:presLayoutVars>
          <dgm:animLvl val="lvl"/>
          <dgm:resizeHandles val="exact"/>
        </dgm:presLayoutVars>
      </dgm:prSet>
      <dgm:spPr/>
    </dgm:pt>
    <dgm:pt modelId="{4E7CB122-CB2B-4F26-9569-6670A5C3884E}" type="pres">
      <dgm:prSet presAssocID="{484A7D96-8087-44F2-9D57-1B745EDCDCEB}" presName="parentText" presStyleLbl="node1" presStyleIdx="0" presStyleCnt="8" custLinFactY="98788" custLinFactNeighborY="100000">
        <dgm:presLayoutVars>
          <dgm:chMax val="0"/>
          <dgm:bulletEnabled val="1"/>
        </dgm:presLayoutVars>
      </dgm:prSet>
      <dgm:spPr/>
    </dgm:pt>
    <dgm:pt modelId="{E85D5AF9-3DFD-48C0-8429-9378F9215BBD}" type="pres">
      <dgm:prSet presAssocID="{C0BCAEF0-D1CE-4098-A493-7756F8D81BF1}" presName="spacer" presStyleCnt="0"/>
      <dgm:spPr/>
    </dgm:pt>
    <dgm:pt modelId="{3398066D-A5EF-400C-A0E3-D2D3ADDFDBBA}" type="pres">
      <dgm:prSet presAssocID="{D9266CD9-04F5-4C54-86F4-BE722431583E}" presName="parentText" presStyleLbl="node1" presStyleIdx="1" presStyleCnt="8" custLinFactY="-100000" custLinFactNeighborY="-177144">
        <dgm:presLayoutVars>
          <dgm:chMax val="0"/>
          <dgm:bulletEnabled val="1"/>
        </dgm:presLayoutVars>
      </dgm:prSet>
      <dgm:spPr/>
    </dgm:pt>
    <dgm:pt modelId="{A6D3146F-7BCD-4527-8486-47C1D1EB3BFD}" type="pres">
      <dgm:prSet presAssocID="{417F8C0D-5E86-4BA3-B95C-470FB7CB8042}" presName="spacer" presStyleCnt="0"/>
      <dgm:spPr/>
    </dgm:pt>
    <dgm:pt modelId="{0E6505EA-194D-4C7C-AB67-65E6C709D594}" type="pres">
      <dgm:prSet presAssocID="{F36C9750-06C5-4D28-9A6C-FE9784131492}" presName="parentText" presStyleLbl="node1" presStyleIdx="2" presStyleCnt="8" custLinFactY="99032" custLinFactNeighborY="100000">
        <dgm:presLayoutVars>
          <dgm:chMax val="0"/>
          <dgm:bulletEnabled val="1"/>
        </dgm:presLayoutVars>
      </dgm:prSet>
      <dgm:spPr/>
    </dgm:pt>
    <dgm:pt modelId="{C8BF0071-5140-4BBA-A044-10656E801BF7}" type="pres">
      <dgm:prSet presAssocID="{53904DAD-345D-4DCE-8B76-AC9184C3DA61}" presName="spacer" presStyleCnt="0"/>
      <dgm:spPr/>
    </dgm:pt>
    <dgm:pt modelId="{CF7FCADF-1EBF-4CB1-A94A-FD58C1199234}" type="pres">
      <dgm:prSet presAssocID="{81B828D8-9526-43BD-A415-DCB31A74328B}" presName="parentText" presStyleLbl="node1" presStyleIdx="3" presStyleCnt="8" custLinFactY="-98747" custLinFactNeighborY="-100000">
        <dgm:presLayoutVars>
          <dgm:chMax val="0"/>
          <dgm:bulletEnabled val="1"/>
        </dgm:presLayoutVars>
      </dgm:prSet>
      <dgm:spPr/>
    </dgm:pt>
    <dgm:pt modelId="{A9445C46-0AB7-40AB-8B36-391B7A90CF94}" type="pres">
      <dgm:prSet presAssocID="{1E8C0336-742B-4F27-8D79-63F9E65709C2}" presName="spacer" presStyleCnt="0"/>
      <dgm:spPr/>
    </dgm:pt>
    <dgm:pt modelId="{9CFF9F89-5716-4699-B912-DFC0331D1602}" type="pres">
      <dgm:prSet presAssocID="{0A433608-8092-41EC-8E6F-C45FE31B6B1E}" presName="parentText" presStyleLbl="node1" presStyleIdx="4" presStyleCnt="8">
        <dgm:presLayoutVars>
          <dgm:chMax val="0"/>
          <dgm:bulletEnabled val="1"/>
        </dgm:presLayoutVars>
      </dgm:prSet>
      <dgm:spPr/>
    </dgm:pt>
    <dgm:pt modelId="{5A22F406-7678-4FD2-BF0C-E0B174E5A96A}" type="pres">
      <dgm:prSet presAssocID="{5C766E3D-C0EA-448E-ACA8-1DE00028CBED}" presName="spacer" presStyleCnt="0"/>
      <dgm:spPr/>
    </dgm:pt>
    <dgm:pt modelId="{BEEE0B4A-1D46-4A5F-B55F-51B3CD5FD034}" type="pres">
      <dgm:prSet presAssocID="{CC89FC87-78D1-49D5-A8F5-3D068E2AB1C2}" presName="parentText" presStyleLbl="node1" presStyleIdx="5" presStyleCnt="8">
        <dgm:presLayoutVars>
          <dgm:chMax val="0"/>
          <dgm:bulletEnabled val="1"/>
        </dgm:presLayoutVars>
      </dgm:prSet>
      <dgm:spPr/>
    </dgm:pt>
    <dgm:pt modelId="{9329C556-B9BC-41CA-A40C-4CAD8F182F45}" type="pres">
      <dgm:prSet presAssocID="{7E4FDF76-D14A-471E-82C0-D5D5278391AB}" presName="spacer" presStyleCnt="0"/>
      <dgm:spPr/>
    </dgm:pt>
    <dgm:pt modelId="{00F850EE-360D-4D11-B07D-109101365E3B}" type="pres">
      <dgm:prSet presAssocID="{485C0263-227B-452A-9A69-40C0B910A7D4}" presName="parentText" presStyleLbl="node1" presStyleIdx="6" presStyleCnt="8" custLinFactNeighborY="-16881">
        <dgm:presLayoutVars>
          <dgm:chMax val="0"/>
          <dgm:bulletEnabled val="1"/>
        </dgm:presLayoutVars>
      </dgm:prSet>
      <dgm:spPr/>
    </dgm:pt>
    <dgm:pt modelId="{4EAB46E8-F3EF-4D89-8DD5-DE184CDC7819}" type="pres">
      <dgm:prSet presAssocID="{C3E91B8F-0D09-4C23-8D51-709263EEFBAB}" presName="spacer" presStyleCnt="0"/>
      <dgm:spPr/>
    </dgm:pt>
    <dgm:pt modelId="{DC0CD0DB-7C24-49CD-A7D9-DD52C0F1DD68}" type="pres">
      <dgm:prSet presAssocID="{7B5AAF1C-8500-4D55-A42A-9051ECFBCD87}" presName="parentText" presStyleLbl="node1" presStyleIdx="7" presStyleCnt="8">
        <dgm:presLayoutVars>
          <dgm:chMax val="0"/>
          <dgm:bulletEnabled val="1"/>
        </dgm:presLayoutVars>
      </dgm:prSet>
      <dgm:spPr/>
    </dgm:pt>
  </dgm:ptLst>
  <dgm:cxnLst>
    <dgm:cxn modelId="{4614B900-E56D-439C-9F55-9825D28EC56D}" srcId="{F6E75C3A-5FD5-4587-A742-574B45D3482D}" destId="{D9266CD9-04F5-4C54-86F4-BE722431583E}" srcOrd="1" destOrd="0" parTransId="{01109FCD-475C-4F49-9917-0A676E25D7A1}" sibTransId="{417F8C0D-5E86-4BA3-B95C-470FB7CB8042}"/>
    <dgm:cxn modelId="{193D3C1E-61A7-4142-A191-F9ABAEE74F26}" type="presOf" srcId="{F6E75C3A-5FD5-4587-A742-574B45D3482D}" destId="{29B66DD0-78FD-43CE-91AB-C5837C9D1E07}" srcOrd="0" destOrd="0" presId="urn:microsoft.com/office/officeart/2005/8/layout/vList2"/>
    <dgm:cxn modelId="{3EC0A221-8365-4B79-B39B-005EF85438A2}" type="presOf" srcId="{81B828D8-9526-43BD-A415-DCB31A74328B}" destId="{CF7FCADF-1EBF-4CB1-A94A-FD58C1199234}" srcOrd="0" destOrd="0" presId="urn:microsoft.com/office/officeart/2005/8/layout/vList2"/>
    <dgm:cxn modelId="{D2613923-54BF-4F2F-8322-A8A771E351DC}" srcId="{F6E75C3A-5FD5-4587-A742-574B45D3482D}" destId="{F36C9750-06C5-4D28-9A6C-FE9784131492}" srcOrd="2" destOrd="0" parTransId="{7240815C-881B-47F4-A204-5E688BE1E9BA}" sibTransId="{53904DAD-345D-4DCE-8B76-AC9184C3DA61}"/>
    <dgm:cxn modelId="{E3246E26-432E-4B32-BDDA-DAF8A8A5B396}" type="presOf" srcId="{CC89FC87-78D1-49D5-A8F5-3D068E2AB1C2}" destId="{BEEE0B4A-1D46-4A5F-B55F-51B3CD5FD034}" srcOrd="0" destOrd="0" presId="urn:microsoft.com/office/officeart/2005/8/layout/vList2"/>
    <dgm:cxn modelId="{A88BFC4C-985D-488F-9E4B-B0ED16BF2ADD}" srcId="{F6E75C3A-5FD5-4587-A742-574B45D3482D}" destId="{484A7D96-8087-44F2-9D57-1B745EDCDCEB}" srcOrd="0" destOrd="0" parTransId="{1DDAE3DD-328F-4E4A-AAF7-D255B81776E9}" sibTransId="{C0BCAEF0-D1CE-4098-A493-7756F8D81BF1}"/>
    <dgm:cxn modelId="{004C924D-1C8F-4ABC-A60F-DDBAA1F95659}" srcId="{F6E75C3A-5FD5-4587-A742-574B45D3482D}" destId="{0A433608-8092-41EC-8E6F-C45FE31B6B1E}" srcOrd="4" destOrd="0" parTransId="{14669985-BB5E-4E7E-B05E-856C678D6D8B}" sibTransId="{5C766E3D-C0EA-448E-ACA8-1DE00028CBED}"/>
    <dgm:cxn modelId="{CE748A70-BC51-4758-AE94-133C286FBAAA}" srcId="{F6E75C3A-5FD5-4587-A742-574B45D3482D}" destId="{81B828D8-9526-43BD-A415-DCB31A74328B}" srcOrd="3" destOrd="0" parTransId="{6714A7BF-F8C1-405D-B274-E5E3CFB5BA11}" sibTransId="{1E8C0336-742B-4F27-8D79-63F9E65709C2}"/>
    <dgm:cxn modelId="{98025176-912F-423E-BFCA-556AB8BDC897}" srcId="{F6E75C3A-5FD5-4587-A742-574B45D3482D}" destId="{485C0263-227B-452A-9A69-40C0B910A7D4}" srcOrd="6" destOrd="0" parTransId="{0991BB79-1F47-4FE6-9814-5F84E1603ED4}" sibTransId="{C3E91B8F-0D09-4C23-8D51-709263EEFBAB}"/>
    <dgm:cxn modelId="{4686005A-CED2-475F-9BCB-76CA5CDFBDED}" type="presOf" srcId="{0A433608-8092-41EC-8E6F-C45FE31B6B1E}" destId="{9CFF9F89-5716-4699-B912-DFC0331D1602}" srcOrd="0" destOrd="0" presId="urn:microsoft.com/office/officeart/2005/8/layout/vList2"/>
    <dgm:cxn modelId="{F8FA3B8B-C9A2-4F64-9B53-DE6BA4AC8BFA}" srcId="{F6E75C3A-5FD5-4587-A742-574B45D3482D}" destId="{7B5AAF1C-8500-4D55-A42A-9051ECFBCD87}" srcOrd="7" destOrd="0" parTransId="{7F548C74-FE9A-48A4-AD5D-4EEC7247E0F6}" sibTransId="{30BBE0B6-2A9B-4467-83E8-50E1D87B8991}"/>
    <dgm:cxn modelId="{1E81C690-0907-4863-B565-CF20C36E0C13}" type="presOf" srcId="{485C0263-227B-452A-9A69-40C0B910A7D4}" destId="{00F850EE-360D-4D11-B07D-109101365E3B}" srcOrd="0" destOrd="0" presId="urn:microsoft.com/office/officeart/2005/8/layout/vList2"/>
    <dgm:cxn modelId="{05CBA491-C788-41E8-A742-50B815576CE8}" type="presOf" srcId="{7B5AAF1C-8500-4D55-A42A-9051ECFBCD87}" destId="{DC0CD0DB-7C24-49CD-A7D9-DD52C0F1DD68}" srcOrd="0" destOrd="0" presId="urn:microsoft.com/office/officeart/2005/8/layout/vList2"/>
    <dgm:cxn modelId="{B3705BB0-E945-4D4F-AB08-54D2B67F037F}" type="presOf" srcId="{D9266CD9-04F5-4C54-86F4-BE722431583E}" destId="{3398066D-A5EF-400C-A0E3-D2D3ADDFDBBA}" srcOrd="0" destOrd="0" presId="urn:microsoft.com/office/officeart/2005/8/layout/vList2"/>
    <dgm:cxn modelId="{81131EDB-A5DF-4633-B13B-461641E14BE4}" srcId="{F6E75C3A-5FD5-4587-A742-574B45D3482D}" destId="{CC89FC87-78D1-49D5-A8F5-3D068E2AB1C2}" srcOrd="5" destOrd="0" parTransId="{2AD8DEA5-66C0-4891-AF64-F95EBCE2A075}" sibTransId="{7E4FDF76-D14A-471E-82C0-D5D5278391AB}"/>
    <dgm:cxn modelId="{A8A1F5E2-C8D9-4647-919D-C63E4AF6BBD9}" type="presOf" srcId="{F36C9750-06C5-4D28-9A6C-FE9784131492}" destId="{0E6505EA-194D-4C7C-AB67-65E6C709D594}" srcOrd="0" destOrd="0" presId="urn:microsoft.com/office/officeart/2005/8/layout/vList2"/>
    <dgm:cxn modelId="{FDE09FEC-67C2-448D-BA35-E96DD2C266E4}" type="presOf" srcId="{484A7D96-8087-44F2-9D57-1B745EDCDCEB}" destId="{4E7CB122-CB2B-4F26-9569-6670A5C3884E}" srcOrd="0" destOrd="0" presId="urn:microsoft.com/office/officeart/2005/8/layout/vList2"/>
    <dgm:cxn modelId="{3C36E73D-4F18-4A36-A121-2D4CB3B1F732}" type="presParOf" srcId="{29B66DD0-78FD-43CE-91AB-C5837C9D1E07}" destId="{4E7CB122-CB2B-4F26-9569-6670A5C3884E}" srcOrd="0" destOrd="0" presId="urn:microsoft.com/office/officeart/2005/8/layout/vList2"/>
    <dgm:cxn modelId="{DAE6D1A2-156E-4785-BAEC-D1D27CBB27EF}" type="presParOf" srcId="{29B66DD0-78FD-43CE-91AB-C5837C9D1E07}" destId="{E85D5AF9-3DFD-48C0-8429-9378F9215BBD}" srcOrd="1" destOrd="0" presId="urn:microsoft.com/office/officeart/2005/8/layout/vList2"/>
    <dgm:cxn modelId="{E4A9AB9C-E255-45BC-93F1-9432531DFB60}" type="presParOf" srcId="{29B66DD0-78FD-43CE-91AB-C5837C9D1E07}" destId="{3398066D-A5EF-400C-A0E3-D2D3ADDFDBBA}" srcOrd="2" destOrd="0" presId="urn:microsoft.com/office/officeart/2005/8/layout/vList2"/>
    <dgm:cxn modelId="{5A122019-E429-4862-8089-9F8526EB10D3}" type="presParOf" srcId="{29B66DD0-78FD-43CE-91AB-C5837C9D1E07}" destId="{A6D3146F-7BCD-4527-8486-47C1D1EB3BFD}" srcOrd="3" destOrd="0" presId="urn:microsoft.com/office/officeart/2005/8/layout/vList2"/>
    <dgm:cxn modelId="{4FED5E75-B166-4262-8AA4-1E8F0E64AABB}" type="presParOf" srcId="{29B66DD0-78FD-43CE-91AB-C5837C9D1E07}" destId="{0E6505EA-194D-4C7C-AB67-65E6C709D594}" srcOrd="4" destOrd="0" presId="urn:microsoft.com/office/officeart/2005/8/layout/vList2"/>
    <dgm:cxn modelId="{E6611B21-980A-4F5B-AFCD-F05D38932963}" type="presParOf" srcId="{29B66DD0-78FD-43CE-91AB-C5837C9D1E07}" destId="{C8BF0071-5140-4BBA-A044-10656E801BF7}" srcOrd="5" destOrd="0" presId="urn:microsoft.com/office/officeart/2005/8/layout/vList2"/>
    <dgm:cxn modelId="{C91D2DFA-B728-4676-B6C9-F812CB8A9595}" type="presParOf" srcId="{29B66DD0-78FD-43CE-91AB-C5837C9D1E07}" destId="{CF7FCADF-1EBF-4CB1-A94A-FD58C1199234}" srcOrd="6" destOrd="0" presId="urn:microsoft.com/office/officeart/2005/8/layout/vList2"/>
    <dgm:cxn modelId="{D8B003CA-0883-4D82-9DCF-02F1C7E30DA1}" type="presParOf" srcId="{29B66DD0-78FD-43CE-91AB-C5837C9D1E07}" destId="{A9445C46-0AB7-40AB-8B36-391B7A90CF94}" srcOrd="7" destOrd="0" presId="urn:microsoft.com/office/officeart/2005/8/layout/vList2"/>
    <dgm:cxn modelId="{E14CA043-BFFB-4058-8E2B-CF42657B5BF9}" type="presParOf" srcId="{29B66DD0-78FD-43CE-91AB-C5837C9D1E07}" destId="{9CFF9F89-5716-4699-B912-DFC0331D1602}" srcOrd="8" destOrd="0" presId="urn:microsoft.com/office/officeart/2005/8/layout/vList2"/>
    <dgm:cxn modelId="{8237F3CF-6A36-4531-B629-20B7DBBE4316}" type="presParOf" srcId="{29B66DD0-78FD-43CE-91AB-C5837C9D1E07}" destId="{5A22F406-7678-4FD2-BF0C-E0B174E5A96A}" srcOrd="9" destOrd="0" presId="urn:microsoft.com/office/officeart/2005/8/layout/vList2"/>
    <dgm:cxn modelId="{200A5353-0477-43CF-9159-A7BB63058B7E}" type="presParOf" srcId="{29B66DD0-78FD-43CE-91AB-C5837C9D1E07}" destId="{BEEE0B4A-1D46-4A5F-B55F-51B3CD5FD034}" srcOrd="10" destOrd="0" presId="urn:microsoft.com/office/officeart/2005/8/layout/vList2"/>
    <dgm:cxn modelId="{5E2AAC38-09AF-470F-9231-93E422ACE118}" type="presParOf" srcId="{29B66DD0-78FD-43CE-91AB-C5837C9D1E07}" destId="{9329C556-B9BC-41CA-A40C-4CAD8F182F45}" srcOrd="11" destOrd="0" presId="urn:microsoft.com/office/officeart/2005/8/layout/vList2"/>
    <dgm:cxn modelId="{4651A7EA-C721-48A4-8157-4EDD210FDF2C}" type="presParOf" srcId="{29B66DD0-78FD-43CE-91AB-C5837C9D1E07}" destId="{00F850EE-360D-4D11-B07D-109101365E3B}" srcOrd="12" destOrd="0" presId="urn:microsoft.com/office/officeart/2005/8/layout/vList2"/>
    <dgm:cxn modelId="{25C0B3D8-E19D-470A-90E6-CCFF5C704CAC}" type="presParOf" srcId="{29B66DD0-78FD-43CE-91AB-C5837C9D1E07}" destId="{4EAB46E8-F3EF-4D89-8DD5-DE184CDC7819}" srcOrd="13" destOrd="0" presId="urn:microsoft.com/office/officeart/2005/8/layout/vList2"/>
    <dgm:cxn modelId="{E86A7D86-44A5-49B6-B22E-AFDD3D8E2D21}" type="presParOf" srcId="{29B66DD0-78FD-43CE-91AB-C5837C9D1E07}" destId="{DC0CD0DB-7C24-49CD-A7D9-DD52C0F1DD68}"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D629D4-9EC4-4ABE-93D9-D0FAB961A90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u-HU"/>
        </a:p>
      </dgm:t>
    </dgm:pt>
    <dgm:pt modelId="{5452DF77-E063-4A44-A37D-63F857705597}">
      <dgm:prSet custT="1"/>
      <dgm:spPr/>
      <dgm:t>
        <a:bodyPr/>
        <a:lstStyle/>
        <a:p>
          <a:pPr algn="l">
            <a:lnSpc>
              <a:spcPct val="100000"/>
            </a:lnSpc>
            <a:spcAft>
              <a:spcPts val="0"/>
            </a:spcAft>
          </a:pPr>
          <a:r>
            <a:rPr lang="hu-HU" sz="2400" b="1" cap="all" baseline="0" dirty="0">
              <a:solidFill>
                <a:schemeClr val="tx1"/>
              </a:solidFill>
            </a:rPr>
            <a:t>Before the mobility </a:t>
          </a:r>
          <a:r>
            <a:rPr lang="hu-HU" sz="2400" dirty="0"/>
            <a:t> – tanulmányi terv összeállítása</a:t>
          </a:r>
        </a:p>
      </dgm:t>
    </dgm:pt>
    <dgm:pt modelId="{8B0D144A-0D23-4D9F-AF93-E497D9F9316C}" type="parTrans" cxnId="{3A47CCE3-13FD-4C3D-A1F6-50F95E6F0B9F}">
      <dgm:prSet/>
      <dgm:spPr/>
      <dgm:t>
        <a:bodyPr/>
        <a:lstStyle/>
        <a:p>
          <a:endParaRPr lang="hu-HU"/>
        </a:p>
      </dgm:t>
    </dgm:pt>
    <dgm:pt modelId="{BF533C30-3F3A-46D4-89A8-830B250C8084}" type="sibTrans" cxnId="{3A47CCE3-13FD-4C3D-A1F6-50F95E6F0B9F}">
      <dgm:prSet/>
      <dgm:spPr/>
      <dgm:t>
        <a:bodyPr/>
        <a:lstStyle/>
        <a:p>
          <a:endParaRPr lang="hu-HU"/>
        </a:p>
      </dgm:t>
    </dgm:pt>
    <dgm:pt modelId="{B26715DA-377F-4EB4-B139-81374374755A}">
      <dgm:prSet custT="1"/>
      <dgm:spPr/>
      <dgm:t>
        <a:bodyPr/>
        <a:lstStyle/>
        <a:p>
          <a:r>
            <a:rPr lang="hu-HU" sz="1600" dirty="0"/>
            <a:t>kurzuslisták, tematikák beszerzése (fogadó intézmények weboldala) </a:t>
          </a:r>
        </a:p>
      </dgm:t>
    </dgm:pt>
    <dgm:pt modelId="{46A7B097-C227-4834-9498-9EAB3B0D2676}" type="parTrans" cxnId="{67759F48-E884-4E18-A833-902CE48BC6B4}">
      <dgm:prSet/>
      <dgm:spPr/>
      <dgm:t>
        <a:bodyPr/>
        <a:lstStyle/>
        <a:p>
          <a:endParaRPr lang="hu-HU"/>
        </a:p>
      </dgm:t>
    </dgm:pt>
    <dgm:pt modelId="{816F55CD-A505-4364-9E90-4A806477B64E}" type="sibTrans" cxnId="{67759F48-E884-4E18-A833-902CE48BC6B4}">
      <dgm:prSet/>
      <dgm:spPr/>
      <dgm:t>
        <a:bodyPr/>
        <a:lstStyle/>
        <a:p>
          <a:endParaRPr lang="hu-HU"/>
        </a:p>
      </dgm:t>
    </dgm:pt>
    <dgm:pt modelId="{A799A0E3-7A5E-497C-861A-BE68E58A9D16}">
      <dgm:prSet custT="1"/>
      <dgm:spPr/>
      <dgm:t>
        <a:bodyPr/>
        <a:lstStyle/>
        <a:p>
          <a:r>
            <a:rPr lang="hu-HU" sz="1600" dirty="0"/>
            <a:t>Szakvezetővel, TO-val egyeztetni a tantárgy elismertetés miatt</a:t>
          </a:r>
        </a:p>
      </dgm:t>
    </dgm:pt>
    <dgm:pt modelId="{E5B2D113-1796-4412-9C3E-A30C339A636F}" type="parTrans" cxnId="{A08A82B2-8762-450E-8260-467B937C1DB9}">
      <dgm:prSet/>
      <dgm:spPr/>
      <dgm:t>
        <a:bodyPr/>
        <a:lstStyle/>
        <a:p>
          <a:endParaRPr lang="hu-HU"/>
        </a:p>
      </dgm:t>
    </dgm:pt>
    <dgm:pt modelId="{0BB996D3-F5AE-4683-BD47-5BE45C420425}" type="sibTrans" cxnId="{A08A82B2-8762-450E-8260-467B937C1DB9}">
      <dgm:prSet/>
      <dgm:spPr/>
      <dgm:t>
        <a:bodyPr/>
        <a:lstStyle/>
        <a:p>
          <a:endParaRPr lang="hu-HU"/>
        </a:p>
      </dgm:t>
    </dgm:pt>
    <dgm:pt modelId="{CA82FF5B-C5B6-4E49-8A3F-5FAD7F706024}">
      <dgm:prSet custT="1"/>
      <dgm:spPr/>
      <dgm:t>
        <a:bodyPr/>
        <a:lstStyle/>
        <a:p>
          <a:r>
            <a:rPr lang="hu-HU" sz="1600" dirty="0"/>
            <a:t>fact / info sheet, course catalogue</a:t>
          </a:r>
        </a:p>
      </dgm:t>
    </dgm:pt>
    <dgm:pt modelId="{519BAFE9-DA37-4966-98F6-0CB34076FD4E}" type="parTrans" cxnId="{49EA80C4-C2CF-402B-867D-F93C6BD52FCE}">
      <dgm:prSet/>
      <dgm:spPr/>
      <dgm:t>
        <a:bodyPr/>
        <a:lstStyle/>
        <a:p>
          <a:endParaRPr lang="hu-HU"/>
        </a:p>
      </dgm:t>
    </dgm:pt>
    <dgm:pt modelId="{FCE1F744-BE57-4202-BEA1-DF0CB5C12441}" type="sibTrans" cxnId="{49EA80C4-C2CF-402B-867D-F93C6BD52FCE}">
      <dgm:prSet/>
      <dgm:spPr/>
      <dgm:t>
        <a:bodyPr/>
        <a:lstStyle/>
        <a:p>
          <a:endParaRPr lang="hu-HU"/>
        </a:p>
      </dgm:t>
    </dgm:pt>
    <dgm:pt modelId="{29EBB224-7842-498B-9C63-98777EB5CADE}">
      <dgm:prSet custT="1"/>
      <dgm:spPr/>
      <dgm:t>
        <a:bodyPr/>
        <a:lstStyle/>
        <a:p>
          <a:pPr>
            <a:lnSpc>
              <a:spcPct val="100000"/>
            </a:lnSpc>
            <a:spcAft>
              <a:spcPts val="0"/>
            </a:spcAft>
          </a:pPr>
          <a:r>
            <a:rPr lang="hu-HU" sz="2400" b="1" cap="all" baseline="0" dirty="0">
              <a:solidFill>
                <a:schemeClr val="tx1"/>
              </a:solidFill>
            </a:rPr>
            <a:t>During the Mobility </a:t>
          </a:r>
          <a:r>
            <a:rPr lang="hu-HU" sz="2400" dirty="0"/>
            <a:t>– módosítások</a:t>
          </a:r>
        </a:p>
      </dgm:t>
    </dgm:pt>
    <dgm:pt modelId="{E61A6578-631C-4235-A2B8-02731329749B}" type="parTrans" cxnId="{50FA984B-6EA3-4024-B35A-4414DFA6B293}">
      <dgm:prSet/>
      <dgm:spPr/>
      <dgm:t>
        <a:bodyPr/>
        <a:lstStyle/>
        <a:p>
          <a:endParaRPr lang="hu-HU"/>
        </a:p>
      </dgm:t>
    </dgm:pt>
    <dgm:pt modelId="{E9015E52-7D24-4EEC-81D5-53698A5564A2}" type="sibTrans" cxnId="{50FA984B-6EA3-4024-B35A-4414DFA6B293}">
      <dgm:prSet/>
      <dgm:spPr/>
      <dgm:t>
        <a:bodyPr/>
        <a:lstStyle/>
        <a:p>
          <a:endParaRPr lang="hu-HU"/>
        </a:p>
      </dgm:t>
    </dgm:pt>
    <dgm:pt modelId="{254EC2CC-7949-462A-A9FF-64113C4B87FF}">
      <dgm:prSet custT="1"/>
      <dgm:spPr/>
      <dgm:t>
        <a:bodyPr/>
        <a:lstStyle/>
        <a:p>
          <a:r>
            <a:rPr lang="hu-HU" sz="1600" dirty="0"/>
            <a:t>a megkezdett félév elején lehet módosítani</a:t>
          </a:r>
        </a:p>
      </dgm:t>
    </dgm:pt>
    <dgm:pt modelId="{E43599DF-2C0F-4EAF-BAF0-4A6574F319CB}" type="parTrans" cxnId="{3B64E06F-FDB0-4508-B1B5-2FC22E4930F3}">
      <dgm:prSet/>
      <dgm:spPr/>
      <dgm:t>
        <a:bodyPr/>
        <a:lstStyle/>
        <a:p>
          <a:endParaRPr lang="hu-HU"/>
        </a:p>
      </dgm:t>
    </dgm:pt>
    <dgm:pt modelId="{53EAE0BD-0DA0-45B8-BCF0-5E828F2E53EF}" type="sibTrans" cxnId="{3B64E06F-FDB0-4508-B1B5-2FC22E4930F3}">
      <dgm:prSet/>
      <dgm:spPr/>
      <dgm:t>
        <a:bodyPr/>
        <a:lstStyle/>
        <a:p>
          <a:endParaRPr lang="hu-HU"/>
        </a:p>
      </dgm:t>
    </dgm:pt>
    <dgm:pt modelId="{FD766974-0C2B-4455-BEAB-526130A3FB8C}">
      <dgm:prSet custT="1"/>
      <dgm:spPr/>
      <dgm:t>
        <a:bodyPr/>
        <a:lstStyle/>
        <a:p>
          <a:r>
            <a:rPr lang="hu-HU" sz="1600" dirty="0"/>
            <a:t>nem indul kurzus, nem a választott nyelven, stb</a:t>
          </a:r>
        </a:p>
      </dgm:t>
    </dgm:pt>
    <dgm:pt modelId="{BAB272E8-90B1-4E74-90FC-928AECCD7C18}" type="parTrans" cxnId="{1C2F9EDB-AD30-4B05-A57C-6BFCFAA0AF59}">
      <dgm:prSet/>
      <dgm:spPr/>
      <dgm:t>
        <a:bodyPr/>
        <a:lstStyle/>
        <a:p>
          <a:endParaRPr lang="hu-HU"/>
        </a:p>
      </dgm:t>
    </dgm:pt>
    <dgm:pt modelId="{5A6E7FE4-B358-4BC9-9B4E-947BA3BF03FB}" type="sibTrans" cxnId="{1C2F9EDB-AD30-4B05-A57C-6BFCFAA0AF59}">
      <dgm:prSet/>
      <dgm:spPr/>
      <dgm:t>
        <a:bodyPr/>
        <a:lstStyle/>
        <a:p>
          <a:endParaRPr lang="hu-HU"/>
        </a:p>
      </dgm:t>
    </dgm:pt>
    <dgm:pt modelId="{5E64F707-CEA6-4DA5-9F10-996042420772}">
      <dgm:prSet custT="1"/>
      <dgm:spPr/>
      <dgm:t>
        <a:bodyPr/>
        <a:lstStyle/>
        <a:p>
          <a:pPr>
            <a:lnSpc>
              <a:spcPct val="100000"/>
            </a:lnSpc>
            <a:spcAft>
              <a:spcPts val="0"/>
            </a:spcAft>
          </a:pPr>
          <a:r>
            <a:rPr lang="hu-HU" sz="2400" b="1" cap="all" baseline="0" dirty="0">
              <a:solidFill>
                <a:schemeClr val="tx1"/>
              </a:solidFill>
            </a:rPr>
            <a:t>After the Mobility </a:t>
          </a:r>
          <a:r>
            <a:rPr lang="hu-HU" sz="2400" dirty="0"/>
            <a:t>– tanulmányok zárása</a:t>
          </a:r>
        </a:p>
      </dgm:t>
    </dgm:pt>
    <dgm:pt modelId="{D2C98BC6-62A1-4E31-A374-6E8C17E54B91}" type="parTrans" cxnId="{15DAE7C4-8722-4FD2-827D-7CFB8458CF44}">
      <dgm:prSet/>
      <dgm:spPr/>
      <dgm:t>
        <a:bodyPr/>
        <a:lstStyle/>
        <a:p>
          <a:endParaRPr lang="hu-HU"/>
        </a:p>
      </dgm:t>
    </dgm:pt>
    <dgm:pt modelId="{2DCF32D2-AEAE-4A34-8400-1D1193D780C7}" type="sibTrans" cxnId="{15DAE7C4-8722-4FD2-827D-7CFB8458CF44}">
      <dgm:prSet/>
      <dgm:spPr/>
      <dgm:t>
        <a:bodyPr/>
        <a:lstStyle/>
        <a:p>
          <a:endParaRPr lang="hu-HU"/>
        </a:p>
      </dgm:t>
    </dgm:pt>
    <dgm:pt modelId="{CC312AF0-A7BB-4524-9C37-91FC167706D8}">
      <dgm:prSet custT="1"/>
      <dgm:spPr/>
      <dgm:t>
        <a:bodyPr/>
        <a:lstStyle/>
        <a:p>
          <a:r>
            <a:rPr lang="hu-HU" sz="1600" b="1" dirty="0">
              <a:solidFill>
                <a:srgbClr val="FF0000"/>
              </a:solidFill>
            </a:rPr>
            <a:t>Minimum 15 kredit teljesítése / szakos tantárgy</a:t>
          </a:r>
          <a:endParaRPr lang="hu-HU" sz="1600" dirty="0"/>
        </a:p>
      </dgm:t>
    </dgm:pt>
    <dgm:pt modelId="{C6F7FC1D-B382-416C-80F6-898B7200C482}" type="parTrans" cxnId="{86A5A2BB-EC80-49AA-AB9B-C56113B85D7E}">
      <dgm:prSet/>
      <dgm:spPr/>
      <dgm:t>
        <a:bodyPr/>
        <a:lstStyle/>
        <a:p>
          <a:endParaRPr lang="hu-HU"/>
        </a:p>
      </dgm:t>
    </dgm:pt>
    <dgm:pt modelId="{44C13904-B666-48DA-BC21-4F7CD90F2EAF}" type="sibTrans" cxnId="{86A5A2BB-EC80-49AA-AB9B-C56113B85D7E}">
      <dgm:prSet/>
      <dgm:spPr/>
      <dgm:t>
        <a:bodyPr/>
        <a:lstStyle/>
        <a:p>
          <a:endParaRPr lang="hu-HU"/>
        </a:p>
      </dgm:t>
    </dgm:pt>
    <dgm:pt modelId="{02579754-37C3-4018-B19C-314344B6D0F4}" type="pres">
      <dgm:prSet presAssocID="{0DD629D4-9EC4-4ABE-93D9-D0FAB961A903}" presName="linear" presStyleCnt="0">
        <dgm:presLayoutVars>
          <dgm:animLvl val="lvl"/>
          <dgm:resizeHandles val="exact"/>
        </dgm:presLayoutVars>
      </dgm:prSet>
      <dgm:spPr/>
    </dgm:pt>
    <dgm:pt modelId="{E309C65B-41EF-4EE3-8468-4FEF9A216156}" type="pres">
      <dgm:prSet presAssocID="{5452DF77-E063-4A44-A37D-63F857705597}" presName="parentText" presStyleLbl="node1" presStyleIdx="0" presStyleCnt="3" custScaleY="68871" custLinFactNeighborX="42" custLinFactNeighborY="-20154">
        <dgm:presLayoutVars>
          <dgm:chMax val="0"/>
          <dgm:bulletEnabled val="1"/>
        </dgm:presLayoutVars>
      </dgm:prSet>
      <dgm:spPr/>
    </dgm:pt>
    <dgm:pt modelId="{DD1846F5-843B-49FB-BA66-1BA4190BE541}" type="pres">
      <dgm:prSet presAssocID="{5452DF77-E063-4A44-A37D-63F857705597}" presName="childText" presStyleLbl="revTx" presStyleIdx="0" presStyleCnt="2" custLinFactNeighborY="-6298">
        <dgm:presLayoutVars>
          <dgm:bulletEnabled val="1"/>
        </dgm:presLayoutVars>
      </dgm:prSet>
      <dgm:spPr/>
    </dgm:pt>
    <dgm:pt modelId="{7244179B-1EFE-4627-BB3B-208CA730457F}" type="pres">
      <dgm:prSet presAssocID="{29EBB224-7842-498B-9C63-98777EB5CADE}" presName="parentText" presStyleLbl="node1" presStyleIdx="1" presStyleCnt="3" custScaleY="68757" custLinFactNeighborY="-3210">
        <dgm:presLayoutVars>
          <dgm:chMax val="0"/>
          <dgm:bulletEnabled val="1"/>
        </dgm:presLayoutVars>
      </dgm:prSet>
      <dgm:spPr/>
    </dgm:pt>
    <dgm:pt modelId="{019E281E-BD73-46A6-BC2D-262A98566BEB}" type="pres">
      <dgm:prSet presAssocID="{29EBB224-7842-498B-9C63-98777EB5CADE}" presName="childText" presStyleLbl="revTx" presStyleIdx="1" presStyleCnt="2" custScaleY="69295" custLinFactNeighborY="5335">
        <dgm:presLayoutVars>
          <dgm:bulletEnabled val="1"/>
        </dgm:presLayoutVars>
      </dgm:prSet>
      <dgm:spPr/>
    </dgm:pt>
    <dgm:pt modelId="{FEE05B71-DF09-4117-9E38-A9B63E528745}" type="pres">
      <dgm:prSet presAssocID="{5E64F707-CEA6-4DA5-9F10-996042420772}" presName="parentText" presStyleLbl="node1" presStyleIdx="2" presStyleCnt="3" custScaleY="68757" custLinFactNeighborY="-3054">
        <dgm:presLayoutVars>
          <dgm:chMax val="0"/>
          <dgm:bulletEnabled val="1"/>
        </dgm:presLayoutVars>
      </dgm:prSet>
      <dgm:spPr/>
    </dgm:pt>
  </dgm:ptLst>
  <dgm:cxnLst>
    <dgm:cxn modelId="{C7D71A11-2F8C-4327-9E0D-D6CCCC6AD3C3}" type="presOf" srcId="{29EBB224-7842-498B-9C63-98777EB5CADE}" destId="{7244179B-1EFE-4627-BB3B-208CA730457F}" srcOrd="0" destOrd="0" presId="urn:microsoft.com/office/officeart/2005/8/layout/vList2"/>
    <dgm:cxn modelId="{86175927-91B4-4ADC-B27E-C4270AFE17D0}" type="presOf" srcId="{CC312AF0-A7BB-4524-9C37-91FC167706D8}" destId="{DD1846F5-843B-49FB-BA66-1BA4190BE541}" srcOrd="0" destOrd="3" presId="urn:microsoft.com/office/officeart/2005/8/layout/vList2"/>
    <dgm:cxn modelId="{0E5B4D3B-E3D8-4B95-96B8-26F574027033}" type="presOf" srcId="{5E64F707-CEA6-4DA5-9F10-996042420772}" destId="{FEE05B71-DF09-4117-9E38-A9B63E528745}" srcOrd="0" destOrd="0" presId="urn:microsoft.com/office/officeart/2005/8/layout/vList2"/>
    <dgm:cxn modelId="{67759F48-E884-4E18-A833-902CE48BC6B4}" srcId="{5452DF77-E063-4A44-A37D-63F857705597}" destId="{B26715DA-377F-4EB4-B139-81374374755A}" srcOrd="0" destOrd="0" parTransId="{46A7B097-C227-4834-9498-9EAB3B0D2676}" sibTransId="{816F55CD-A505-4364-9E90-4A806477B64E}"/>
    <dgm:cxn modelId="{50FA984B-6EA3-4024-B35A-4414DFA6B293}" srcId="{0DD629D4-9EC4-4ABE-93D9-D0FAB961A903}" destId="{29EBB224-7842-498B-9C63-98777EB5CADE}" srcOrd="1" destOrd="0" parTransId="{E61A6578-631C-4235-A2B8-02731329749B}" sibTransId="{E9015E52-7D24-4EEC-81D5-53698A5564A2}"/>
    <dgm:cxn modelId="{3B64E06F-FDB0-4508-B1B5-2FC22E4930F3}" srcId="{29EBB224-7842-498B-9C63-98777EB5CADE}" destId="{254EC2CC-7949-462A-A9FF-64113C4B87FF}" srcOrd="0" destOrd="0" parTransId="{E43599DF-2C0F-4EAF-BAF0-4A6574F319CB}" sibTransId="{53EAE0BD-0DA0-45B8-BCF0-5E828F2E53EF}"/>
    <dgm:cxn modelId="{48350073-FDFB-4AFC-946B-FE49FAC61847}" type="presOf" srcId="{254EC2CC-7949-462A-A9FF-64113C4B87FF}" destId="{019E281E-BD73-46A6-BC2D-262A98566BEB}" srcOrd="0" destOrd="0" presId="urn:microsoft.com/office/officeart/2005/8/layout/vList2"/>
    <dgm:cxn modelId="{37D2D659-CD5D-41B6-93C2-997A1F7EA046}" type="presOf" srcId="{A799A0E3-7A5E-497C-861A-BE68E58A9D16}" destId="{DD1846F5-843B-49FB-BA66-1BA4190BE541}" srcOrd="0" destOrd="1" presId="urn:microsoft.com/office/officeart/2005/8/layout/vList2"/>
    <dgm:cxn modelId="{824C5294-7E2C-4190-B867-21948060677C}" type="presOf" srcId="{B26715DA-377F-4EB4-B139-81374374755A}" destId="{DD1846F5-843B-49FB-BA66-1BA4190BE541}" srcOrd="0" destOrd="0" presId="urn:microsoft.com/office/officeart/2005/8/layout/vList2"/>
    <dgm:cxn modelId="{A08A82B2-8762-450E-8260-467B937C1DB9}" srcId="{5452DF77-E063-4A44-A37D-63F857705597}" destId="{A799A0E3-7A5E-497C-861A-BE68E58A9D16}" srcOrd="1" destOrd="0" parTransId="{E5B2D113-1796-4412-9C3E-A30C339A636F}" sibTransId="{0BB996D3-F5AE-4683-BD47-5BE45C420425}"/>
    <dgm:cxn modelId="{86A5A2BB-EC80-49AA-AB9B-C56113B85D7E}" srcId="{5452DF77-E063-4A44-A37D-63F857705597}" destId="{CC312AF0-A7BB-4524-9C37-91FC167706D8}" srcOrd="3" destOrd="0" parTransId="{C6F7FC1D-B382-416C-80F6-898B7200C482}" sibTransId="{44C13904-B666-48DA-BC21-4F7CD90F2EAF}"/>
    <dgm:cxn modelId="{49EA80C4-C2CF-402B-867D-F93C6BD52FCE}" srcId="{5452DF77-E063-4A44-A37D-63F857705597}" destId="{CA82FF5B-C5B6-4E49-8A3F-5FAD7F706024}" srcOrd="2" destOrd="0" parTransId="{519BAFE9-DA37-4966-98F6-0CB34076FD4E}" sibTransId="{FCE1F744-BE57-4202-BEA1-DF0CB5C12441}"/>
    <dgm:cxn modelId="{15DAE7C4-8722-4FD2-827D-7CFB8458CF44}" srcId="{0DD629D4-9EC4-4ABE-93D9-D0FAB961A903}" destId="{5E64F707-CEA6-4DA5-9F10-996042420772}" srcOrd="2" destOrd="0" parTransId="{D2C98BC6-62A1-4E31-A374-6E8C17E54B91}" sibTransId="{2DCF32D2-AEAE-4A34-8400-1D1193D780C7}"/>
    <dgm:cxn modelId="{A7924FCB-1C8A-4611-A735-510F804F002F}" type="presOf" srcId="{0DD629D4-9EC4-4ABE-93D9-D0FAB961A903}" destId="{02579754-37C3-4018-B19C-314344B6D0F4}" srcOrd="0" destOrd="0" presId="urn:microsoft.com/office/officeart/2005/8/layout/vList2"/>
    <dgm:cxn modelId="{DC9E70CF-4786-4698-9504-A5D353D7FC69}" type="presOf" srcId="{FD766974-0C2B-4455-BEAB-526130A3FB8C}" destId="{019E281E-BD73-46A6-BC2D-262A98566BEB}" srcOrd="0" destOrd="1" presId="urn:microsoft.com/office/officeart/2005/8/layout/vList2"/>
    <dgm:cxn modelId="{F11CD8D6-A792-4694-8CB8-99F407109FC8}" type="presOf" srcId="{5452DF77-E063-4A44-A37D-63F857705597}" destId="{E309C65B-41EF-4EE3-8468-4FEF9A216156}" srcOrd="0" destOrd="0" presId="urn:microsoft.com/office/officeart/2005/8/layout/vList2"/>
    <dgm:cxn modelId="{1C2F9EDB-AD30-4B05-A57C-6BFCFAA0AF59}" srcId="{29EBB224-7842-498B-9C63-98777EB5CADE}" destId="{FD766974-0C2B-4455-BEAB-526130A3FB8C}" srcOrd="1" destOrd="0" parTransId="{BAB272E8-90B1-4E74-90FC-928AECCD7C18}" sibTransId="{5A6E7FE4-B358-4BC9-9B4E-947BA3BF03FB}"/>
    <dgm:cxn modelId="{3A47CCE3-13FD-4C3D-A1F6-50F95E6F0B9F}" srcId="{0DD629D4-9EC4-4ABE-93D9-D0FAB961A903}" destId="{5452DF77-E063-4A44-A37D-63F857705597}" srcOrd="0" destOrd="0" parTransId="{8B0D144A-0D23-4D9F-AF93-E497D9F9316C}" sibTransId="{BF533C30-3F3A-46D4-89A8-830B250C8084}"/>
    <dgm:cxn modelId="{CEFC64E8-25C3-46BB-A5D9-9BEB462B339C}" type="presOf" srcId="{CA82FF5B-C5B6-4E49-8A3F-5FAD7F706024}" destId="{DD1846F5-843B-49FB-BA66-1BA4190BE541}" srcOrd="0" destOrd="2" presId="urn:microsoft.com/office/officeart/2005/8/layout/vList2"/>
    <dgm:cxn modelId="{82625533-D5A1-4337-BE54-1D03B5CAEC6D}" type="presParOf" srcId="{02579754-37C3-4018-B19C-314344B6D0F4}" destId="{E309C65B-41EF-4EE3-8468-4FEF9A216156}" srcOrd="0" destOrd="0" presId="urn:microsoft.com/office/officeart/2005/8/layout/vList2"/>
    <dgm:cxn modelId="{6210B238-99EA-4484-99CF-D63526A4990A}" type="presParOf" srcId="{02579754-37C3-4018-B19C-314344B6D0F4}" destId="{DD1846F5-843B-49FB-BA66-1BA4190BE541}" srcOrd="1" destOrd="0" presId="urn:microsoft.com/office/officeart/2005/8/layout/vList2"/>
    <dgm:cxn modelId="{FCD88792-A34D-4FA7-A6A2-FC6827F76A14}" type="presParOf" srcId="{02579754-37C3-4018-B19C-314344B6D0F4}" destId="{7244179B-1EFE-4627-BB3B-208CA730457F}" srcOrd="2" destOrd="0" presId="urn:microsoft.com/office/officeart/2005/8/layout/vList2"/>
    <dgm:cxn modelId="{C2E29384-AEC9-4A97-BF6D-5620F7C6C61B}" type="presParOf" srcId="{02579754-37C3-4018-B19C-314344B6D0F4}" destId="{019E281E-BD73-46A6-BC2D-262A98566BEB}" srcOrd="3" destOrd="0" presId="urn:microsoft.com/office/officeart/2005/8/layout/vList2"/>
    <dgm:cxn modelId="{A8CB96D2-16BC-48A7-A439-FD75B14D2C3F}" type="presParOf" srcId="{02579754-37C3-4018-B19C-314344B6D0F4}" destId="{FEE05B71-DF09-4117-9E38-A9B63E52874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75BF8A-B704-497A-881C-572173BCF8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u-HU"/>
        </a:p>
      </dgm:t>
    </dgm:pt>
    <dgm:pt modelId="{A163194A-FC0A-46ED-BEC5-0847D13BC48B}">
      <dgm:prSet/>
      <dgm:spPr>
        <a:solidFill>
          <a:srgbClr val="C00000"/>
        </a:solidFill>
      </dgm:spPr>
      <dgm:t>
        <a:bodyPr/>
        <a:lstStyle/>
        <a:p>
          <a:pPr algn="ctr"/>
          <a:r>
            <a:rPr lang="hu-HU" b="1" dirty="0">
              <a:solidFill>
                <a:schemeClr val="bg1"/>
              </a:solidFill>
            </a:rPr>
            <a:t>Bankszámla</a:t>
          </a:r>
          <a:r>
            <a:rPr lang="hu-HU" dirty="0">
              <a:solidFill>
                <a:schemeClr val="bg1"/>
              </a:solidFill>
            </a:rPr>
            <a:t> </a:t>
          </a:r>
        </a:p>
      </dgm:t>
    </dgm:pt>
    <dgm:pt modelId="{0B93600B-D6EC-4810-A098-0CD75E4A92BB}" type="parTrans" cxnId="{7A619A62-4FCE-4DAE-A1B4-60BA643198A8}">
      <dgm:prSet/>
      <dgm:spPr/>
      <dgm:t>
        <a:bodyPr/>
        <a:lstStyle/>
        <a:p>
          <a:endParaRPr lang="hu-HU"/>
        </a:p>
      </dgm:t>
    </dgm:pt>
    <dgm:pt modelId="{E5B650B2-17A2-47F1-AB0A-1143A8A55478}" type="sibTrans" cxnId="{7A619A62-4FCE-4DAE-A1B4-60BA643198A8}">
      <dgm:prSet/>
      <dgm:spPr/>
      <dgm:t>
        <a:bodyPr/>
        <a:lstStyle/>
        <a:p>
          <a:endParaRPr lang="hu-HU"/>
        </a:p>
      </dgm:t>
    </dgm:pt>
    <dgm:pt modelId="{4D0DCB55-8356-48F1-84CC-90A6618B2F00}">
      <dgm:prSet custT="1"/>
      <dgm:spPr/>
      <dgm:t>
        <a:bodyPr/>
        <a:lstStyle/>
        <a:p>
          <a:r>
            <a:rPr lang="hu-HU" sz="1800" dirty="0"/>
            <a:t>Az ösztöndíj forintban kerül átutalásra</a:t>
          </a:r>
        </a:p>
      </dgm:t>
    </dgm:pt>
    <dgm:pt modelId="{962FD0D7-3B0B-48CF-A5A8-C0A0C4486188}" type="parTrans" cxnId="{AE6C8E1F-D1CA-4E3A-B52F-39EF0ACE8150}">
      <dgm:prSet/>
      <dgm:spPr/>
      <dgm:t>
        <a:bodyPr/>
        <a:lstStyle/>
        <a:p>
          <a:endParaRPr lang="hu-HU"/>
        </a:p>
      </dgm:t>
    </dgm:pt>
    <dgm:pt modelId="{F5DEC10C-882E-41E0-BF28-97DA5FE328A7}" type="sibTrans" cxnId="{AE6C8E1F-D1CA-4E3A-B52F-39EF0ACE8150}">
      <dgm:prSet/>
      <dgm:spPr/>
      <dgm:t>
        <a:bodyPr/>
        <a:lstStyle/>
        <a:p>
          <a:endParaRPr lang="hu-HU"/>
        </a:p>
      </dgm:t>
    </dgm:pt>
    <dgm:pt modelId="{AE2514FD-3E55-40E5-BFFB-FB95231973E1}">
      <dgm:prSet custT="1"/>
      <dgm:spPr/>
      <dgm:t>
        <a:bodyPr/>
        <a:lstStyle/>
        <a:p>
          <a:r>
            <a:rPr lang="hu-HU" sz="1800" dirty="0"/>
            <a:t>Revolutos, Wise bankszámla is elfogadott</a:t>
          </a:r>
        </a:p>
      </dgm:t>
    </dgm:pt>
    <dgm:pt modelId="{1B4D6DD0-ABE7-4020-ABA9-3939648CCDAB}" type="parTrans" cxnId="{ECC228E7-1BB3-4FC1-B800-F39DE6FCFB4F}">
      <dgm:prSet/>
      <dgm:spPr/>
      <dgm:t>
        <a:bodyPr/>
        <a:lstStyle/>
        <a:p>
          <a:endParaRPr lang="hu-HU"/>
        </a:p>
      </dgm:t>
    </dgm:pt>
    <dgm:pt modelId="{C00A749A-F848-40DD-87EC-645C7F6464C7}" type="sibTrans" cxnId="{ECC228E7-1BB3-4FC1-B800-F39DE6FCFB4F}">
      <dgm:prSet/>
      <dgm:spPr/>
      <dgm:t>
        <a:bodyPr/>
        <a:lstStyle/>
        <a:p>
          <a:endParaRPr lang="hu-HU"/>
        </a:p>
      </dgm:t>
    </dgm:pt>
    <dgm:pt modelId="{7BCB6437-0368-4E9D-9927-06C770530EF0}">
      <dgm:prSet/>
      <dgm:spPr>
        <a:solidFill>
          <a:srgbClr val="C00000"/>
        </a:solidFill>
      </dgm:spPr>
      <dgm:t>
        <a:bodyPr/>
        <a:lstStyle/>
        <a:p>
          <a:pPr algn="ctr"/>
          <a:r>
            <a:rPr lang="hu-HU" b="1" dirty="0">
              <a:solidFill>
                <a:schemeClr val="bg1"/>
              </a:solidFill>
            </a:rPr>
            <a:t>Folyósítás két részletben</a:t>
          </a:r>
          <a:endParaRPr lang="hu-HU" dirty="0">
            <a:solidFill>
              <a:schemeClr val="bg1"/>
            </a:solidFill>
          </a:endParaRPr>
        </a:p>
      </dgm:t>
    </dgm:pt>
    <dgm:pt modelId="{5BA24652-E7BF-405E-8AC6-04BA0DFB7075}" type="parTrans" cxnId="{9E844F21-0DD0-4A6B-BC10-C6A99AE963BE}">
      <dgm:prSet/>
      <dgm:spPr/>
      <dgm:t>
        <a:bodyPr/>
        <a:lstStyle/>
        <a:p>
          <a:endParaRPr lang="hu-HU"/>
        </a:p>
      </dgm:t>
    </dgm:pt>
    <dgm:pt modelId="{18A63BA4-C1D3-4462-B646-2A658F2541E2}" type="sibTrans" cxnId="{9E844F21-0DD0-4A6B-BC10-C6A99AE963BE}">
      <dgm:prSet/>
      <dgm:spPr/>
      <dgm:t>
        <a:bodyPr/>
        <a:lstStyle/>
        <a:p>
          <a:endParaRPr lang="hu-HU"/>
        </a:p>
      </dgm:t>
    </dgm:pt>
    <dgm:pt modelId="{5F02A1DC-5F12-4211-8B64-8D2B233D820A}">
      <dgm:prSet custT="1"/>
      <dgm:spPr/>
      <dgm:t>
        <a:bodyPr/>
        <a:lstStyle/>
        <a:p>
          <a:r>
            <a:rPr lang="hu-HU" sz="1800" dirty="0"/>
            <a:t>Indulás előtt: 90%  | hazaérkezést követően: 10%</a:t>
          </a:r>
        </a:p>
      </dgm:t>
    </dgm:pt>
    <dgm:pt modelId="{27BDCCAE-BCA8-4BCA-9110-A4E0E3A1F584}" type="parTrans" cxnId="{19709FB0-7635-41F5-933D-4A39064AA1F7}">
      <dgm:prSet/>
      <dgm:spPr/>
      <dgm:t>
        <a:bodyPr/>
        <a:lstStyle/>
        <a:p>
          <a:endParaRPr lang="hu-HU"/>
        </a:p>
      </dgm:t>
    </dgm:pt>
    <dgm:pt modelId="{F5F1B725-1FC5-4458-9046-14D51BB33313}" type="sibTrans" cxnId="{19709FB0-7635-41F5-933D-4A39064AA1F7}">
      <dgm:prSet/>
      <dgm:spPr/>
      <dgm:t>
        <a:bodyPr/>
        <a:lstStyle/>
        <a:p>
          <a:endParaRPr lang="hu-HU"/>
        </a:p>
      </dgm:t>
    </dgm:pt>
    <dgm:pt modelId="{0DC4062F-355A-493C-A8BF-B4B729F98AFB}">
      <dgm:prSet/>
      <dgm:spPr>
        <a:solidFill>
          <a:srgbClr val="C00000"/>
        </a:solidFill>
      </dgm:spPr>
      <dgm:t>
        <a:bodyPr/>
        <a:lstStyle/>
        <a:p>
          <a:pPr algn="ctr"/>
          <a:r>
            <a:rPr lang="hu-HU" b="1" dirty="0">
              <a:solidFill>
                <a:schemeClr val="bg1"/>
              </a:solidFill>
            </a:rPr>
            <a:t>Az ösztöndíj nem feltétlenül fedez minden költséget!</a:t>
          </a:r>
          <a:endParaRPr lang="hu-HU" dirty="0">
            <a:solidFill>
              <a:schemeClr val="bg1"/>
            </a:solidFill>
          </a:endParaRPr>
        </a:p>
      </dgm:t>
    </dgm:pt>
    <dgm:pt modelId="{7AFA75D7-D0B6-40B0-8A24-819BE11007D7}" type="parTrans" cxnId="{CF894CC7-1CA3-44E1-94BF-CACFE55606DD}">
      <dgm:prSet/>
      <dgm:spPr/>
      <dgm:t>
        <a:bodyPr/>
        <a:lstStyle/>
        <a:p>
          <a:endParaRPr lang="hu-HU"/>
        </a:p>
      </dgm:t>
    </dgm:pt>
    <dgm:pt modelId="{A8C1D02C-0F9A-4832-B087-F408563BFD06}" type="sibTrans" cxnId="{CF894CC7-1CA3-44E1-94BF-CACFE55606DD}">
      <dgm:prSet/>
      <dgm:spPr/>
      <dgm:t>
        <a:bodyPr/>
        <a:lstStyle/>
        <a:p>
          <a:endParaRPr lang="hu-HU"/>
        </a:p>
      </dgm:t>
    </dgm:pt>
    <dgm:pt modelId="{F154633D-59D6-4D2C-B251-045BE00E826A}">
      <dgm:prSet custT="1"/>
      <dgm:spPr/>
      <dgm:t>
        <a:bodyPr/>
        <a:lstStyle/>
        <a:p>
          <a:r>
            <a:rPr lang="hu-HU" sz="1800" dirty="0"/>
            <a:t>Diákmunka (tanulmányi mobilitás esetén)</a:t>
          </a:r>
        </a:p>
      </dgm:t>
    </dgm:pt>
    <dgm:pt modelId="{F444275E-F37A-49DB-B74E-BE76F756AEF6}" type="parTrans" cxnId="{D5BA3D1F-A5AD-4857-8233-E36E941E0C2E}">
      <dgm:prSet/>
      <dgm:spPr/>
      <dgm:t>
        <a:bodyPr/>
        <a:lstStyle/>
        <a:p>
          <a:endParaRPr lang="hu-HU"/>
        </a:p>
      </dgm:t>
    </dgm:pt>
    <dgm:pt modelId="{51C73AF9-51B9-4C6A-B90D-BFA458AC2DDD}" type="sibTrans" cxnId="{D5BA3D1F-A5AD-4857-8233-E36E941E0C2E}">
      <dgm:prSet/>
      <dgm:spPr/>
      <dgm:t>
        <a:bodyPr/>
        <a:lstStyle/>
        <a:p>
          <a:endParaRPr lang="hu-HU"/>
        </a:p>
      </dgm:t>
    </dgm:pt>
    <dgm:pt modelId="{0FA26AEB-7A26-4851-9862-34BAA6CF6751}">
      <dgm:prSet custT="1"/>
      <dgm:spPr/>
      <dgm:t>
        <a:bodyPr/>
        <a:lstStyle/>
        <a:p>
          <a:r>
            <a:rPr lang="hu-HU" sz="1800" dirty="0"/>
            <a:t>Diákkedvezmények (EU Student Card / ISIC kiváltása)</a:t>
          </a:r>
        </a:p>
      </dgm:t>
    </dgm:pt>
    <dgm:pt modelId="{42DCF075-CA4D-4CA0-9C8E-08CA2C1A3582}" type="parTrans" cxnId="{0E7D1837-CFD5-4FD0-BCCE-73B28E5D016F}">
      <dgm:prSet/>
      <dgm:spPr/>
      <dgm:t>
        <a:bodyPr/>
        <a:lstStyle/>
        <a:p>
          <a:endParaRPr lang="hu-HU"/>
        </a:p>
      </dgm:t>
    </dgm:pt>
    <dgm:pt modelId="{4ED9C4C0-9201-4CC6-B76F-46B6AEC7767E}" type="sibTrans" cxnId="{0E7D1837-CFD5-4FD0-BCCE-73B28E5D016F}">
      <dgm:prSet/>
      <dgm:spPr/>
      <dgm:t>
        <a:bodyPr/>
        <a:lstStyle/>
        <a:p>
          <a:endParaRPr lang="hu-HU"/>
        </a:p>
      </dgm:t>
    </dgm:pt>
    <dgm:pt modelId="{3647A027-6AAD-41E7-9D9A-065FFFA43A67}">
      <dgm:prSet custT="1"/>
      <dgm:spPr/>
      <dgm:t>
        <a:bodyPr/>
        <a:lstStyle/>
        <a:p>
          <a:r>
            <a:rPr lang="hu-HU" sz="1800" dirty="0"/>
            <a:t>Szakmai gyakorlat esetén a fogadó hely részéről egyébb hozzájárulás (megegyezés alapján)</a:t>
          </a:r>
        </a:p>
      </dgm:t>
    </dgm:pt>
    <dgm:pt modelId="{A781C608-7A75-4AC1-A1B5-9455221C55DA}" type="parTrans" cxnId="{1491C97E-A27B-4C94-93F4-E0754D08DA4C}">
      <dgm:prSet/>
      <dgm:spPr/>
      <dgm:t>
        <a:bodyPr/>
        <a:lstStyle/>
        <a:p>
          <a:endParaRPr lang="hu-HU"/>
        </a:p>
      </dgm:t>
    </dgm:pt>
    <dgm:pt modelId="{EF08CE2E-D68C-46AC-B330-D155B5D10AAB}" type="sibTrans" cxnId="{1491C97E-A27B-4C94-93F4-E0754D08DA4C}">
      <dgm:prSet/>
      <dgm:spPr/>
      <dgm:t>
        <a:bodyPr/>
        <a:lstStyle/>
        <a:p>
          <a:endParaRPr lang="hu-HU"/>
        </a:p>
      </dgm:t>
    </dgm:pt>
    <dgm:pt modelId="{C930BB07-6158-4C3C-BF6B-40B8E933C308}" type="pres">
      <dgm:prSet presAssocID="{BB75BF8A-B704-497A-881C-572173BCF809}" presName="linear" presStyleCnt="0">
        <dgm:presLayoutVars>
          <dgm:animLvl val="lvl"/>
          <dgm:resizeHandles val="exact"/>
        </dgm:presLayoutVars>
      </dgm:prSet>
      <dgm:spPr/>
    </dgm:pt>
    <dgm:pt modelId="{982187B5-8547-415C-A7F9-A2933C033701}" type="pres">
      <dgm:prSet presAssocID="{A163194A-FC0A-46ED-BEC5-0847D13BC48B}" presName="parentText" presStyleLbl="node1" presStyleIdx="0" presStyleCnt="3" custScaleX="99500" custLinFactNeighborX="23" custLinFactNeighborY="-15409">
        <dgm:presLayoutVars>
          <dgm:chMax val="0"/>
          <dgm:bulletEnabled val="1"/>
        </dgm:presLayoutVars>
      </dgm:prSet>
      <dgm:spPr/>
    </dgm:pt>
    <dgm:pt modelId="{FE62C954-229C-46C0-8630-353FECD4E09C}" type="pres">
      <dgm:prSet presAssocID="{A163194A-FC0A-46ED-BEC5-0847D13BC48B}" presName="childText" presStyleLbl="revTx" presStyleIdx="0" presStyleCnt="3" custLinFactNeighborY="-6103">
        <dgm:presLayoutVars>
          <dgm:bulletEnabled val="1"/>
        </dgm:presLayoutVars>
      </dgm:prSet>
      <dgm:spPr/>
    </dgm:pt>
    <dgm:pt modelId="{B3BDC38B-E5F2-4D4C-A14D-C8AFF77DC633}" type="pres">
      <dgm:prSet presAssocID="{7BCB6437-0368-4E9D-9927-06C770530EF0}" presName="parentText" presStyleLbl="node1" presStyleIdx="1" presStyleCnt="3" custScaleX="99500" custLinFactNeighborY="-10042">
        <dgm:presLayoutVars>
          <dgm:chMax val="0"/>
          <dgm:bulletEnabled val="1"/>
        </dgm:presLayoutVars>
      </dgm:prSet>
      <dgm:spPr/>
    </dgm:pt>
    <dgm:pt modelId="{AE9ACDC5-866B-4B76-9B3A-5063BBA7079F}" type="pres">
      <dgm:prSet presAssocID="{7BCB6437-0368-4E9D-9927-06C770530EF0}" presName="childText" presStyleLbl="revTx" presStyleIdx="1" presStyleCnt="3" custLinFactNeighborY="8029">
        <dgm:presLayoutVars>
          <dgm:bulletEnabled val="1"/>
        </dgm:presLayoutVars>
      </dgm:prSet>
      <dgm:spPr/>
    </dgm:pt>
    <dgm:pt modelId="{BA1AB8D9-93BB-4FEB-9CA0-E377A4038945}" type="pres">
      <dgm:prSet presAssocID="{0DC4062F-355A-493C-A8BF-B4B729F98AFB}" presName="parentText" presStyleLbl="node1" presStyleIdx="2" presStyleCnt="3" custScaleX="99500" custLinFactNeighborY="-9884">
        <dgm:presLayoutVars>
          <dgm:chMax val="0"/>
          <dgm:bulletEnabled val="1"/>
        </dgm:presLayoutVars>
      </dgm:prSet>
      <dgm:spPr/>
    </dgm:pt>
    <dgm:pt modelId="{F559530E-4078-411D-A7A2-7CEBEFF53C57}" type="pres">
      <dgm:prSet presAssocID="{0DC4062F-355A-493C-A8BF-B4B729F98AFB}" presName="childText" presStyleLbl="revTx" presStyleIdx="2" presStyleCnt="3" custLinFactNeighborY="-5576">
        <dgm:presLayoutVars>
          <dgm:bulletEnabled val="1"/>
        </dgm:presLayoutVars>
      </dgm:prSet>
      <dgm:spPr/>
    </dgm:pt>
  </dgm:ptLst>
  <dgm:cxnLst>
    <dgm:cxn modelId="{D5BA3D1F-A5AD-4857-8233-E36E941E0C2E}" srcId="{0DC4062F-355A-493C-A8BF-B4B729F98AFB}" destId="{F154633D-59D6-4D2C-B251-045BE00E826A}" srcOrd="0" destOrd="0" parTransId="{F444275E-F37A-49DB-B74E-BE76F756AEF6}" sibTransId="{51C73AF9-51B9-4C6A-B90D-BFA458AC2DDD}"/>
    <dgm:cxn modelId="{AE6C8E1F-D1CA-4E3A-B52F-39EF0ACE8150}" srcId="{A163194A-FC0A-46ED-BEC5-0847D13BC48B}" destId="{4D0DCB55-8356-48F1-84CC-90A6618B2F00}" srcOrd="0" destOrd="0" parTransId="{962FD0D7-3B0B-48CF-A5A8-C0A0C4486188}" sibTransId="{F5DEC10C-882E-41E0-BF28-97DA5FE328A7}"/>
    <dgm:cxn modelId="{9E844F21-0DD0-4A6B-BC10-C6A99AE963BE}" srcId="{BB75BF8A-B704-497A-881C-572173BCF809}" destId="{7BCB6437-0368-4E9D-9927-06C770530EF0}" srcOrd="1" destOrd="0" parTransId="{5BA24652-E7BF-405E-8AC6-04BA0DFB7075}" sibTransId="{18A63BA4-C1D3-4462-B646-2A658F2541E2}"/>
    <dgm:cxn modelId="{0E7D1837-CFD5-4FD0-BCCE-73B28E5D016F}" srcId="{0DC4062F-355A-493C-A8BF-B4B729F98AFB}" destId="{0FA26AEB-7A26-4851-9862-34BAA6CF6751}" srcOrd="1" destOrd="0" parTransId="{42DCF075-CA4D-4CA0-9C8E-08CA2C1A3582}" sibTransId="{4ED9C4C0-9201-4CC6-B76F-46B6AEC7767E}"/>
    <dgm:cxn modelId="{7A619A62-4FCE-4DAE-A1B4-60BA643198A8}" srcId="{BB75BF8A-B704-497A-881C-572173BCF809}" destId="{A163194A-FC0A-46ED-BEC5-0847D13BC48B}" srcOrd="0" destOrd="0" parTransId="{0B93600B-D6EC-4810-A098-0CD75E4A92BB}" sibTransId="{E5B650B2-17A2-47F1-AB0A-1143A8A55478}"/>
    <dgm:cxn modelId="{3561536C-8A81-4AB3-A2FF-603C6B2EEBC8}" type="presOf" srcId="{A163194A-FC0A-46ED-BEC5-0847D13BC48B}" destId="{982187B5-8547-415C-A7F9-A2933C033701}" srcOrd="0" destOrd="0" presId="urn:microsoft.com/office/officeart/2005/8/layout/vList2"/>
    <dgm:cxn modelId="{C3314E76-45D1-4FCA-B5D5-EC3694D80829}" type="presOf" srcId="{0DC4062F-355A-493C-A8BF-B4B729F98AFB}" destId="{BA1AB8D9-93BB-4FEB-9CA0-E377A4038945}" srcOrd="0" destOrd="0" presId="urn:microsoft.com/office/officeart/2005/8/layout/vList2"/>
    <dgm:cxn modelId="{1491C97E-A27B-4C94-93F4-E0754D08DA4C}" srcId="{0DC4062F-355A-493C-A8BF-B4B729F98AFB}" destId="{3647A027-6AAD-41E7-9D9A-065FFFA43A67}" srcOrd="2" destOrd="0" parTransId="{A781C608-7A75-4AC1-A1B5-9455221C55DA}" sibTransId="{EF08CE2E-D68C-46AC-B330-D155B5D10AAB}"/>
    <dgm:cxn modelId="{6E695C89-F865-459B-8417-E56137F84801}" type="presOf" srcId="{0FA26AEB-7A26-4851-9862-34BAA6CF6751}" destId="{F559530E-4078-411D-A7A2-7CEBEFF53C57}" srcOrd="0" destOrd="1" presId="urn:microsoft.com/office/officeart/2005/8/layout/vList2"/>
    <dgm:cxn modelId="{A10B0C99-29D6-49E0-A9FB-6A3F37F44C59}" type="presOf" srcId="{BB75BF8A-B704-497A-881C-572173BCF809}" destId="{C930BB07-6158-4C3C-BF6B-40B8E933C308}" srcOrd="0" destOrd="0" presId="urn:microsoft.com/office/officeart/2005/8/layout/vList2"/>
    <dgm:cxn modelId="{D152A799-470C-4C08-9998-AF239236C1E9}" type="presOf" srcId="{3647A027-6AAD-41E7-9D9A-065FFFA43A67}" destId="{F559530E-4078-411D-A7A2-7CEBEFF53C57}" srcOrd="0" destOrd="2" presId="urn:microsoft.com/office/officeart/2005/8/layout/vList2"/>
    <dgm:cxn modelId="{19709FB0-7635-41F5-933D-4A39064AA1F7}" srcId="{7BCB6437-0368-4E9D-9927-06C770530EF0}" destId="{5F02A1DC-5F12-4211-8B64-8D2B233D820A}" srcOrd="0" destOrd="0" parTransId="{27BDCCAE-BCA8-4BCA-9110-A4E0E3A1F584}" sibTransId="{F5F1B725-1FC5-4458-9046-14D51BB33313}"/>
    <dgm:cxn modelId="{5AF90EB7-0F95-465A-BCF9-A7062CC7E87E}" type="presOf" srcId="{5F02A1DC-5F12-4211-8B64-8D2B233D820A}" destId="{AE9ACDC5-866B-4B76-9B3A-5063BBA7079F}" srcOrd="0" destOrd="0" presId="urn:microsoft.com/office/officeart/2005/8/layout/vList2"/>
    <dgm:cxn modelId="{CF894CC7-1CA3-44E1-94BF-CACFE55606DD}" srcId="{BB75BF8A-B704-497A-881C-572173BCF809}" destId="{0DC4062F-355A-493C-A8BF-B4B729F98AFB}" srcOrd="2" destOrd="0" parTransId="{7AFA75D7-D0B6-40B0-8A24-819BE11007D7}" sibTransId="{A8C1D02C-0F9A-4832-B087-F408563BFD06}"/>
    <dgm:cxn modelId="{214C51D6-FAA3-4F9C-9840-9F83872B4D92}" type="presOf" srcId="{4D0DCB55-8356-48F1-84CC-90A6618B2F00}" destId="{FE62C954-229C-46C0-8630-353FECD4E09C}" srcOrd="0" destOrd="0" presId="urn:microsoft.com/office/officeart/2005/8/layout/vList2"/>
    <dgm:cxn modelId="{ECC228E7-1BB3-4FC1-B800-F39DE6FCFB4F}" srcId="{A163194A-FC0A-46ED-BEC5-0847D13BC48B}" destId="{AE2514FD-3E55-40E5-BFFB-FB95231973E1}" srcOrd="1" destOrd="0" parTransId="{1B4D6DD0-ABE7-4020-ABA9-3939648CCDAB}" sibTransId="{C00A749A-F848-40DD-87EC-645C7F6464C7}"/>
    <dgm:cxn modelId="{769EFBEC-5ECF-4F4E-82D7-78D445ED6092}" type="presOf" srcId="{F154633D-59D6-4D2C-B251-045BE00E826A}" destId="{F559530E-4078-411D-A7A2-7CEBEFF53C57}" srcOrd="0" destOrd="0" presId="urn:microsoft.com/office/officeart/2005/8/layout/vList2"/>
    <dgm:cxn modelId="{3028E2FC-F208-40A8-AA3A-8F8B2079B421}" type="presOf" srcId="{AE2514FD-3E55-40E5-BFFB-FB95231973E1}" destId="{FE62C954-229C-46C0-8630-353FECD4E09C}" srcOrd="0" destOrd="1" presId="urn:microsoft.com/office/officeart/2005/8/layout/vList2"/>
    <dgm:cxn modelId="{F0CCDFFF-777D-4D86-AE6D-3BA8F8D31EC2}" type="presOf" srcId="{7BCB6437-0368-4E9D-9927-06C770530EF0}" destId="{B3BDC38B-E5F2-4D4C-A14D-C8AFF77DC633}" srcOrd="0" destOrd="0" presId="urn:microsoft.com/office/officeart/2005/8/layout/vList2"/>
    <dgm:cxn modelId="{B9303F95-968C-4D87-8881-32FD7F57AEEA}" type="presParOf" srcId="{C930BB07-6158-4C3C-BF6B-40B8E933C308}" destId="{982187B5-8547-415C-A7F9-A2933C033701}" srcOrd="0" destOrd="0" presId="urn:microsoft.com/office/officeart/2005/8/layout/vList2"/>
    <dgm:cxn modelId="{86214A63-ECB2-4CC5-8F6D-C757948DAD0B}" type="presParOf" srcId="{C930BB07-6158-4C3C-BF6B-40B8E933C308}" destId="{FE62C954-229C-46C0-8630-353FECD4E09C}" srcOrd="1" destOrd="0" presId="urn:microsoft.com/office/officeart/2005/8/layout/vList2"/>
    <dgm:cxn modelId="{C8A72077-2385-40EE-9929-A3E8E282358B}" type="presParOf" srcId="{C930BB07-6158-4C3C-BF6B-40B8E933C308}" destId="{B3BDC38B-E5F2-4D4C-A14D-C8AFF77DC633}" srcOrd="2" destOrd="0" presId="urn:microsoft.com/office/officeart/2005/8/layout/vList2"/>
    <dgm:cxn modelId="{EA2BB47A-797A-440A-888D-C1E938E1EE5D}" type="presParOf" srcId="{C930BB07-6158-4C3C-BF6B-40B8E933C308}" destId="{AE9ACDC5-866B-4B76-9B3A-5063BBA7079F}" srcOrd="3" destOrd="0" presId="urn:microsoft.com/office/officeart/2005/8/layout/vList2"/>
    <dgm:cxn modelId="{75BB5EAF-7768-4D79-87A3-635F3E5C29D3}" type="presParOf" srcId="{C930BB07-6158-4C3C-BF6B-40B8E933C308}" destId="{BA1AB8D9-93BB-4FEB-9CA0-E377A4038945}" srcOrd="4" destOrd="0" presId="urn:microsoft.com/office/officeart/2005/8/layout/vList2"/>
    <dgm:cxn modelId="{69B6CEC6-B74B-43CA-AFA9-3461826E5BE3}" type="presParOf" srcId="{C930BB07-6158-4C3C-BF6B-40B8E933C308}" destId="{F559530E-4078-411D-A7A2-7CEBEFF53C57}" srcOrd="5" destOrd="0" presId="urn:microsoft.com/office/officeart/2005/8/layout/vList2"/>
  </dgm:cxnLst>
  <dgm:bg>
    <a:solidFill>
      <a:schemeClr val="bg1">
        <a:lumMod val="8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168F6-B864-4FE5-98EB-385CB44744CD}">
      <dsp:nvSpPr>
        <dsp:cNvPr id="0" name=""/>
        <dsp:cNvSpPr/>
      </dsp:nvSpPr>
      <dsp:spPr>
        <a:xfrm>
          <a:off x="3575257" y="831213"/>
          <a:ext cx="2859821" cy="234754"/>
        </a:xfrm>
        <a:custGeom>
          <a:avLst/>
          <a:gdLst/>
          <a:ahLst/>
          <a:cxnLst/>
          <a:rect l="0" t="0" r="0" b="0"/>
          <a:pathLst>
            <a:path>
              <a:moveTo>
                <a:pt x="0" y="0"/>
              </a:moveTo>
              <a:lnTo>
                <a:pt x="0" y="123131"/>
              </a:lnTo>
              <a:lnTo>
                <a:pt x="2859821" y="123131"/>
              </a:lnTo>
              <a:lnTo>
                <a:pt x="2859821" y="23475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8F2CF2-7CEA-4713-B70A-89A68448B32E}">
      <dsp:nvSpPr>
        <dsp:cNvPr id="0" name=""/>
        <dsp:cNvSpPr/>
      </dsp:nvSpPr>
      <dsp:spPr>
        <a:xfrm>
          <a:off x="3575257" y="831213"/>
          <a:ext cx="599799" cy="239458"/>
        </a:xfrm>
        <a:custGeom>
          <a:avLst/>
          <a:gdLst/>
          <a:ahLst/>
          <a:cxnLst/>
          <a:rect l="0" t="0" r="0" b="0"/>
          <a:pathLst>
            <a:path>
              <a:moveTo>
                <a:pt x="0" y="0"/>
              </a:moveTo>
              <a:lnTo>
                <a:pt x="0" y="127835"/>
              </a:lnTo>
              <a:lnTo>
                <a:pt x="599799" y="127835"/>
              </a:lnTo>
              <a:lnTo>
                <a:pt x="599799" y="23945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78F753-C929-49C1-B7A5-B092EBBD3059}">
      <dsp:nvSpPr>
        <dsp:cNvPr id="0" name=""/>
        <dsp:cNvSpPr/>
      </dsp:nvSpPr>
      <dsp:spPr>
        <a:xfrm>
          <a:off x="2089387" y="831213"/>
          <a:ext cx="1485869" cy="239458"/>
        </a:xfrm>
        <a:custGeom>
          <a:avLst/>
          <a:gdLst/>
          <a:ahLst/>
          <a:cxnLst/>
          <a:rect l="0" t="0" r="0" b="0"/>
          <a:pathLst>
            <a:path>
              <a:moveTo>
                <a:pt x="1485869" y="0"/>
              </a:moveTo>
              <a:lnTo>
                <a:pt x="1485869" y="127835"/>
              </a:lnTo>
              <a:lnTo>
                <a:pt x="0" y="127835"/>
              </a:lnTo>
              <a:lnTo>
                <a:pt x="0" y="23945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7B5BD8-E422-496F-BB12-F4689C9756E7}">
      <dsp:nvSpPr>
        <dsp:cNvPr id="0" name=""/>
        <dsp:cNvSpPr/>
      </dsp:nvSpPr>
      <dsp:spPr>
        <a:xfrm>
          <a:off x="668630" y="831213"/>
          <a:ext cx="2906626" cy="239458"/>
        </a:xfrm>
        <a:custGeom>
          <a:avLst/>
          <a:gdLst/>
          <a:ahLst/>
          <a:cxnLst/>
          <a:rect l="0" t="0" r="0" b="0"/>
          <a:pathLst>
            <a:path>
              <a:moveTo>
                <a:pt x="2906626" y="0"/>
              </a:moveTo>
              <a:lnTo>
                <a:pt x="2906626" y="127835"/>
              </a:lnTo>
              <a:lnTo>
                <a:pt x="0" y="127835"/>
              </a:lnTo>
              <a:lnTo>
                <a:pt x="0" y="23945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9A289F-1013-4D58-B846-5E2B9D92EF02}">
      <dsp:nvSpPr>
        <dsp:cNvPr id="0" name=""/>
        <dsp:cNvSpPr/>
      </dsp:nvSpPr>
      <dsp:spPr>
        <a:xfrm>
          <a:off x="877780" y="99693"/>
          <a:ext cx="5394952" cy="731520"/>
        </a:xfrm>
        <a:prstGeom prst="rect">
          <a:avLst/>
        </a:prstGeom>
        <a:solidFill>
          <a:schemeClr val="bg2">
            <a:lumMod val="2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hu-HU" sz="3200" b="1" kern="1200" cap="all" baseline="0" dirty="0"/>
            <a:t>Hosszú távú mobilitás</a:t>
          </a:r>
          <a:endParaRPr lang="hu-HU" sz="3200" kern="1200" cap="all" baseline="0" dirty="0"/>
        </a:p>
      </dsp:txBody>
      <dsp:txXfrm>
        <a:off x="877780" y="99693"/>
        <a:ext cx="5394952" cy="731520"/>
      </dsp:txXfrm>
    </dsp:sp>
    <dsp:sp modelId="{91168EDB-B6EF-46B8-90F4-622EDC13F756}">
      <dsp:nvSpPr>
        <dsp:cNvPr id="0" name=""/>
        <dsp:cNvSpPr/>
      </dsp:nvSpPr>
      <dsp:spPr>
        <a:xfrm>
          <a:off x="2659" y="1070671"/>
          <a:ext cx="1331941" cy="531539"/>
        </a:xfrm>
        <a:prstGeom prst="rect">
          <a:avLst/>
        </a:prstGeom>
        <a:solidFill>
          <a:schemeClr val="accent3">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hu-HU" sz="1600" b="1" kern="1200" cap="all" baseline="0" dirty="0"/>
            <a:t>Tanulmányi célú</a:t>
          </a:r>
        </a:p>
      </dsp:txBody>
      <dsp:txXfrm>
        <a:off x="2659" y="1070671"/>
        <a:ext cx="1331941" cy="531539"/>
      </dsp:txXfrm>
    </dsp:sp>
    <dsp:sp modelId="{FD46B352-4ECC-42F2-83FC-E2A79FC416EB}">
      <dsp:nvSpPr>
        <dsp:cNvPr id="0" name=""/>
        <dsp:cNvSpPr/>
      </dsp:nvSpPr>
      <dsp:spPr>
        <a:xfrm>
          <a:off x="1557847" y="1070671"/>
          <a:ext cx="1063078" cy="531539"/>
        </a:xfrm>
        <a:prstGeom prst="rect">
          <a:avLst/>
        </a:prstGeom>
        <a:solidFill>
          <a:schemeClr val="accent3">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hu-HU" sz="1600" b="1" kern="1200" cap="all" baseline="0" dirty="0"/>
            <a:t>Szakmai gyakorlat</a:t>
          </a:r>
        </a:p>
      </dsp:txBody>
      <dsp:txXfrm>
        <a:off x="1557847" y="1070671"/>
        <a:ext cx="1063078" cy="531539"/>
      </dsp:txXfrm>
    </dsp:sp>
    <dsp:sp modelId="{8437F80D-AEB9-4C9E-A7C0-D14C2C0A9C44}">
      <dsp:nvSpPr>
        <dsp:cNvPr id="0" name=""/>
        <dsp:cNvSpPr/>
      </dsp:nvSpPr>
      <dsp:spPr>
        <a:xfrm>
          <a:off x="2844172" y="1070671"/>
          <a:ext cx="2661767" cy="531539"/>
        </a:xfrm>
        <a:prstGeom prst="rect">
          <a:avLst/>
        </a:prstGeom>
        <a:solidFill>
          <a:schemeClr val="accent3">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hu-HU" sz="1600" b="1" kern="1200" cap="all" baseline="0" dirty="0"/>
            <a:t>Frissdiplomás szakmai gyakorlat</a:t>
          </a:r>
        </a:p>
      </dsp:txBody>
      <dsp:txXfrm>
        <a:off x="2844172" y="1070671"/>
        <a:ext cx="2661767" cy="531539"/>
      </dsp:txXfrm>
    </dsp:sp>
    <dsp:sp modelId="{E9C76A08-B0CD-4E98-B54C-08A41DAB337C}">
      <dsp:nvSpPr>
        <dsp:cNvPr id="0" name=""/>
        <dsp:cNvSpPr/>
      </dsp:nvSpPr>
      <dsp:spPr>
        <a:xfrm>
          <a:off x="5731846" y="1065967"/>
          <a:ext cx="1406463" cy="531539"/>
        </a:xfrm>
        <a:prstGeom prst="rect">
          <a:avLst/>
        </a:prstGeom>
        <a:solidFill>
          <a:schemeClr val="accent3">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ts val="0"/>
            </a:spcAft>
            <a:buNone/>
          </a:pPr>
          <a:r>
            <a:rPr lang="hu-HU" sz="1600" b="1" kern="1200" dirty="0"/>
            <a:t>KUTATÁSI </a:t>
          </a:r>
        </a:p>
        <a:p>
          <a:pPr marL="0" lvl="0" indent="0" algn="ctr" defTabSz="711200">
            <a:lnSpc>
              <a:spcPct val="100000"/>
            </a:lnSpc>
            <a:spcBef>
              <a:spcPct val="0"/>
            </a:spcBef>
            <a:spcAft>
              <a:spcPts val="0"/>
            </a:spcAft>
            <a:buNone/>
          </a:pPr>
          <a:r>
            <a:rPr lang="hu-HU" sz="1600" b="1" kern="1200" dirty="0"/>
            <a:t>CÉLÚ</a:t>
          </a:r>
        </a:p>
      </dsp:txBody>
      <dsp:txXfrm>
        <a:off x="5731846" y="1065967"/>
        <a:ext cx="1406463" cy="5315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168F6-B864-4FE5-98EB-385CB44744CD}">
      <dsp:nvSpPr>
        <dsp:cNvPr id="0" name=""/>
        <dsp:cNvSpPr/>
      </dsp:nvSpPr>
      <dsp:spPr>
        <a:xfrm>
          <a:off x="3622404" y="845445"/>
          <a:ext cx="1303494" cy="252745"/>
        </a:xfrm>
        <a:custGeom>
          <a:avLst/>
          <a:gdLst/>
          <a:ahLst/>
          <a:cxnLst/>
          <a:rect l="0" t="0" r="0" b="0"/>
          <a:pathLst>
            <a:path>
              <a:moveTo>
                <a:pt x="0" y="0"/>
              </a:moveTo>
              <a:lnTo>
                <a:pt x="0" y="123738"/>
              </a:lnTo>
              <a:lnTo>
                <a:pt x="1303494" y="123738"/>
              </a:lnTo>
              <a:lnTo>
                <a:pt x="1303494" y="25274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7B5BD8-E422-496F-BB12-F4689C9756E7}">
      <dsp:nvSpPr>
        <dsp:cNvPr id="0" name=""/>
        <dsp:cNvSpPr/>
      </dsp:nvSpPr>
      <dsp:spPr>
        <a:xfrm>
          <a:off x="2195345" y="845445"/>
          <a:ext cx="1427058" cy="258350"/>
        </a:xfrm>
        <a:custGeom>
          <a:avLst/>
          <a:gdLst/>
          <a:ahLst/>
          <a:cxnLst/>
          <a:rect l="0" t="0" r="0" b="0"/>
          <a:pathLst>
            <a:path>
              <a:moveTo>
                <a:pt x="1427058" y="0"/>
              </a:moveTo>
              <a:lnTo>
                <a:pt x="1427058" y="129343"/>
              </a:lnTo>
              <a:lnTo>
                <a:pt x="0" y="129343"/>
              </a:lnTo>
              <a:lnTo>
                <a:pt x="0" y="25835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9A289F-1013-4D58-B846-5E2B9D92EF02}">
      <dsp:nvSpPr>
        <dsp:cNvPr id="0" name=""/>
        <dsp:cNvSpPr/>
      </dsp:nvSpPr>
      <dsp:spPr>
        <a:xfrm>
          <a:off x="504829" y="0"/>
          <a:ext cx="6235150" cy="845445"/>
        </a:xfrm>
        <a:prstGeom prst="rect">
          <a:avLst/>
        </a:prstGeom>
        <a:solidFill>
          <a:schemeClr val="bg2">
            <a:lumMod val="2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hu-HU" sz="3600" b="1" kern="1200" cap="all" baseline="0" dirty="0"/>
            <a:t>Rövid távú mobilitás</a:t>
          </a:r>
          <a:endParaRPr lang="hu-HU" sz="3600" kern="1200" cap="all" baseline="0" dirty="0"/>
        </a:p>
      </dsp:txBody>
      <dsp:txXfrm>
        <a:off x="504829" y="0"/>
        <a:ext cx="6235150" cy="845445"/>
      </dsp:txXfrm>
    </dsp:sp>
    <dsp:sp modelId="{91168EDB-B6EF-46B8-90F4-622EDC13F756}">
      <dsp:nvSpPr>
        <dsp:cNvPr id="0" name=""/>
        <dsp:cNvSpPr/>
      </dsp:nvSpPr>
      <dsp:spPr>
        <a:xfrm>
          <a:off x="1054977" y="1103796"/>
          <a:ext cx="2280736" cy="614319"/>
        </a:xfrm>
        <a:prstGeom prst="rect">
          <a:avLst/>
        </a:prstGeom>
        <a:solidFill>
          <a:schemeClr val="accent3">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hu-HU" sz="1600" b="1" kern="1200" cap="all" baseline="0" dirty="0"/>
            <a:t>Tanulmányi célú</a:t>
          </a:r>
        </a:p>
      </dsp:txBody>
      <dsp:txXfrm>
        <a:off x="1054977" y="1103796"/>
        <a:ext cx="2280736" cy="614319"/>
      </dsp:txXfrm>
    </dsp:sp>
    <dsp:sp modelId="{E9C76A08-B0CD-4E98-B54C-08A41DAB337C}">
      <dsp:nvSpPr>
        <dsp:cNvPr id="0" name=""/>
        <dsp:cNvSpPr/>
      </dsp:nvSpPr>
      <dsp:spPr>
        <a:xfrm>
          <a:off x="3684253" y="1098191"/>
          <a:ext cx="2483289" cy="614319"/>
        </a:xfrm>
        <a:prstGeom prst="rect">
          <a:avLst/>
        </a:prstGeom>
        <a:solidFill>
          <a:schemeClr val="accent3">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ts val="0"/>
            </a:spcAft>
            <a:buNone/>
          </a:pPr>
          <a:r>
            <a:rPr lang="hu-HU" sz="1600" b="1" kern="1200" dirty="0"/>
            <a:t>KUTATÁSI CÉLÚ</a:t>
          </a:r>
        </a:p>
      </dsp:txBody>
      <dsp:txXfrm>
        <a:off x="3684253" y="1098191"/>
        <a:ext cx="2483289" cy="6143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CB122-CB2B-4F26-9569-6670A5C3884E}">
      <dsp:nvSpPr>
        <dsp:cNvPr id="0" name=""/>
        <dsp:cNvSpPr/>
      </dsp:nvSpPr>
      <dsp:spPr>
        <a:xfrm>
          <a:off x="0" y="648071"/>
          <a:ext cx="4752528" cy="604378"/>
        </a:xfrm>
        <a:prstGeom prst="roundRect">
          <a:avLst/>
        </a:prstGeom>
        <a:solidFill>
          <a:schemeClr val="bg1">
            <a:lumMod val="95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0"/>
            </a:spcAft>
            <a:buNone/>
          </a:pPr>
          <a:r>
            <a:rPr lang="hu-HU" sz="1400" b="1" kern="1200" dirty="0"/>
            <a:t>Kapcsolatfelvétel a fogadóintézménnyel</a:t>
          </a:r>
        </a:p>
      </dsp:txBody>
      <dsp:txXfrm>
        <a:off x="29503" y="677574"/>
        <a:ext cx="4693522" cy="545372"/>
      </dsp:txXfrm>
    </dsp:sp>
    <dsp:sp modelId="{3398066D-A5EF-400C-A0E3-D2D3ADDFDBBA}">
      <dsp:nvSpPr>
        <dsp:cNvPr id="0" name=""/>
        <dsp:cNvSpPr/>
      </dsp:nvSpPr>
      <dsp:spPr>
        <a:xfrm>
          <a:off x="0" y="0"/>
          <a:ext cx="4752528" cy="604378"/>
        </a:xfrm>
        <a:prstGeom prst="roundRect">
          <a:avLst/>
        </a:prstGeom>
        <a:solidFill>
          <a:schemeClr val="bg1">
            <a:lumMod val="95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u-HU" sz="1400" b="1" kern="1200" dirty="0"/>
            <a:t>Nominálási határidő ismerete</a:t>
          </a:r>
        </a:p>
      </dsp:txBody>
      <dsp:txXfrm>
        <a:off x="29503" y="29503"/>
        <a:ext cx="4693522" cy="545372"/>
      </dsp:txXfrm>
    </dsp:sp>
    <dsp:sp modelId="{0E6505EA-194D-4C7C-AB67-65E6C709D594}">
      <dsp:nvSpPr>
        <dsp:cNvPr id="0" name=""/>
        <dsp:cNvSpPr/>
      </dsp:nvSpPr>
      <dsp:spPr>
        <a:xfrm>
          <a:off x="0" y="1915901"/>
          <a:ext cx="4752528" cy="604378"/>
        </a:xfrm>
        <a:prstGeom prst="roundRect">
          <a:avLst/>
        </a:prstGeom>
        <a:solidFill>
          <a:schemeClr val="bg1">
            <a:lumMod val="95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hu-HU" sz="1400" b="1" kern="1200" dirty="0"/>
            <a:t>Tanév időbeosztásának ismerete</a:t>
          </a:r>
        </a:p>
        <a:p>
          <a:pPr marL="0" lvl="0" indent="0" algn="ctr" defTabSz="622300">
            <a:lnSpc>
              <a:spcPct val="100000"/>
            </a:lnSpc>
            <a:spcBef>
              <a:spcPct val="0"/>
            </a:spcBef>
            <a:spcAft>
              <a:spcPts val="0"/>
            </a:spcAft>
            <a:buNone/>
          </a:pPr>
          <a:r>
            <a:rPr lang="hu-HU" sz="1400" b="1" kern="1200" dirty="0"/>
            <a:t>(orientációs hét, félév hossza, vizsgaidőszak, stb.) </a:t>
          </a:r>
        </a:p>
      </dsp:txBody>
      <dsp:txXfrm>
        <a:off x="29503" y="1945404"/>
        <a:ext cx="4693522" cy="545372"/>
      </dsp:txXfrm>
    </dsp:sp>
    <dsp:sp modelId="{CF7FCADF-1EBF-4CB1-A94A-FD58C1199234}">
      <dsp:nvSpPr>
        <dsp:cNvPr id="0" name=""/>
        <dsp:cNvSpPr/>
      </dsp:nvSpPr>
      <dsp:spPr>
        <a:xfrm>
          <a:off x="0" y="1296147"/>
          <a:ext cx="4752528" cy="604378"/>
        </a:xfrm>
        <a:prstGeom prst="roundRect">
          <a:avLst/>
        </a:prstGeom>
        <a:solidFill>
          <a:schemeClr val="bg1">
            <a:lumMod val="95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u-HU" sz="1400" b="1" kern="1200" dirty="0"/>
            <a:t>Aktív MATE hallgatói jogviszony a mobilitás alatt</a:t>
          </a:r>
        </a:p>
      </dsp:txBody>
      <dsp:txXfrm>
        <a:off x="29503" y="1325650"/>
        <a:ext cx="4693522" cy="545372"/>
      </dsp:txXfrm>
    </dsp:sp>
    <dsp:sp modelId="{9CFF9F89-5716-4699-B912-DFC0331D1602}">
      <dsp:nvSpPr>
        <dsp:cNvPr id="0" name=""/>
        <dsp:cNvSpPr/>
      </dsp:nvSpPr>
      <dsp:spPr>
        <a:xfrm>
          <a:off x="0" y="2554930"/>
          <a:ext cx="4752528" cy="604378"/>
        </a:xfrm>
        <a:prstGeom prst="roundRect">
          <a:avLst/>
        </a:prstGeom>
        <a:solidFill>
          <a:schemeClr val="bg1">
            <a:lumMod val="95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u-HU" sz="1400" b="1" kern="1200" dirty="0"/>
            <a:t>Tandíjmentesség a fogadó intézményben</a:t>
          </a:r>
        </a:p>
      </dsp:txBody>
      <dsp:txXfrm>
        <a:off x="29503" y="2584433"/>
        <a:ext cx="4693522" cy="545372"/>
      </dsp:txXfrm>
    </dsp:sp>
    <dsp:sp modelId="{BEEE0B4A-1D46-4A5F-B55F-51B3CD5FD034}">
      <dsp:nvSpPr>
        <dsp:cNvPr id="0" name=""/>
        <dsp:cNvSpPr/>
      </dsp:nvSpPr>
      <dsp:spPr>
        <a:xfrm>
          <a:off x="0" y="3188108"/>
          <a:ext cx="4752528" cy="604378"/>
        </a:xfrm>
        <a:prstGeom prst="roundRect">
          <a:avLst/>
        </a:prstGeom>
        <a:solidFill>
          <a:schemeClr val="bg1">
            <a:lumMod val="95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u-HU" sz="1400" b="1" kern="1200" dirty="0">
              <a:solidFill>
                <a:srgbClr val="C00000"/>
              </a:solidFill>
            </a:rPr>
            <a:t>15 kredit / félév szakos tantárgy</a:t>
          </a:r>
          <a:endParaRPr lang="hu-HU" sz="1400" kern="1200" dirty="0">
            <a:solidFill>
              <a:srgbClr val="C00000"/>
            </a:solidFill>
          </a:endParaRPr>
        </a:p>
      </dsp:txBody>
      <dsp:txXfrm>
        <a:off x="29503" y="3217611"/>
        <a:ext cx="4693522" cy="545372"/>
      </dsp:txXfrm>
    </dsp:sp>
    <dsp:sp modelId="{00F850EE-360D-4D11-B07D-109101365E3B}">
      <dsp:nvSpPr>
        <dsp:cNvPr id="0" name=""/>
        <dsp:cNvSpPr/>
      </dsp:nvSpPr>
      <dsp:spPr>
        <a:xfrm>
          <a:off x="0" y="3816425"/>
          <a:ext cx="4752528" cy="604378"/>
        </a:xfrm>
        <a:prstGeom prst="roundRect">
          <a:avLst/>
        </a:prstGeom>
        <a:solidFill>
          <a:schemeClr val="bg1">
            <a:lumMod val="95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hu-HU" sz="1400" b="1" kern="1200" dirty="0"/>
            <a:t>Kedvezményes tanulmányi rend és vizsgaidő hosszabbítási kérelem igénylése (</a:t>
          </a:r>
          <a:r>
            <a:rPr lang="hu-HU" sz="1400" b="1" kern="1200" dirty="0" err="1"/>
            <a:t>Neptun</a:t>
          </a:r>
          <a:r>
            <a:rPr lang="hu-HU" sz="1400" b="1" kern="1200" dirty="0"/>
            <a:t>)</a:t>
          </a:r>
        </a:p>
      </dsp:txBody>
      <dsp:txXfrm>
        <a:off x="29503" y="3845928"/>
        <a:ext cx="4693522" cy="545372"/>
      </dsp:txXfrm>
    </dsp:sp>
    <dsp:sp modelId="{DC0CD0DB-7C24-49CD-A7D9-DD52C0F1DD68}">
      <dsp:nvSpPr>
        <dsp:cNvPr id="0" name=""/>
        <dsp:cNvSpPr/>
      </dsp:nvSpPr>
      <dsp:spPr>
        <a:xfrm>
          <a:off x="0" y="4454464"/>
          <a:ext cx="4752528" cy="604378"/>
        </a:xfrm>
        <a:prstGeom prst="roundRect">
          <a:avLst/>
        </a:prstGeom>
        <a:solidFill>
          <a:schemeClr val="bg1">
            <a:lumMod val="95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u-HU" sz="1400" b="1" kern="1200" dirty="0"/>
            <a:t>1 teljes tanév csak szeptemberi kezdetű mobilitás esetében lehetséges</a:t>
          </a:r>
        </a:p>
      </dsp:txBody>
      <dsp:txXfrm>
        <a:off x="29503" y="4483967"/>
        <a:ext cx="4693522" cy="5453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9C65B-41EF-4EE3-8468-4FEF9A216156}">
      <dsp:nvSpPr>
        <dsp:cNvPr id="0" name=""/>
        <dsp:cNvSpPr/>
      </dsp:nvSpPr>
      <dsp:spPr>
        <a:xfrm>
          <a:off x="0" y="4940"/>
          <a:ext cx="8712968" cy="8380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ts val="0"/>
            </a:spcAft>
            <a:buNone/>
          </a:pPr>
          <a:r>
            <a:rPr lang="hu-HU" sz="2400" b="1" kern="1200" cap="all" baseline="0" dirty="0">
              <a:solidFill>
                <a:schemeClr val="tx1"/>
              </a:solidFill>
            </a:rPr>
            <a:t>Before the mobility </a:t>
          </a:r>
          <a:r>
            <a:rPr lang="hu-HU" sz="2400" kern="1200" dirty="0"/>
            <a:t> – tanulmányi terv összeállítása</a:t>
          </a:r>
        </a:p>
      </dsp:txBody>
      <dsp:txXfrm>
        <a:off x="40909" y="45849"/>
        <a:ext cx="8631150" cy="756204"/>
      </dsp:txXfrm>
    </dsp:sp>
    <dsp:sp modelId="{DD1846F5-843B-49FB-BA66-1BA4190BE541}">
      <dsp:nvSpPr>
        <dsp:cNvPr id="0" name=""/>
        <dsp:cNvSpPr/>
      </dsp:nvSpPr>
      <dsp:spPr>
        <a:xfrm>
          <a:off x="0" y="990045"/>
          <a:ext cx="8712968" cy="1110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637"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hu-HU" sz="1600" kern="1200" dirty="0"/>
            <a:t>kurzuslisták, tematikák beszerzése (fogadó intézmények weboldala) </a:t>
          </a:r>
        </a:p>
        <a:p>
          <a:pPr marL="171450" lvl="1" indent="-171450" algn="l" defTabSz="711200">
            <a:lnSpc>
              <a:spcPct val="90000"/>
            </a:lnSpc>
            <a:spcBef>
              <a:spcPct val="0"/>
            </a:spcBef>
            <a:spcAft>
              <a:spcPct val="20000"/>
            </a:spcAft>
            <a:buChar char="•"/>
          </a:pPr>
          <a:r>
            <a:rPr lang="hu-HU" sz="1600" kern="1200" dirty="0"/>
            <a:t>Szakvezetővel, TO-val egyeztetni a tantárgy elismertetés miatt</a:t>
          </a:r>
        </a:p>
        <a:p>
          <a:pPr marL="171450" lvl="1" indent="-171450" algn="l" defTabSz="711200">
            <a:lnSpc>
              <a:spcPct val="90000"/>
            </a:lnSpc>
            <a:spcBef>
              <a:spcPct val="0"/>
            </a:spcBef>
            <a:spcAft>
              <a:spcPct val="20000"/>
            </a:spcAft>
            <a:buChar char="•"/>
          </a:pPr>
          <a:r>
            <a:rPr lang="hu-HU" sz="1600" kern="1200" dirty="0"/>
            <a:t>fact / info sheet, course catalogue</a:t>
          </a:r>
        </a:p>
        <a:p>
          <a:pPr marL="171450" lvl="1" indent="-171450" algn="l" defTabSz="711200">
            <a:lnSpc>
              <a:spcPct val="90000"/>
            </a:lnSpc>
            <a:spcBef>
              <a:spcPct val="0"/>
            </a:spcBef>
            <a:spcAft>
              <a:spcPct val="20000"/>
            </a:spcAft>
            <a:buChar char="•"/>
          </a:pPr>
          <a:r>
            <a:rPr lang="hu-HU" sz="1600" b="1" kern="1200" dirty="0">
              <a:solidFill>
                <a:srgbClr val="FF0000"/>
              </a:solidFill>
            </a:rPr>
            <a:t>Minimum 15 kredit teljesítése / szakos tantárgy</a:t>
          </a:r>
          <a:endParaRPr lang="hu-HU" sz="1600" kern="1200" dirty="0"/>
        </a:p>
      </dsp:txBody>
      <dsp:txXfrm>
        <a:off x="0" y="990045"/>
        <a:ext cx="8712968" cy="1110037"/>
      </dsp:txXfrm>
    </dsp:sp>
    <dsp:sp modelId="{7244179B-1EFE-4627-BB3B-208CA730457F}">
      <dsp:nvSpPr>
        <dsp:cNvPr id="0" name=""/>
        <dsp:cNvSpPr/>
      </dsp:nvSpPr>
      <dsp:spPr>
        <a:xfrm>
          <a:off x="0" y="2142164"/>
          <a:ext cx="8712968" cy="8366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ts val="0"/>
            </a:spcAft>
            <a:buNone/>
          </a:pPr>
          <a:r>
            <a:rPr lang="hu-HU" sz="2400" b="1" kern="1200" cap="all" baseline="0" dirty="0">
              <a:solidFill>
                <a:schemeClr val="tx1"/>
              </a:solidFill>
            </a:rPr>
            <a:t>During the Mobility </a:t>
          </a:r>
          <a:r>
            <a:rPr lang="hu-HU" sz="2400" kern="1200" dirty="0"/>
            <a:t>– módosítások</a:t>
          </a:r>
        </a:p>
      </dsp:txBody>
      <dsp:txXfrm>
        <a:off x="40841" y="2183005"/>
        <a:ext cx="8631286" cy="754953"/>
      </dsp:txXfrm>
    </dsp:sp>
    <dsp:sp modelId="{019E281E-BD73-46A6-BC2D-262A98566BEB}">
      <dsp:nvSpPr>
        <dsp:cNvPr id="0" name=""/>
        <dsp:cNvSpPr/>
      </dsp:nvSpPr>
      <dsp:spPr>
        <a:xfrm>
          <a:off x="0" y="3078268"/>
          <a:ext cx="8712968" cy="745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637"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hu-HU" sz="1600" kern="1200" dirty="0"/>
            <a:t>a megkezdett félév elején lehet módosítani</a:t>
          </a:r>
        </a:p>
        <a:p>
          <a:pPr marL="171450" lvl="1" indent="-171450" algn="l" defTabSz="711200">
            <a:lnSpc>
              <a:spcPct val="90000"/>
            </a:lnSpc>
            <a:spcBef>
              <a:spcPct val="0"/>
            </a:spcBef>
            <a:spcAft>
              <a:spcPct val="20000"/>
            </a:spcAft>
            <a:buChar char="•"/>
          </a:pPr>
          <a:r>
            <a:rPr lang="hu-HU" sz="1600" kern="1200" dirty="0"/>
            <a:t>nem indul kurzus, nem a választott nyelven, stb</a:t>
          </a:r>
        </a:p>
      </dsp:txBody>
      <dsp:txXfrm>
        <a:off x="0" y="3078268"/>
        <a:ext cx="8712968" cy="745891"/>
      </dsp:txXfrm>
    </dsp:sp>
    <dsp:sp modelId="{FEE05B71-DF09-4117-9E38-A9B63E528745}">
      <dsp:nvSpPr>
        <dsp:cNvPr id="0" name=""/>
        <dsp:cNvSpPr/>
      </dsp:nvSpPr>
      <dsp:spPr>
        <a:xfrm>
          <a:off x="0" y="3726370"/>
          <a:ext cx="8712968" cy="8366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ts val="0"/>
            </a:spcAft>
            <a:buNone/>
          </a:pPr>
          <a:r>
            <a:rPr lang="hu-HU" sz="2400" b="1" kern="1200" cap="all" baseline="0" dirty="0">
              <a:solidFill>
                <a:schemeClr val="tx1"/>
              </a:solidFill>
            </a:rPr>
            <a:t>After the Mobility </a:t>
          </a:r>
          <a:r>
            <a:rPr lang="hu-HU" sz="2400" kern="1200" dirty="0"/>
            <a:t>– tanulmányok zárása</a:t>
          </a:r>
        </a:p>
      </dsp:txBody>
      <dsp:txXfrm>
        <a:off x="40841" y="3767211"/>
        <a:ext cx="8631286" cy="7549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187B5-8547-415C-A7F9-A2933C033701}">
      <dsp:nvSpPr>
        <dsp:cNvPr id="0" name=""/>
        <dsp:cNvSpPr/>
      </dsp:nvSpPr>
      <dsp:spPr>
        <a:xfrm>
          <a:off x="24963" y="8621"/>
          <a:ext cx="9098280" cy="743535"/>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hu-HU" sz="3100" b="1" kern="1200" dirty="0">
              <a:solidFill>
                <a:schemeClr val="bg1"/>
              </a:solidFill>
            </a:rPr>
            <a:t>Bankszámla</a:t>
          </a:r>
          <a:r>
            <a:rPr lang="hu-HU" sz="3100" kern="1200" dirty="0">
              <a:solidFill>
                <a:schemeClr val="bg1"/>
              </a:solidFill>
            </a:rPr>
            <a:t> </a:t>
          </a:r>
        </a:p>
      </dsp:txBody>
      <dsp:txXfrm>
        <a:off x="61259" y="44917"/>
        <a:ext cx="9025688" cy="670943"/>
      </dsp:txXfrm>
    </dsp:sp>
    <dsp:sp modelId="{FE62C954-229C-46C0-8630-353FECD4E09C}">
      <dsp:nvSpPr>
        <dsp:cNvPr id="0" name=""/>
        <dsp:cNvSpPr/>
      </dsp:nvSpPr>
      <dsp:spPr>
        <a:xfrm>
          <a:off x="0" y="800713"/>
          <a:ext cx="9144000" cy="609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hu-HU" sz="1800" kern="1200" dirty="0"/>
            <a:t>Az ösztöndíj forintban kerül átutalásra</a:t>
          </a:r>
        </a:p>
        <a:p>
          <a:pPr marL="171450" lvl="1" indent="-171450" algn="l" defTabSz="800100">
            <a:lnSpc>
              <a:spcPct val="90000"/>
            </a:lnSpc>
            <a:spcBef>
              <a:spcPct val="0"/>
            </a:spcBef>
            <a:spcAft>
              <a:spcPct val="20000"/>
            </a:spcAft>
            <a:buChar char="•"/>
          </a:pPr>
          <a:r>
            <a:rPr lang="hu-HU" sz="1800" kern="1200" dirty="0"/>
            <a:t>Revolutos, Wise bankszámla is elfogadott</a:t>
          </a:r>
        </a:p>
      </dsp:txBody>
      <dsp:txXfrm>
        <a:off x="0" y="800713"/>
        <a:ext cx="9144000" cy="609615"/>
      </dsp:txXfrm>
    </dsp:sp>
    <dsp:sp modelId="{B3BDC38B-E5F2-4D4C-A14D-C8AFF77DC633}">
      <dsp:nvSpPr>
        <dsp:cNvPr id="0" name=""/>
        <dsp:cNvSpPr/>
      </dsp:nvSpPr>
      <dsp:spPr>
        <a:xfrm>
          <a:off x="22860" y="1404155"/>
          <a:ext cx="9098280" cy="743535"/>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hu-HU" sz="3100" b="1" kern="1200" dirty="0">
              <a:solidFill>
                <a:schemeClr val="bg1"/>
              </a:solidFill>
            </a:rPr>
            <a:t>Folyósítás két részletben</a:t>
          </a:r>
          <a:endParaRPr lang="hu-HU" sz="3100" kern="1200" dirty="0">
            <a:solidFill>
              <a:schemeClr val="bg1"/>
            </a:solidFill>
          </a:endParaRPr>
        </a:p>
      </dsp:txBody>
      <dsp:txXfrm>
        <a:off x="59156" y="1440451"/>
        <a:ext cx="9025688" cy="670943"/>
      </dsp:txXfrm>
    </dsp:sp>
    <dsp:sp modelId="{AE9ACDC5-866B-4B76-9B3A-5063BBA7079F}">
      <dsp:nvSpPr>
        <dsp:cNvPr id="0" name=""/>
        <dsp:cNvSpPr/>
      </dsp:nvSpPr>
      <dsp:spPr>
        <a:xfrm>
          <a:off x="0" y="2258940"/>
          <a:ext cx="9144000"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hu-HU" sz="1800" kern="1200" dirty="0"/>
            <a:t>Indulás előtt: 90%  | hazaérkezést követően: 10%</a:t>
          </a:r>
        </a:p>
      </dsp:txBody>
      <dsp:txXfrm>
        <a:off x="0" y="2258940"/>
        <a:ext cx="9144000" cy="513360"/>
      </dsp:txXfrm>
    </dsp:sp>
    <dsp:sp modelId="{BA1AB8D9-93BB-4FEB-9CA0-E377A4038945}">
      <dsp:nvSpPr>
        <dsp:cNvPr id="0" name=""/>
        <dsp:cNvSpPr/>
      </dsp:nvSpPr>
      <dsp:spPr>
        <a:xfrm>
          <a:off x="22860" y="2622220"/>
          <a:ext cx="9098280" cy="743535"/>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hu-HU" sz="3100" b="1" kern="1200" dirty="0">
              <a:solidFill>
                <a:schemeClr val="bg1"/>
              </a:solidFill>
            </a:rPr>
            <a:t>Az ösztöndíj nem feltétlenül fedez minden költséget!</a:t>
          </a:r>
          <a:endParaRPr lang="hu-HU" sz="3100" kern="1200" dirty="0">
            <a:solidFill>
              <a:schemeClr val="bg1"/>
            </a:solidFill>
          </a:endParaRPr>
        </a:p>
      </dsp:txBody>
      <dsp:txXfrm>
        <a:off x="59156" y="2658516"/>
        <a:ext cx="9025688" cy="670943"/>
      </dsp:txXfrm>
    </dsp:sp>
    <dsp:sp modelId="{F559530E-4078-411D-A7A2-7CEBEFF53C57}">
      <dsp:nvSpPr>
        <dsp:cNvPr id="0" name=""/>
        <dsp:cNvSpPr/>
      </dsp:nvSpPr>
      <dsp:spPr>
        <a:xfrm>
          <a:off x="0" y="3414677"/>
          <a:ext cx="9144000" cy="914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hu-HU" sz="1800" kern="1200" dirty="0"/>
            <a:t>Diákmunka (tanulmányi mobilitás esetén)</a:t>
          </a:r>
        </a:p>
        <a:p>
          <a:pPr marL="171450" lvl="1" indent="-171450" algn="l" defTabSz="800100">
            <a:lnSpc>
              <a:spcPct val="90000"/>
            </a:lnSpc>
            <a:spcBef>
              <a:spcPct val="0"/>
            </a:spcBef>
            <a:spcAft>
              <a:spcPct val="20000"/>
            </a:spcAft>
            <a:buChar char="•"/>
          </a:pPr>
          <a:r>
            <a:rPr lang="hu-HU" sz="1800" kern="1200" dirty="0"/>
            <a:t>Diákkedvezmények (EU Student Card / ISIC kiváltása)</a:t>
          </a:r>
        </a:p>
        <a:p>
          <a:pPr marL="171450" lvl="1" indent="-171450" algn="l" defTabSz="800100">
            <a:lnSpc>
              <a:spcPct val="90000"/>
            </a:lnSpc>
            <a:spcBef>
              <a:spcPct val="0"/>
            </a:spcBef>
            <a:spcAft>
              <a:spcPct val="20000"/>
            </a:spcAft>
            <a:buChar char="•"/>
          </a:pPr>
          <a:r>
            <a:rPr lang="hu-HU" sz="1800" kern="1200" dirty="0"/>
            <a:t>Szakmai gyakorlat esetén a fogadó hely részéről egyébb hozzájárulás (megegyezés alapján)</a:t>
          </a:r>
        </a:p>
      </dsp:txBody>
      <dsp:txXfrm>
        <a:off x="0" y="3414677"/>
        <a:ext cx="9144000" cy="91442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D4D8D-9818-47FC-A682-D2062368F6E2}" type="datetimeFigureOut">
              <a:rPr lang="hu-HU" smtClean="0"/>
              <a:t>2026. 03. 03.</a:t>
            </a:fld>
            <a:endParaRPr lang="hu-HU"/>
          </a:p>
        </p:txBody>
      </p:sp>
      <p:sp>
        <p:nvSpPr>
          <p:cNvPr id="4" name="Diakép hely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74D211-D300-464D-B6FF-73B8C9F1FF61}" type="slidenum">
              <a:rPr lang="hu-HU" smtClean="0"/>
              <a:t>‹#›</a:t>
            </a:fld>
            <a:endParaRPr lang="hu-HU"/>
          </a:p>
        </p:txBody>
      </p:sp>
    </p:spTree>
    <p:extLst>
      <p:ext uri="{BB962C8B-B14F-4D97-AF65-F5344CB8AC3E}">
        <p14:creationId xmlns:p14="http://schemas.microsoft.com/office/powerpoint/2010/main" val="113874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p>
        </p:txBody>
      </p:sp>
      <p:sp>
        <p:nvSpPr>
          <p:cNvPr id="4" name="Dátum helye 3"/>
          <p:cNvSpPr>
            <a:spLocks noGrp="1"/>
          </p:cNvSpPr>
          <p:nvPr>
            <p:ph type="dt" sz="half" idx="10"/>
          </p:nvPr>
        </p:nvSpPr>
        <p:spPr/>
        <p:txBody>
          <a:bodyPr/>
          <a:lstStyle/>
          <a:p>
            <a:fld id="{E6CD697F-B0D1-4404-A51F-318DB35398B4}" type="datetimeFigureOut">
              <a:rPr lang="hu-HU" smtClean="0"/>
              <a:t>2026. 03. 03.</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750649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E6CD697F-B0D1-4404-A51F-318DB35398B4}" type="datetimeFigureOut">
              <a:rPr lang="hu-HU" smtClean="0"/>
              <a:t>2026. 03. 03.</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3898325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E6CD697F-B0D1-4404-A51F-318DB35398B4}" type="datetimeFigureOut">
              <a:rPr lang="hu-HU" smtClean="0"/>
              <a:t>2026. 03. 03.</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3790200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E6CD697F-B0D1-4404-A51F-318DB35398B4}" type="datetimeFigureOut">
              <a:rPr lang="hu-HU" smtClean="0"/>
              <a:t>2026. 03. 03.</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279200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E6CD697F-B0D1-4404-A51F-318DB35398B4}" type="datetimeFigureOut">
              <a:rPr lang="hu-HU" smtClean="0"/>
              <a:t>2026. 03. 03.</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171173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E6CD697F-B0D1-4404-A51F-318DB35398B4}" type="datetimeFigureOut">
              <a:rPr lang="hu-HU" smtClean="0"/>
              <a:t>2026. 03. 03.</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3893245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E6CD697F-B0D1-4404-A51F-318DB35398B4}" type="datetimeFigureOut">
              <a:rPr lang="hu-HU" smtClean="0"/>
              <a:t>2026. 03. 03.</a:t>
            </a:fld>
            <a:endParaRPr lang="hu-HU" dirty="0"/>
          </a:p>
        </p:txBody>
      </p:sp>
      <p:sp>
        <p:nvSpPr>
          <p:cNvPr id="8" name="Élőláb helye 7"/>
          <p:cNvSpPr>
            <a:spLocks noGrp="1"/>
          </p:cNvSpPr>
          <p:nvPr>
            <p:ph type="ftr" sz="quarter" idx="11"/>
          </p:nvPr>
        </p:nvSpPr>
        <p:spPr/>
        <p:txBody>
          <a:bodyPr/>
          <a:lstStyle/>
          <a:p>
            <a:endParaRPr lang="hu-HU" dirty="0"/>
          </a:p>
        </p:txBody>
      </p:sp>
      <p:sp>
        <p:nvSpPr>
          <p:cNvPr id="9" name="Dia számának helye 8"/>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1818151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E6CD697F-B0D1-4404-A51F-318DB35398B4}" type="datetimeFigureOut">
              <a:rPr lang="hu-HU" smtClean="0"/>
              <a:t>2026. 03. 03.</a:t>
            </a:fld>
            <a:endParaRPr lang="hu-HU" dirty="0"/>
          </a:p>
        </p:txBody>
      </p:sp>
      <p:sp>
        <p:nvSpPr>
          <p:cNvPr id="4" name="Élőláb helye 3"/>
          <p:cNvSpPr>
            <a:spLocks noGrp="1"/>
          </p:cNvSpPr>
          <p:nvPr>
            <p:ph type="ftr" sz="quarter" idx="11"/>
          </p:nvPr>
        </p:nvSpPr>
        <p:spPr/>
        <p:txBody>
          <a:bodyPr/>
          <a:lstStyle/>
          <a:p>
            <a:endParaRPr lang="hu-HU" dirty="0"/>
          </a:p>
        </p:txBody>
      </p:sp>
      <p:sp>
        <p:nvSpPr>
          <p:cNvPr id="5" name="Dia számának helye 4"/>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154169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E6CD697F-B0D1-4404-A51F-318DB35398B4}" type="datetimeFigureOut">
              <a:rPr lang="hu-HU" smtClean="0"/>
              <a:t>2026. 03. 03.</a:t>
            </a:fld>
            <a:endParaRPr lang="hu-HU" dirty="0"/>
          </a:p>
        </p:txBody>
      </p:sp>
      <p:sp>
        <p:nvSpPr>
          <p:cNvPr id="3" name="Élőláb helye 2"/>
          <p:cNvSpPr>
            <a:spLocks noGrp="1"/>
          </p:cNvSpPr>
          <p:nvPr>
            <p:ph type="ftr" sz="quarter" idx="11"/>
          </p:nvPr>
        </p:nvSpPr>
        <p:spPr/>
        <p:txBody>
          <a:bodyPr/>
          <a:lstStyle/>
          <a:p>
            <a:endParaRPr lang="hu-HU" dirty="0"/>
          </a:p>
        </p:txBody>
      </p:sp>
      <p:sp>
        <p:nvSpPr>
          <p:cNvPr id="4" name="Dia számának helye 3"/>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2189289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E6CD697F-B0D1-4404-A51F-318DB35398B4}" type="datetimeFigureOut">
              <a:rPr lang="hu-HU" smtClean="0"/>
              <a:t>2026. 03. 03.</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657115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E6CD697F-B0D1-4404-A51F-318DB35398B4}" type="datetimeFigureOut">
              <a:rPr lang="hu-HU" smtClean="0"/>
              <a:t>2026. 03. 03.</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2101169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D697F-B0D1-4404-A51F-318DB35398B4}" type="datetimeFigureOut">
              <a:rPr lang="hu-HU" smtClean="0"/>
              <a:t>2026. 03. 03.</a:t>
            </a:fld>
            <a:endParaRPr lang="hu-HU" dirty="0"/>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dirty="0"/>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39B87-9E54-4450-BA38-11C04C0711B5}" type="slidenum">
              <a:rPr lang="hu-HU" smtClean="0"/>
              <a:t>‹#›</a:t>
            </a:fld>
            <a:endParaRPr lang="hu-HU" dirty="0"/>
          </a:p>
        </p:txBody>
      </p:sp>
    </p:spTree>
    <p:extLst>
      <p:ext uri="{BB962C8B-B14F-4D97-AF65-F5344CB8AC3E}">
        <p14:creationId xmlns:p14="http://schemas.microsoft.com/office/powerpoint/2010/main" val="2997684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1.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hyperlink" Target="https://www.youtube.com/watch?v=paIKpHJvTlg" TargetMode="Externa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4.png"/><Relationship Id="rId1" Type="http://schemas.openxmlformats.org/officeDocument/2006/relationships/slideLayout" Target="../slideLayouts/slideLayout8.xml"/><Relationship Id="rId6" Type="http://schemas.microsoft.com/office/2007/relationships/hdphoto" Target="../media/hdphoto6.wdp"/><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hyperlink" Target="https://uni-mate.hu/documents/d/mate/korabbi-eramus-fogado-helyek_202404" TargetMode="External"/><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hyperlink" Target="http://globalplacement.com/" TargetMode="External"/><Relationship Id="rId13" Type="http://schemas.openxmlformats.org/officeDocument/2006/relationships/hyperlink" Target="http://placementinportugal.com/" TargetMode="External"/><Relationship Id="rId3" Type="http://schemas.openxmlformats.org/officeDocument/2006/relationships/hyperlink" Target="http://www.tpf.hu/celcsoport/3538/hogyan-talalhatsz-szakmai-gyakorlati-helyet" TargetMode="External"/><Relationship Id="rId7" Type="http://schemas.openxmlformats.org/officeDocument/2006/relationships/hyperlink" Target="http://www.europlacement.com/" TargetMode="External"/><Relationship Id="rId12" Type="http://schemas.openxmlformats.org/officeDocument/2006/relationships/hyperlink" Target="https://www.espauk.com/internships/" TargetMode="External"/><Relationship Id="rId2" Type="http://schemas.openxmlformats.org/officeDocument/2006/relationships/image" Target="../media/image37.png"/><Relationship Id="rId1" Type="http://schemas.openxmlformats.org/officeDocument/2006/relationships/slideLayout" Target="../slideLayouts/slideLayout8.xml"/><Relationship Id="rId6" Type="http://schemas.openxmlformats.org/officeDocument/2006/relationships/hyperlink" Target="https://ec.europa.eu/eures/public/index_hu" TargetMode="External"/><Relationship Id="rId11" Type="http://schemas.openxmlformats.org/officeDocument/2006/relationships/hyperlink" Target="http://www.placementslovakia.com/current-vacancies/long-term-internships" TargetMode="External"/><Relationship Id="rId5" Type="http://schemas.openxmlformats.org/officeDocument/2006/relationships/hyperlink" Target="https://erasmusintern.org/" TargetMode="External"/><Relationship Id="rId15" Type="http://schemas.openxmlformats.org/officeDocument/2006/relationships/hyperlink" Target="http://www.stagemalta.org/" TargetMode="External"/><Relationship Id="rId10" Type="http://schemas.openxmlformats.org/officeDocument/2006/relationships/hyperlink" Target="http://iaeste.hu/hallgatoknak/nemzetkozi-szakmai-gyakorlatcsere-program/" TargetMode="External"/><Relationship Id="rId4" Type="http://schemas.openxmlformats.org/officeDocument/2006/relationships/hyperlink" Target="https://europe-internship.com/" TargetMode="External"/><Relationship Id="rId9" Type="http://schemas.openxmlformats.org/officeDocument/2006/relationships/hyperlink" Target="http://www.goabroad.com/intern-abroad" TargetMode="External"/><Relationship Id="rId14" Type="http://schemas.openxmlformats.org/officeDocument/2006/relationships/hyperlink" Target="http://erasplus.com/" TargetMode="External"/></Relationships>
</file>

<file path=ppt/slides/_rels/slide2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2.jpe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3.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hyperlink" Target="mailto:Konczol-Kiss.Erzsebet@uni-mate.hu" TargetMode="External"/><Relationship Id="rId2" Type="http://schemas.openxmlformats.org/officeDocument/2006/relationships/image" Target="../media/image33.png"/><Relationship Id="rId1" Type="http://schemas.openxmlformats.org/officeDocument/2006/relationships/slideLayout" Target="../slideLayouts/slideLayout8.xml"/><Relationship Id="rId5" Type="http://schemas.openxmlformats.org/officeDocument/2006/relationships/hyperlink" Target="mailto:Csosz.Peter@uni-mate.hu" TargetMode="External"/><Relationship Id="rId4" Type="http://schemas.openxmlformats.org/officeDocument/2006/relationships/hyperlink" Target="mailto:Zsanko-Bodor.Beata@uni-mate.hu"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png"/><Relationship Id="rId7" Type="http://schemas.openxmlformats.org/officeDocument/2006/relationships/diagramQuickStyle" Target="../diagrams/quickStyle2.xml"/><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2.wdp"/><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Bartfaine.Vincze.Zita@uni-mate.hu"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hyperlink" Target="mailto:csiszarne.pektor.andrea@uni-mate.hu" TargetMode="External"/><Relationship Id="rId5" Type="http://schemas.openxmlformats.org/officeDocument/2006/relationships/hyperlink" Target="mailto:lengyel.laura.agnes@uni-mate.hu" TargetMode="External"/><Relationship Id="rId4" Type="http://schemas.openxmlformats.org/officeDocument/2006/relationships/hyperlink" Target="mailto:szabo.rozalia@uni-mate.hu"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CE8659-B6E5-4799-9DC8-3400055EE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8" y="1052736"/>
            <a:ext cx="9144000" cy="5267325"/>
          </a:xfrm>
          <a:prstGeom prst="rect">
            <a:avLst/>
          </a:prstGeom>
        </p:spPr>
      </p:pic>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graphicFrame>
        <p:nvGraphicFramePr>
          <p:cNvPr id="10" name="Table 9">
            <a:extLst>
              <a:ext uri="{FF2B5EF4-FFF2-40B4-BE49-F238E27FC236}">
                <a16:creationId xmlns:a16="http://schemas.microsoft.com/office/drawing/2014/main" id="{15E112A7-A947-4033-A8C9-A4D73E1B4B55}"/>
              </a:ext>
            </a:extLst>
          </p:cNvPr>
          <p:cNvGraphicFramePr>
            <a:graphicFrameLocks noGrp="1"/>
          </p:cNvGraphicFramePr>
          <p:nvPr>
            <p:extLst>
              <p:ext uri="{D42A27DB-BD31-4B8C-83A1-F6EECF244321}">
                <p14:modId xmlns:p14="http://schemas.microsoft.com/office/powerpoint/2010/main" val="340290091"/>
              </p:ext>
            </p:extLst>
          </p:nvPr>
        </p:nvGraphicFramePr>
        <p:xfrm>
          <a:off x="0" y="5013176"/>
          <a:ext cx="9153208" cy="1162050"/>
        </p:xfrm>
        <a:graphic>
          <a:graphicData uri="http://schemas.openxmlformats.org/drawingml/2006/table">
            <a:tbl>
              <a:tblPr firstRow="1" bandRow="1">
                <a:tableStyleId>{5C22544A-7EE6-4342-B048-85BDC9FD1C3A}</a:tableStyleId>
              </a:tblPr>
              <a:tblGrid>
                <a:gridCol w="9153208">
                  <a:extLst>
                    <a:ext uri="{9D8B030D-6E8A-4147-A177-3AD203B41FA5}">
                      <a16:colId xmlns:a16="http://schemas.microsoft.com/office/drawing/2014/main" val="60353482"/>
                    </a:ext>
                  </a:extLst>
                </a:gridCol>
              </a:tblGrid>
              <a:tr h="1162050">
                <a:tc>
                  <a:txBody>
                    <a:bodyPr/>
                    <a:lstStyle/>
                    <a:p>
                      <a:pPr algn="ctr"/>
                      <a:endParaRPr lang="hu-HU" sz="600" b="1" cap="all"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842362"/>
                  </a:ext>
                </a:extLst>
              </a:tr>
            </a:tbl>
          </a:graphicData>
        </a:graphic>
      </p:graphicFrame>
      <p:pic>
        <p:nvPicPr>
          <p:cNvPr id="14" name="Picture 13">
            <a:extLst>
              <a:ext uri="{FF2B5EF4-FFF2-40B4-BE49-F238E27FC236}">
                <a16:creationId xmlns:a16="http://schemas.microsoft.com/office/drawing/2014/main" id="{C33E0174-AD28-4C01-A6A3-31A0DA1C06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349" y="1124744"/>
            <a:ext cx="5446787" cy="1883668"/>
          </a:xfrm>
          <a:prstGeom prst="rect">
            <a:avLst/>
          </a:prstGeom>
        </p:spPr>
      </p:pic>
      <p:sp>
        <p:nvSpPr>
          <p:cNvPr id="3" name="TextBox 2">
            <a:extLst>
              <a:ext uri="{FF2B5EF4-FFF2-40B4-BE49-F238E27FC236}">
                <a16:creationId xmlns:a16="http://schemas.microsoft.com/office/drawing/2014/main" id="{46A6402C-5C30-4205-A860-441A41902533}"/>
              </a:ext>
            </a:extLst>
          </p:cNvPr>
          <p:cNvSpPr txBox="1"/>
          <p:nvPr/>
        </p:nvSpPr>
        <p:spPr>
          <a:xfrm>
            <a:off x="5076056" y="5451321"/>
            <a:ext cx="3862143" cy="707886"/>
          </a:xfrm>
          <a:prstGeom prst="rect">
            <a:avLst/>
          </a:prstGeom>
          <a:noFill/>
        </p:spPr>
        <p:txBody>
          <a:bodyPr wrap="square" rtlCol="0">
            <a:spAutoFit/>
          </a:bodyPr>
          <a:lstStyle/>
          <a:p>
            <a:pPr algn="r"/>
            <a:r>
              <a:rPr lang="hu-HU" sz="2800" b="1" cap="all" dirty="0">
                <a:solidFill>
                  <a:schemeClr val="bg1"/>
                </a:solidFill>
                <a:latin typeface="Calibri Light" panose="020F0302020204030204" pitchFamily="34" charset="0"/>
                <a:cs typeface="Calibri Light" panose="020F0302020204030204" pitchFamily="34" charset="0"/>
              </a:rPr>
              <a:t>Online TÁJÉKOZTATÓ</a:t>
            </a:r>
          </a:p>
          <a:p>
            <a:pPr algn="r"/>
            <a:r>
              <a:rPr lang="hu-HU" sz="1200" b="0" cap="all" dirty="0">
                <a:solidFill>
                  <a:schemeClr val="bg1"/>
                </a:solidFill>
                <a:latin typeface="Calibri Light" panose="020F0302020204030204" pitchFamily="34" charset="0"/>
                <a:cs typeface="Calibri Light" panose="020F0302020204030204" pitchFamily="34" charset="0"/>
              </a:rPr>
              <a:t>2026. </a:t>
            </a:r>
            <a:r>
              <a:rPr lang="hu-HU" sz="1200" dirty="0">
                <a:solidFill>
                  <a:schemeClr val="bg1"/>
                </a:solidFill>
                <a:latin typeface="Calibri Light" panose="020F0302020204030204" pitchFamily="34" charset="0"/>
                <a:cs typeface="Calibri Light" panose="020F0302020204030204" pitchFamily="34" charset="0"/>
              </a:rPr>
              <a:t>február</a:t>
            </a:r>
            <a:endParaRPr lang="hu-HU" sz="1200" b="0" cap="none" baseline="0" dirty="0">
              <a:solidFill>
                <a:schemeClr val="bg1"/>
              </a:solidFill>
              <a:latin typeface="Calibri Light" panose="020F0302020204030204" pitchFamily="34" charset="0"/>
              <a:cs typeface="Calibri Light" panose="020F0302020204030204" pitchFamily="34" charset="0"/>
            </a:endParaRPr>
          </a:p>
        </p:txBody>
      </p:sp>
      <p:sp>
        <p:nvSpPr>
          <p:cNvPr id="11" name="Dátum helye 12">
            <a:extLst>
              <a:ext uri="{FF2B5EF4-FFF2-40B4-BE49-F238E27FC236}">
                <a16:creationId xmlns:a16="http://schemas.microsoft.com/office/drawing/2014/main" id="{0F92FEF3-EDFA-4A14-AF72-A0033642C347}"/>
              </a:ext>
            </a:extLst>
          </p:cNvPr>
          <p:cNvSpPr>
            <a:spLocks noGrp="1"/>
          </p:cNvSpPr>
          <p:nvPr>
            <p:ph type="dt" sz="half" idx="10"/>
          </p:nvPr>
        </p:nvSpPr>
        <p:spPr>
          <a:xfrm>
            <a:off x="9208" y="6381328"/>
            <a:ext cx="9144000" cy="476672"/>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spTree>
    <p:extLst>
      <p:ext uri="{BB962C8B-B14F-4D97-AF65-F5344CB8AC3E}">
        <p14:creationId xmlns:p14="http://schemas.microsoft.com/office/powerpoint/2010/main" val="793620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a:extLst>
              <a:ext uri="{FF2B5EF4-FFF2-40B4-BE49-F238E27FC236}">
                <a16:creationId xmlns:a16="http://schemas.microsoft.com/office/drawing/2014/main" id="{481C354D-FEF4-4288-BFA2-6A0B210AA780}"/>
              </a:ext>
            </a:extLst>
          </p:cNvPr>
          <p:cNvPicPr>
            <a:picLocks noChangeAspect="1" noChangeArrowheads="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r="50000" b="9500"/>
          <a:stretch/>
        </p:blipFill>
        <p:spPr bwMode="auto">
          <a:xfrm>
            <a:off x="7126833" y="1091036"/>
            <a:ext cx="2017167" cy="212995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7870EECC-D742-4746-A35C-8A2A25EE9E8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61318" b="8365"/>
          <a:stretch/>
        </p:blipFill>
        <p:spPr bwMode="auto">
          <a:xfrm>
            <a:off x="0" y="3217344"/>
            <a:ext cx="2693932" cy="36680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5" descr="http://uni-foundation.eu/sites/default/files/styles/panopoly_image_full/public/featured_image/latool.png?itok=RzIkz6Dt&amp;c=b3a4ff57de463ddb5c6d5925c28fccc6"/>
          <p:cNvPicPr>
            <a:picLocks noChangeAspect="1" noChangeArrowheads="1"/>
          </p:cNvPicPr>
          <p:nvPr/>
        </p:nvPicPr>
        <p:blipFill>
          <a:blip r:embed="rId5">
            <a:extLst>
              <a:ext uri="{28A0092B-C50C-407E-A947-70E740481C1C}">
                <a14:useLocalDpi xmlns:a14="http://schemas.microsoft.com/office/drawing/2010/main" val="0"/>
              </a:ext>
            </a:extLst>
          </a:blip>
          <a:srcRect l="2864" r="8543"/>
          <a:stretch>
            <a:fillRect/>
          </a:stretch>
        </p:blipFill>
        <p:spPr bwMode="auto">
          <a:xfrm>
            <a:off x="3563417" y="1094682"/>
            <a:ext cx="3563416" cy="226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a:extLst>
              <a:ext uri="{FF2B5EF4-FFF2-40B4-BE49-F238E27FC236}">
                <a16:creationId xmlns:a16="http://schemas.microsoft.com/office/drawing/2014/main" id="{45F8668F-0EE0-4D67-9AEC-67DE00360E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3820" y="3217345"/>
            <a:ext cx="6470180" cy="36406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170D835-74BB-4231-8FBF-9ED076896B15}"/>
              </a:ext>
            </a:extLst>
          </p:cNvPr>
          <p:cNvPicPr>
            <a:picLocks noChangeAspect="1"/>
          </p:cNvPicPr>
          <p:nvPr/>
        </p:nvPicPr>
        <p:blipFill>
          <a:blip r:embed="rId7"/>
          <a:stretch>
            <a:fillRect/>
          </a:stretch>
        </p:blipFill>
        <p:spPr>
          <a:xfrm>
            <a:off x="-12598" y="1094681"/>
            <a:ext cx="3576397" cy="2122663"/>
          </a:xfrm>
          <a:prstGeom prst="rect">
            <a:avLst/>
          </a:prstGeom>
        </p:spPr>
      </p:pic>
      <p:sp>
        <p:nvSpPr>
          <p:cNvPr id="7" name="TextBox 6">
            <a:extLst>
              <a:ext uri="{FF2B5EF4-FFF2-40B4-BE49-F238E27FC236}">
                <a16:creationId xmlns:a16="http://schemas.microsoft.com/office/drawing/2014/main" id="{A463A557-6FF5-44D0-A3E6-215B4DC3F713}"/>
              </a:ext>
            </a:extLst>
          </p:cNvPr>
          <p:cNvSpPr txBox="1"/>
          <p:nvPr/>
        </p:nvSpPr>
        <p:spPr>
          <a:xfrm>
            <a:off x="7126833" y="1094681"/>
            <a:ext cx="2017167" cy="1631216"/>
          </a:xfrm>
          <a:prstGeom prst="rect">
            <a:avLst/>
          </a:prstGeom>
          <a:noFill/>
        </p:spPr>
        <p:txBody>
          <a:bodyPr wrap="square" rtlCol="0">
            <a:spAutoFit/>
          </a:bodyPr>
          <a:lstStyle/>
          <a:p>
            <a:pPr algn="ctr"/>
            <a:endParaRPr lang="hu-HU" sz="2800" b="1" dirty="0">
              <a:latin typeface="Calibri" panose="020F0502020204030204" pitchFamily="34" charset="0"/>
              <a:cs typeface="Calibri" panose="020F0502020204030204" pitchFamily="34" charset="0"/>
            </a:endParaRPr>
          </a:p>
          <a:p>
            <a:pPr algn="ctr"/>
            <a:r>
              <a:rPr lang="hu-HU" sz="4000" b="1" dirty="0">
                <a:solidFill>
                  <a:srgbClr val="FFFFFF"/>
                </a:solidFill>
                <a:latin typeface="Calibri" panose="020F0502020204030204" pitchFamily="34" charset="0"/>
                <a:cs typeface="Calibri" panose="020F0502020204030204" pitchFamily="34" charset="0"/>
              </a:rPr>
              <a:t>Mobility</a:t>
            </a:r>
            <a:r>
              <a:rPr lang="hu-HU" sz="2800" b="1" dirty="0">
                <a:solidFill>
                  <a:srgbClr val="FFFFFF"/>
                </a:solidFill>
                <a:latin typeface="Calibri" panose="020F0502020204030204" pitchFamily="34" charset="0"/>
                <a:cs typeface="Calibri" panose="020F0502020204030204" pitchFamily="34" charset="0"/>
              </a:rPr>
              <a:t> agreement?</a:t>
            </a:r>
          </a:p>
        </p:txBody>
      </p:sp>
    </p:spTree>
    <p:extLst>
      <p:ext uri="{BB962C8B-B14F-4D97-AF65-F5344CB8AC3E}">
        <p14:creationId xmlns:p14="http://schemas.microsoft.com/office/powerpoint/2010/main" val="2917051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0" y="1095127"/>
            <a:ext cx="9144000" cy="461665"/>
          </a:xfrm>
          <a:prstGeom prst="rect">
            <a:avLst/>
          </a:prstGeom>
          <a:solidFill>
            <a:srgbClr val="720445"/>
          </a:solidFill>
          <a:ln>
            <a:noFill/>
          </a:ln>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None/>
            </a:pPr>
            <a:r>
              <a:rPr lang="hu-HU" altLang="hu-HU" sz="2400" dirty="0">
                <a:solidFill>
                  <a:schemeClr val="bg1"/>
                </a:solidFill>
                <a:latin typeface="Calibri" panose="020F0502020204030204" pitchFamily="34" charset="0"/>
              </a:rPr>
              <a:t>Tanulmányi terv - </a:t>
            </a:r>
            <a:r>
              <a:rPr lang="hu-HU" sz="1400" dirty="0">
                <a:solidFill>
                  <a:schemeClr val="bg1"/>
                </a:solidFill>
              </a:rPr>
              <a:t>3 oldalú szerződés, támogatási szerződés előtt aláírandó</a:t>
            </a:r>
          </a:p>
        </p:txBody>
      </p:sp>
      <p:graphicFrame>
        <p:nvGraphicFramePr>
          <p:cNvPr id="2" name="Diagram 1">
            <a:extLst>
              <a:ext uri="{FF2B5EF4-FFF2-40B4-BE49-F238E27FC236}">
                <a16:creationId xmlns:a16="http://schemas.microsoft.com/office/drawing/2014/main" id="{D5D00D7B-DE90-47B6-8508-969E37C1D0FA}"/>
              </a:ext>
            </a:extLst>
          </p:cNvPr>
          <p:cNvGraphicFramePr/>
          <p:nvPr>
            <p:extLst>
              <p:ext uri="{D42A27DB-BD31-4B8C-83A1-F6EECF244321}">
                <p14:modId xmlns:p14="http://schemas.microsoft.com/office/powerpoint/2010/main" val="592203326"/>
              </p:ext>
            </p:extLst>
          </p:nvPr>
        </p:nvGraphicFramePr>
        <p:xfrm>
          <a:off x="192696" y="1574864"/>
          <a:ext cx="871296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zöveg helye 8">
            <a:extLst>
              <a:ext uri="{FF2B5EF4-FFF2-40B4-BE49-F238E27FC236}">
                <a16:creationId xmlns:a16="http://schemas.microsoft.com/office/drawing/2014/main" id="{881ECD20-6627-47F9-9670-59AD7BAEA6B5}"/>
              </a:ext>
            </a:extLst>
          </p:cNvPr>
          <p:cNvSpPr txBox="1">
            <a:spLocks/>
          </p:cNvSpPr>
          <p:nvPr/>
        </p:nvSpPr>
        <p:spPr>
          <a:xfrm>
            <a:off x="216024" y="319357"/>
            <a:ext cx="6588224" cy="722289"/>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600" b="1" cap="small" dirty="0">
                <a:solidFill>
                  <a:schemeClr val="bg1"/>
                </a:solidFill>
              </a:rPr>
              <a:t>LEARNING AGREEMENT FOR STUDIES</a:t>
            </a:r>
            <a:endParaRPr lang="hu-HU" sz="2600" dirty="0"/>
          </a:p>
        </p:txBody>
      </p:sp>
      <p:sp>
        <p:nvSpPr>
          <p:cNvPr id="8" name="TextBox 7">
            <a:extLst>
              <a:ext uri="{FF2B5EF4-FFF2-40B4-BE49-F238E27FC236}">
                <a16:creationId xmlns:a16="http://schemas.microsoft.com/office/drawing/2014/main" id="{E89B8515-6406-449C-96FA-4AB874D786B5}"/>
              </a:ext>
            </a:extLst>
          </p:cNvPr>
          <p:cNvSpPr txBox="1"/>
          <p:nvPr/>
        </p:nvSpPr>
        <p:spPr>
          <a:xfrm>
            <a:off x="395536" y="6237312"/>
            <a:ext cx="8279437" cy="338554"/>
          </a:xfrm>
          <a:prstGeom prst="rect">
            <a:avLst/>
          </a:prstGeom>
          <a:noFill/>
        </p:spPr>
        <p:txBody>
          <a:bodyPr wrap="square">
            <a:spAutoFit/>
          </a:bodyPr>
          <a:lstStyle/>
          <a:p>
            <a:r>
              <a:rPr lang="hu-HU" sz="1600" dirty="0"/>
              <a:t>• Transcript of Records - végbizonyítvány</a:t>
            </a:r>
          </a:p>
        </p:txBody>
      </p:sp>
      <p:pic>
        <p:nvPicPr>
          <p:cNvPr id="7" name="Picture 6">
            <a:extLst>
              <a:ext uri="{FF2B5EF4-FFF2-40B4-BE49-F238E27FC236}">
                <a16:creationId xmlns:a16="http://schemas.microsoft.com/office/drawing/2014/main" id="{99C86886-0141-44D8-B26E-58DC0502071E}"/>
              </a:ext>
            </a:extLst>
          </p:cNvPr>
          <p:cNvPicPr>
            <a:picLocks noChangeAspect="1"/>
          </p:cNvPicPr>
          <p:nvPr/>
        </p:nvPicPr>
        <p:blipFill>
          <a:blip r:embed="rId7"/>
          <a:stretch>
            <a:fillRect/>
          </a:stretch>
        </p:blipFill>
        <p:spPr>
          <a:xfrm>
            <a:off x="6304344" y="2852936"/>
            <a:ext cx="2716665" cy="3861048"/>
          </a:xfrm>
          <a:prstGeom prst="rect">
            <a:avLst/>
          </a:prstGeom>
          <a:ln w="101600">
            <a:solidFill>
              <a:srgbClr val="01764A"/>
            </a:solidFill>
          </a:ln>
        </p:spPr>
      </p:pic>
    </p:spTree>
    <p:extLst>
      <p:ext uri="{BB962C8B-B14F-4D97-AF65-F5344CB8AC3E}">
        <p14:creationId xmlns:p14="http://schemas.microsoft.com/office/powerpoint/2010/main" val="3114044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 helye 8">
            <a:extLst>
              <a:ext uri="{FF2B5EF4-FFF2-40B4-BE49-F238E27FC236}">
                <a16:creationId xmlns:a16="http://schemas.microsoft.com/office/drawing/2014/main" id="{881ECD20-6627-47F9-9670-59AD7BAEA6B5}"/>
              </a:ext>
            </a:extLst>
          </p:cNvPr>
          <p:cNvSpPr txBox="1">
            <a:spLocks/>
          </p:cNvSpPr>
          <p:nvPr/>
        </p:nvSpPr>
        <p:spPr>
          <a:xfrm>
            <a:off x="216024" y="319357"/>
            <a:ext cx="6588224" cy="722289"/>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600" b="1" cap="small" dirty="0">
                <a:solidFill>
                  <a:schemeClr val="bg1"/>
                </a:solidFill>
              </a:rPr>
              <a:t>LEARNING AGREEMENT FOR STUDIES</a:t>
            </a:r>
            <a:endParaRPr lang="hu-HU" sz="2600" dirty="0"/>
          </a:p>
        </p:txBody>
      </p:sp>
      <p:pic>
        <p:nvPicPr>
          <p:cNvPr id="1026" name="Picture 2">
            <a:extLst>
              <a:ext uri="{FF2B5EF4-FFF2-40B4-BE49-F238E27FC236}">
                <a16:creationId xmlns:a16="http://schemas.microsoft.com/office/drawing/2014/main" id="{8CD22F27-8040-4210-B019-CEE91F080F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5589240"/>
            <a:ext cx="2275839" cy="12801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83BB4851-CC86-402E-8A3B-948899EC8973}"/>
              </a:ext>
            </a:extLst>
          </p:cNvPr>
          <p:cNvPicPr>
            <a:picLocks noChangeAspect="1"/>
          </p:cNvPicPr>
          <p:nvPr/>
        </p:nvPicPr>
        <p:blipFill>
          <a:blip r:embed="rId3"/>
          <a:stretch>
            <a:fillRect/>
          </a:stretch>
        </p:blipFill>
        <p:spPr>
          <a:xfrm>
            <a:off x="0" y="1075574"/>
            <a:ext cx="9144000" cy="4033976"/>
          </a:xfrm>
          <a:prstGeom prst="rect">
            <a:avLst/>
          </a:prstGeom>
        </p:spPr>
      </p:pic>
      <p:pic>
        <p:nvPicPr>
          <p:cNvPr id="1028" name="Picture 4">
            <a:extLst>
              <a:ext uri="{FF2B5EF4-FFF2-40B4-BE49-F238E27FC236}">
                <a16:creationId xmlns:a16="http://schemas.microsoft.com/office/drawing/2014/main" id="{1C2B4625-878A-4F01-8FFE-9F8326DFD6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5589240"/>
            <a:ext cx="2275840" cy="128016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731B3EFE-1229-4A9E-8595-B3D2F657AF07}"/>
              </a:ext>
            </a:extLst>
          </p:cNvPr>
          <p:cNvSpPr txBox="1"/>
          <p:nvPr/>
        </p:nvSpPr>
        <p:spPr>
          <a:xfrm>
            <a:off x="0" y="5147900"/>
            <a:ext cx="9180512" cy="338554"/>
          </a:xfrm>
          <a:prstGeom prst="rect">
            <a:avLst/>
          </a:prstGeom>
          <a:solidFill>
            <a:schemeClr val="accent2">
              <a:lumMod val="75000"/>
            </a:schemeClr>
          </a:solidFill>
        </p:spPr>
        <p:txBody>
          <a:bodyPr wrap="square">
            <a:spAutoFit/>
          </a:bodyPr>
          <a:lstStyle/>
          <a:p>
            <a:pPr algn="ctr"/>
            <a:r>
              <a:rPr lang="hu-HU" sz="1600" dirty="0"/>
              <a:t>Online guide: </a:t>
            </a:r>
            <a:r>
              <a:rPr lang="hu-HU" sz="1600" dirty="0">
                <a:hlinkClick r:id="rId5"/>
              </a:rPr>
              <a:t>https://www.youtube.com/watch?v=paIKpHJvTlg</a:t>
            </a:r>
            <a:r>
              <a:rPr lang="hu-HU" sz="1600" dirty="0"/>
              <a:t> </a:t>
            </a:r>
          </a:p>
        </p:txBody>
      </p:sp>
      <p:pic>
        <p:nvPicPr>
          <p:cNvPr id="1032" name="Picture 8">
            <a:extLst>
              <a:ext uri="{FF2B5EF4-FFF2-40B4-BE49-F238E27FC236}">
                <a16:creationId xmlns:a16="http://schemas.microsoft.com/office/drawing/2014/main" id="{F2102181-8DE7-4F4F-BF54-CBA86787EC5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4008" y="5589240"/>
            <a:ext cx="2275839" cy="1280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731A35C9-1336-4ECC-AB9D-F565558F307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5589240"/>
            <a:ext cx="2438400" cy="128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571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 helye 8">
            <a:extLst>
              <a:ext uri="{FF2B5EF4-FFF2-40B4-BE49-F238E27FC236}">
                <a16:creationId xmlns:a16="http://schemas.microsoft.com/office/drawing/2014/main" id="{5F77A6C9-F019-4C61-AF07-815403BACBD6}"/>
              </a:ext>
            </a:extLst>
          </p:cNvPr>
          <p:cNvSpPr txBox="1">
            <a:spLocks/>
          </p:cNvSpPr>
          <p:nvPr/>
        </p:nvSpPr>
        <p:spPr>
          <a:xfrm>
            <a:off x="0" y="259543"/>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LÉPÉSRŐL LÉPÉSRE...</a:t>
            </a:r>
            <a:endParaRPr lang="hu-HU" sz="3600" dirty="0"/>
          </a:p>
          <a:p>
            <a:pPr algn="ctr"/>
            <a:endParaRPr lang="hu-HU" sz="4000" dirty="0"/>
          </a:p>
        </p:txBody>
      </p:sp>
      <p:sp>
        <p:nvSpPr>
          <p:cNvPr id="9" name="Dátum helye 12">
            <a:extLst>
              <a:ext uri="{FF2B5EF4-FFF2-40B4-BE49-F238E27FC236}">
                <a16:creationId xmlns:a16="http://schemas.microsoft.com/office/drawing/2014/main" id="{B8FF3D16-5005-4DBD-954F-BDB9A7B083D9}"/>
              </a:ext>
            </a:extLst>
          </p:cNvPr>
          <p:cNvSpPr txBox="1">
            <a:spLocks/>
          </p:cNvSpPr>
          <p:nvPr/>
        </p:nvSpPr>
        <p:spPr>
          <a:xfrm>
            <a:off x="-25152" y="1196752"/>
            <a:ext cx="9169152" cy="580940"/>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u-HU" sz="2800" b="1" cap="all" dirty="0">
                <a:solidFill>
                  <a:schemeClr val="bg1"/>
                </a:solidFill>
                <a:latin typeface="Calibri" panose="020F0502020204030204" pitchFamily="34" charset="0"/>
                <a:cs typeface="Calibri" panose="020F0502020204030204" pitchFamily="34" charset="0"/>
              </a:rPr>
              <a:t>PÁLYÁZÁSI FOLYAMAT – tanulmányi mobilitás</a:t>
            </a:r>
            <a:endParaRPr lang="hu-HU" sz="2400" b="1" cap="all" dirty="0">
              <a:solidFill>
                <a:schemeClr val="bg1"/>
              </a:solidFill>
              <a:latin typeface="Calibri" panose="020F0502020204030204" pitchFamily="34" charset="0"/>
              <a:cs typeface="Calibri" panose="020F0502020204030204" pitchFamily="34" charset="0"/>
            </a:endParaRPr>
          </a:p>
        </p:txBody>
      </p:sp>
      <p:sp>
        <p:nvSpPr>
          <p:cNvPr id="6" name="Dátum helye 12">
            <a:extLst>
              <a:ext uri="{FF2B5EF4-FFF2-40B4-BE49-F238E27FC236}">
                <a16:creationId xmlns:a16="http://schemas.microsoft.com/office/drawing/2014/main" id="{A451E2E8-5262-487B-97AE-42CF7C337A90}"/>
              </a:ext>
            </a:extLst>
          </p:cNvPr>
          <p:cNvSpPr>
            <a:spLocks noGrp="1"/>
          </p:cNvSpPr>
          <p:nvPr>
            <p:ph type="dt" sz="half" idx="10"/>
          </p:nvPr>
        </p:nvSpPr>
        <p:spPr>
          <a:xfrm>
            <a:off x="0" y="6381328"/>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pic>
        <p:nvPicPr>
          <p:cNvPr id="7" name="Picture 6">
            <a:extLst>
              <a:ext uri="{FF2B5EF4-FFF2-40B4-BE49-F238E27FC236}">
                <a16:creationId xmlns:a16="http://schemas.microsoft.com/office/drawing/2014/main" id="{2CE16D58-7D67-4F25-A57F-CE2FCD5DF0AD}"/>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1557"/>
          <a:stretch/>
        </p:blipFill>
        <p:spPr>
          <a:xfrm>
            <a:off x="98990" y="1943123"/>
            <a:ext cx="8946019" cy="4389120"/>
          </a:xfrm>
          <a:prstGeom prst="rect">
            <a:avLst/>
          </a:prstGeom>
        </p:spPr>
      </p:pic>
      <p:sp>
        <p:nvSpPr>
          <p:cNvPr id="20" name="TextBox 19">
            <a:extLst>
              <a:ext uri="{FF2B5EF4-FFF2-40B4-BE49-F238E27FC236}">
                <a16:creationId xmlns:a16="http://schemas.microsoft.com/office/drawing/2014/main" id="{FF263734-3AE1-4C50-93DF-1D3CD2D79277}"/>
              </a:ext>
            </a:extLst>
          </p:cNvPr>
          <p:cNvSpPr txBox="1"/>
          <p:nvPr/>
        </p:nvSpPr>
        <p:spPr>
          <a:xfrm>
            <a:off x="192656" y="5127430"/>
            <a:ext cx="1125839" cy="646331"/>
          </a:xfrm>
          <a:prstGeom prst="rect">
            <a:avLst/>
          </a:prstGeom>
          <a:noFill/>
        </p:spPr>
        <p:txBody>
          <a:bodyPr wrap="square" rtlCol="0">
            <a:spAutoFit/>
          </a:bodyPr>
          <a:lstStyle/>
          <a:p>
            <a:pPr algn="ctr"/>
            <a:r>
              <a:rPr lang="hu-HU" sz="1200" b="1" dirty="0"/>
              <a:t>Fogadó egyetem keresése</a:t>
            </a:r>
          </a:p>
        </p:txBody>
      </p:sp>
      <p:sp>
        <p:nvSpPr>
          <p:cNvPr id="21" name="TextBox 20">
            <a:extLst>
              <a:ext uri="{FF2B5EF4-FFF2-40B4-BE49-F238E27FC236}">
                <a16:creationId xmlns:a16="http://schemas.microsoft.com/office/drawing/2014/main" id="{CF734B6B-FCDB-4096-99D0-6B2C0387228F}"/>
              </a:ext>
            </a:extLst>
          </p:cNvPr>
          <p:cNvSpPr txBox="1"/>
          <p:nvPr/>
        </p:nvSpPr>
        <p:spPr>
          <a:xfrm>
            <a:off x="755576" y="3645024"/>
            <a:ext cx="1125839" cy="830997"/>
          </a:xfrm>
          <a:prstGeom prst="rect">
            <a:avLst/>
          </a:prstGeom>
          <a:noFill/>
        </p:spPr>
        <p:txBody>
          <a:bodyPr wrap="square" rtlCol="0">
            <a:spAutoFit/>
          </a:bodyPr>
          <a:lstStyle/>
          <a:p>
            <a:pPr algn="ctr"/>
            <a:r>
              <a:rPr lang="hu-HU" sz="1200" b="1" dirty="0"/>
              <a:t>Pályázati anyag összeállítása, beküldése</a:t>
            </a:r>
          </a:p>
        </p:txBody>
      </p:sp>
      <p:sp>
        <p:nvSpPr>
          <p:cNvPr id="22" name="TextBox 21">
            <a:extLst>
              <a:ext uri="{FF2B5EF4-FFF2-40B4-BE49-F238E27FC236}">
                <a16:creationId xmlns:a16="http://schemas.microsoft.com/office/drawing/2014/main" id="{58C794D3-B122-4537-A470-9DD625F2F7F0}"/>
              </a:ext>
            </a:extLst>
          </p:cNvPr>
          <p:cNvSpPr txBox="1"/>
          <p:nvPr/>
        </p:nvSpPr>
        <p:spPr>
          <a:xfrm>
            <a:off x="1844434" y="2854365"/>
            <a:ext cx="1125839" cy="646331"/>
          </a:xfrm>
          <a:prstGeom prst="rect">
            <a:avLst/>
          </a:prstGeom>
          <a:noFill/>
        </p:spPr>
        <p:txBody>
          <a:bodyPr wrap="square" rtlCol="0">
            <a:spAutoFit/>
          </a:bodyPr>
          <a:lstStyle/>
          <a:p>
            <a:pPr algn="ctr"/>
            <a:r>
              <a:rPr lang="hu-HU" sz="1200" b="1" dirty="0"/>
              <a:t>Benyújtott</a:t>
            </a:r>
          </a:p>
          <a:p>
            <a:pPr algn="ctr"/>
            <a:r>
              <a:rPr lang="hu-HU" sz="1200" b="1" dirty="0"/>
              <a:t>pályázat elbírálása</a:t>
            </a:r>
          </a:p>
        </p:txBody>
      </p:sp>
      <p:sp>
        <p:nvSpPr>
          <p:cNvPr id="23" name="TextBox 22">
            <a:extLst>
              <a:ext uri="{FF2B5EF4-FFF2-40B4-BE49-F238E27FC236}">
                <a16:creationId xmlns:a16="http://schemas.microsoft.com/office/drawing/2014/main" id="{9746493F-3E63-4403-B8C5-2CBBDA9A4E06}"/>
              </a:ext>
            </a:extLst>
          </p:cNvPr>
          <p:cNvSpPr txBox="1"/>
          <p:nvPr/>
        </p:nvSpPr>
        <p:spPr>
          <a:xfrm>
            <a:off x="3203848" y="2276872"/>
            <a:ext cx="1125839" cy="646331"/>
          </a:xfrm>
          <a:prstGeom prst="rect">
            <a:avLst/>
          </a:prstGeom>
          <a:noFill/>
        </p:spPr>
        <p:txBody>
          <a:bodyPr wrap="square" rtlCol="0">
            <a:spAutoFit/>
          </a:bodyPr>
          <a:lstStyle/>
          <a:p>
            <a:pPr algn="ctr"/>
            <a:r>
              <a:rPr lang="hu-HU" sz="1200" b="1" dirty="0"/>
              <a:t>Nominálás </a:t>
            </a:r>
          </a:p>
          <a:p>
            <a:pPr algn="ctr"/>
            <a:r>
              <a:rPr lang="hu-HU" sz="1200" b="1" dirty="0"/>
              <a:t>a fogadó intézmény felé</a:t>
            </a:r>
          </a:p>
        </p:txBody>
      </p:sp>
      <p:sp>
        <p:nvSpPr>
          <p:cNvPr id="24" name="TextBox 23">
            <a:extLst>
              <a:ext uri="{FF2B5EF4-FFF2-40B4-BE49-F238E27FC236}">
                <a16:creationId xmlns:a16="http://schemas.microsoft.com/office/drawing/2014/main" id="{96031E66-87BF-4AD1-A83E-AB0D927B2C8D}"/>
              </a:ext>
            </a:extLst>
          </p:cNvPr>
          <p:cNvSpPr txBox="1"/>
          <p:nvPr/>
        </p:nvSpPr>
        <p:spPr>
          <a:xfrm>
            <a:off x="4572000" y="2308508"/>
            <a:ext cx="1335849" cy="646331"/>
          </a:xfrm>
          <a:prstGeom prst="rect">
            <a:avLst/>
          </a:prstGeom>
          <a:noFill/>
        </p:spPr>
        <p:txBody>
          <a:bodyPr wrap="square" rtlCol="0">
            <a:spAutoFit/>
          </a:bodyPr>
          <a:lstStyle/>
          <a:p>
            <a:pPr algn="ctr"/>
            <a:r>
              <a:rPr lang="hu-HU" sz="1200" b="1" dirty="0"/>
              <a:t>Szerződéskötés,</a:t>
            </a:r>
          </a:p>
          <a:p>
            <a:pPr algn="ctr"/>
            <a:r>
              <a:rPr lang="hu-HU" sz="1200" b="1" dirty="0"/>
              <a:t>ösztöndíj utalása</a:t>
            </a:r>
          </a:p>
          <a:p>
            <a:pPr algn="ctr"/>
            <a:r>
              <a:rPr lang="hu-HU" sz="1200" b="1" dirty="0"/>
              <a:t>(90%)</a:t>
            </a:r>
          </a:p>
        </p:txBody>
      </p:sp>
      <p:sp>
        <p:nvSpPr>
          <p:cNvPr id="25" name="TextBox 24">
            <a:extLst>
              <a:ext uri="{FF2B5EF4-FFF2-40B4-BE49-F238E27FC236}">
                <a16:creationId xmlns:a16="http://schemas.microsoft.com/office/drawing/2014/main" id="{6A73EAD3-EE16-4F84-9248-20E6DCB0C329}"/>
              </a:ext>
            </a:extLst>
          </p:cNvPr>
          <p:cNvSpPr txBox="1"/>
          <p:nvPr/>
        </p:nvSpPr>
        <p:spPr>
          <a:xfrm>
            <a:off x="5860609" y="2740452"/>
            <a:ext cx="1335849" cy="830997"/>
          </a:xfrm>
          <a:prstGeom prst="rect">
            <a:avLst/>
          </a:prstGeom>
          <a:noFill/>
        </p:spPr>
        <p:txBody>
          <a:bodyPr wrap="square" rtlCol="0">
            <a:spAutoFit/>
          </a:bodyPr>
          <a:lstStyle/>
          <a:p>
            <a:pPr algn="ctr"/>
            <a:r>
              <a:rPr lang="hu-HU" sz="1200" b="1" dirty="0"/>
              <a:t>Kiutazás,</a:t>
            </a:r>
          </a:p>
          <a:p>
            <a:pPr algn="ctr"/>
            <a:r>
              <a:rPr lang="hu-HU" sz="1200" b="1" dirty="0"/>
              <a:t>tanulmányok megkezdése, változtatások</a:t>
            </a:r>
          </a:p>
        </p:txBody>
      </p:sp>
      <p:sp>
        <p:nvSpPr>
          <p:cNvPr id="26" name="TextBox 25">
            <a:extLst>
              <a:ext uri="{FF2B5EF4-FFF2-40B4-BE49-F238E27FC236}">
                <a16:creationId xmlns:a16="http://schemas.microsoft.com/office/drawing/2014/main" id="{5ED384D3-091E-4A96-A4EB-2E41AFFE4D10}"/>
              </a:ext>
            </a:extLst>
          </p:cNvPr>
          <p:cNvSpPr txBox="1"/>
          <p:nvPr/>
        </p:nvSpPr>
        <p:spPr>
          <a:xfrm>
            <a:off x="7092280" y="3754188"/>
            <a:ext cx="1125839" cy="830997"/>
          </a:xfrm>
          <a:prstGeom prst="rect">
            <a:avLst/>
          </a:prstGeom>
          <a:noFill/>
        </p:spPr>
        <p:txBody>
          <a:bodyPr wrap="square" rtlCol="0">
            <a:spAutoFit/>
          </a:bodyPr>
          <a:lstStyle/>
          <a:p>
            <a:pPr algn="ctr"/>
            <a:r>
              <a:rPr lang="hu-HU" sz="1200" b="1" dirty="0"/>
              <a:t>Tanulmányok teljesítése, hazaút előkészítése</a:t>
            </a:r>
          </a:p>
        </p:txBody>
      </p:sp>
      <p:sp>
        <p:nvSpPr>
          <p:cNvPr id="27" name="TextBox 26">
            <a:extLst>
              <a:ext uri="{FF2B5EF4-FFF2-40B4-BE49-F238E27FC236}">
                <a16:creationId xmlns:a16="http://schemas.microsoft.com/office/drawing/2014/main" id="{242C0209-36E4-4E70-A1E4-30012A650D73}"/>
              </a:ext>
            </a:extLst>
          </p:cNvPr>
          <p:cNvSpPr txBox="1"/>
          <p:nvPr/>
        </p:nvSpPr>
        <p:spPr>
          <a:xfrm>
            <a:off x="7668344" y="5035098"/>
            <a:ext cx="1221253" cy="830997"/>
          </a:xfrm>
          <a:prstGeom prst="rect">
            <a:avLst/>
          </a:prstGeom>
          <a:noFill/>
        </p:spPr>
        <p:txBody>
          <a:bodyPr wrap="square" rtlCol="0">
            <a:spAutoFit/>
          </a:bodyPr>
          <a:lstStyle/>
          <a:p>
            <a:pPr algn="ctr"/>
            <a:r>
              <a:rPr lang="hu-HU" sz="1200" b="1" dirty="0"/>
              <a:t>Mobilitás zárása, dokumentálása</a:t>
            </a:r>
          </a:p>
          <a:p>
            <a:pPr algn="ctr"/>
            <a:r>
              <a:rPr lang="hu-HU" sz="1200" b="1" dirty="0"/>
              <a:t>(10%)</a:t>
            </a:r>
          </a:p>
        </p:txBody>
      </p:sp>
      <p:pic>
        <p:nvPicPr>
          <p:cNvPr id="8" name="Picture 7">
            <a:extLst>
              <a:ext uri="{FF2B5EF4-FFF2-40B4-BE49-F238E27FC236}">
                <a16:creationId xmlns:a16="http://schemas.microsoft.com/office/drawing/2014/main" id="{E96A8D77-8ED0-4971-ACC9-D4595CAA92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552" y="3975027"/>
            <a:ext cx="3326338" cy="2492386"/>
          </a:xfrm>
          <a:prstGeom prst="rect">
            <a:avLst/>
          </a:prstGeom>
        </p:spPr>
      </p:pic>
      <p:pic>
        <p:nvPicPr>
          <p:cNvPr id="13" name="Picture 12">
            <a:extLst>
              <a:ext uri="{FF2B5EF4-FFF2-40B4-BE49-F238E27FC236}">
                <a16:creationId xmlns:a16="http://schemas.microsoft.com/office/drawing/2014/main" id="{55D63157-9A12-4676-A444-7007DB66CCB3}"/>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371878" y="2044123"/>
            <a:ext cx="900376" cy="1111828"/>
          </a:xfrm>
          <a:prstGeom prst="rect">
            <a:avLst/>
          </a:prstGeom>
        </p:spPr>
      </p:pic>
    </p:spTree>
    <p:extLst>
      <p:ext uri="{BB962C8B-B14F-4D97-AF65-F5344CB8AC3E}">
        <p14:creationId xmlns:p14="http://schemas.microsoft.com/office/powerpoint/2010/main" val="4132888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CB7D7D-030F-4A1F-B9B9-EDDCF47B6F79}"/>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200"/>
          <a:stretch/>
        </p:blipFill>
        <p:spPr>
          <a:xfrm>
            <a:off x="2456" y="1076856"/>
            <a:ext cx="9180917" cy="5805264"/>
          </a:xfrm>
          <a:prstGeom prst="rect">
            <a:avLst/>
          </a:prstGeom>
        </p:spPr>
      </p:pic>
      <p:graphicFrame>
        <p:nvGraphicFramePr>
          <p:cNvPr id="6" name="Table 1">
            <a:extLst>
              <a:ext uri="{FF2B5EF4-FFF2-40B4-BE49-F238E27FC236}">
                <a16:creationId xmlns:a16="http://schemas.microsoft.com/office/drawing/2014/main" id="{A0E57058-75D1-4D29-B9EF-BF6A1F4B8709}"/>
              </a:ext>
            </a:extLst>
          </p:cNvPr>
          <p:cNvGraphicFramePr/>
          <p:nvPr/>
        </p:nvGraphicFramePr>
        <p:xfrm>
          <a:off x="107544" y="1628800"/>
          <a:ext cx="9001000" cy="5201756"/>
        </p:xfrm>
        <a:graphic>
          <a:graphicData uri="http://schemas.openxmlformats.org/drawingml/2006/table">
            <a:tbl>
              <a:tblPr>
                <a:tableStyleId>{37CE84F3-28C3-443E-9E96-99CF82512B78}</a:tableStyleId>
              </a:tblPr>
              <a:tblGrid>
                <a:gridCol w="7128792">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tblGrid>
              <a:tr h="1197593">
                <a:tc>
                  <a:txBody>
                    <a:bodyPr/>
                    <a:lstStyle/>
                    <a:p>
                      <a:pPr marL="400050" indent="-400050" algn="ctr">
                        <a:lnSpc>
                          <a:spcPct val="100000"/>
                        </a:lnSpc>
                        <a:buAutoNum type="romanUcPeriod"/>
                      </a:pPr>
                      <a:r>
                        <a:rPr lang="hu-HU" sz="1600" b="1" strike="noStrike" cap="all" spc="-1" baseline="0" dirty="0">
                          <a:solidFill>
                            <a:schemeClr val="tx1"/>
                          </a:solidFill>
                        </a:rPr>
                        <a:t>országcsoport</a:t>
                      </a:r>
                      <a:br>
                        <a:rPr dirty="0">
                          <a:solidFill>
                            <a:schemeClr val="tx1"/>
                          </a:solidFill>
                        </a:rPr>
                      </a:br>
                      <a:r>
                        <a:rPr lang="hu-HU" sz="1200" b="0" strike="noStrike" spc="-1" dirty="0">
                          <a:solidFill>
                            <a:schemeClr val="tx1"/>
                          </a:solidFill>
                        </a:rPr>
                        <a:t>Andorra, Ausztrália, Ausztria, Belgium, Cook-szigetek, Dánia, Dél-Korea, Egyesült Államok, Egyesült Királyság, Feröer-szigetek, Fidzsi, Finnország, Franciaország, Hollandia, Hongkong, Írország, Izland, Izrael, Japán, Kanada, Kelet-Timor, Kiribati, Liechtenstein, Luxemburg, Makaó, Marshall-szigetek, Mikronézia, Monaco, Nauru, Németország, Niue, Norvégia, Palau, Pápua Új-Guinea, Salamon-szigetek, San Marino, Svájc, Svédország, Szamoa, Szingapúr, Tajvan, Tonga, Tuvalu, Új-Zéland, Vanuatu</a:t>
                      </a:r>
                      <a:endParaRPr lang="hu-HU" sz="1200" b="0" strike="noStrike" spc="-1" dirty="0">
                        <a:solidFill>
                          <a:schemeClr val="tx1"/>
                        </a:solidFill>
                        <a:latin typeface="Calibri"/>
                      </a:endParaRPr>
                    </a:p>
                  </a:txBody>
                  <a:tcPr marL="6480" marR="648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hu-HU" sz="2000" b="1" strike="noStrike" spc="-1" dirty="0">
                          <a:solidFill>
                            <a:schemeClr val="bg1"/>
                          </a:solidFill>
                        </a:rPr>
                        <a:t> </a:t>
                      </a:r>
                    </a:p>
                    <a:p>
                      <a:pPr algn="ctr">
                        <a:lnSpc>
                          <a:spcPct val="100000"/>
                        </a:lnSpc>
                      </a:pPr>
                      <a:r>
                        <a:rPr lang="hu-HU" sz="2000" b="1" strike="noStrike" spc="-1" dirty="0">
                          <a:solidFill>
                            <a:schemeClr val="tx1"/>
                          </a:solidFill>
                        </a:rPr>
                        <a:t>400.000 Ft / hó</a:t>
                      </a:r>
                      <a:endParaRPr lang="hu-HU" sz="2000" b="1" strike="noStrike" spc="-1" dirty="0">
                        <a:solidFill>
                          <a:schemeClr val="tx1"/>
                        </a:solidFill>
                        <a:latin typeface="Calibri"/>
                      </a:endParaRPr>
                    </a:p>
                  </a:txBody>
                  <a:tcPr marL="6480" marR="648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22236">
                <a:tc>
                  <a:txBody>
                    <a:bodyPr/>
                    <a:lstStyle/>
                    <a:p>
                      <a:pPr algn="ctr">
                        <a:lnSpc>
                          <a:spcPct val="100000"/>
                        </a:lnSpc>
                      </a:pPr>
                      <a:r>
                        <a:rPr lang="hu-HU" sz="1600" b="1" strike="noStrike" kern="1200" cap="all" spc="-1" baseline="0" dirty="0">
                          <a:solidFill>
                            <a:schemeClr val="tx1"/>
                          </a:solidFill>
                        </a:rPr>
                        <a:t>II. országcsoport</a:t>
                      </a:r>
                      <a:br>
                        <a:rPr dirty="0">
                          <a:solidFill>
                            <a:schemeClr val="tx1"/>
                          </a:solidFill>
                        </a:rPr>
                      </a:br>
                      <a:r>
                        <a:rPr lang="hu-HU" sz="1200" b="0" strike="noStrike" spc="-1" dirty="0">
                          <a:solidFill>
                            <a:schemeClr val="tx1"/>
                          </a:solidFill>
                        </a:rPr>
                        <a:t>Afganisztán, Banglades, Belarusz, Bhután, Bosznia-Hercegovina, Bulgária, Ciprus, Csehország, Észak-Macedónia, Észtország, Georgia, Görögország, Horvátország, Irak, Jemen, Kambodzsa, Kína, Kirgizisztán, Koszovó, Laosz, Lengyelország, Lettország, Litvánia, Magyarország, Maldív-szigetek, Málta, Mianmar, Moldova, Montenegró, Nepál, Olaszország, Oroszország, Örményország, Örményország, Pakisztán, Portugália, Románia, Spanyolország, Srí Lanka, Szerbia, Szíria, Szlovákia, Szlovénia, Tádzsikisztán, Türkmenisztán, Ukrajna, Üzbegisztán</a:t>
                      </a:r>
                      <a:endParaRPr lang="hu-HU" sz="1200" b="0" strike="noStrike" spc="-1" dirty="0">
                        <a:solidFill>
                          <a:schemeClr val="tx1"/>
                        </a:solidFill>
                        <a:latin typeface="Calibri"/>
                      </a:endParaRPr>
                    </a:p>
                  </a:txBody>
                  <a:tcPr marL="6480" marR="6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lang="hu-HU" sz="2000" b="1" strike="noStrike" spc="-1" dirty="0">
                          <a:solidFill>
                            <a:schemeClr val="tx1"/>
                          </a:solidFill>
                        </a:rPr>
                        <a:t> 375.000 Ft / hó</a:t>
                      </a:r>
                      <a:endParaRPr lang="hu-HU" sz="2000" b="1" strike="noStrike" spc="-1" dirty="0">
                        <a:solidFill>
                          <a:schemeClr val="tx1"/>
                        </a:solidFill>
                        <a:latin typeface="Calibri"/>
                      </a:endParaRPr>
                    </a:p>
                  </a:txBody>
                  <a:tcPr marL="6480" marR="6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270698">
                <a:tc>
                  <a:txBody>
                    <a:bodyPr/>
                    <a:lstStyle/>
                    <a:p>
                      <a:pPr algn="ctr">
                        <a:lnSpc>
                          <a:spcPct val="100000"/>
                        </a:lnSpc>
                      </a:pPr>
                      <a:r>
                        <a:rPr lang="hu-HU" sz="1600" b="1" strike="noStrike" kern="1200" cap="all" spc="-1" baseline="0" dirty="0">
                          <a:solidFill>
                            <a:schemeClr val="tx1"/>
                          </a:solidFill>
                        </a:rPr>
                        <a:t>III. országcsoport</a:t>
                      </a:r>
                      <a:br>
                        <a:rPr dirty="0">
                          <a:solidFill>
                            <a:schemeClr val="tx1"/>
                          </a:solidFill>
                        </a:rPr>
                      </a:br>
                      <a:r>
                        <a:rPr lang="hu-HU" sz="1200" b="0" strike="noStrike" spc="-1" dirty="0">
                          <a:solidFill>
                            <a:schemeClr val="tx1"/>
                          </a:solidFill>
                        </a:rPr>
                        <a:t>Albánia, Algéria, Angola, Antigua és Barbuda, Argentína, Azerbajdzsán, Bahama-szigetek, Bahrein, Barbados, Belize, Benin, Bolívia, Botswana, Brazília, Brunei, Burkina Faso, Burundi, Chile, Comore-szigetek, Costa Rica, Csád, Dél-Afrika, Dél-Szudán, Dominika, Dominikai Köztársaság, Dzsibuti, Ecuador, Egyenlítői-Guinea, Egyesült Arab Emírségek, Egyiptom, El Salvador, Elefántcsontpart, Eritrea, Etiópia, Fülöp-szigetek, Gabon, Gambia, Ghána, Grenada, Guatemala, Guinea, Guinea-Bissau, Guyana, Haiti, Honduras, India, Indonézia, Irán, Jamaica, Jordánia, Kamerun, Katar, Kazahsztán, Kenya, Kolumbia, Kongó, Kongói Demokratikus Köztársaság, Közép-afrikai Köztársaság, Kuba, Kuvait, Lesotho, Libanon, Libéria, Líbia, Madagaszkár, Malajzia, Malawi, Mali, Marokkó, Mauritánia, Mauritius, Mexikó, Mongólia, Mozambik, Namíbia, Namíbia, Nicaragua, Niger, Nigéria, Nigéria, Omán, Palesztina, Panama, Paraguay, Peru, Ruanda, Saint Kitts és Nevis, Saint Lucia, Saint Vincent és Grenadine-szigetek, São Tomé és Príncipe, Seychelles-szigetek, Sierra Leone, Suriname, Szaúd-Arábia, Szenegál, Szomália, Szudán, Szváziföld, Tanzánia, Thaiföld, Togo, Törökország, Trinidad és Tobago, Tunézia, Uganda, Uruguay, Venezuela, Vietnám, Zambia, Zimbabwe, Zöld-foki-szigetek</a:t>
                      </a:r>
                      <a:endParaRPr lang="hu-HU" sz="1200" b="0" strike="noStrike" spc="-1" dirty="0">
                        <a:solidFill>
                          <a:schemeClr val="tx1"/>
                        </a:solidFill>
                        <a:latin typeface="Calibri"/>
                      </a:endParaRPr>
                    </a:p>
                  </a:txBody>
                  <a:tcPr marL="6480" marR="648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hu-HU" sz="2000" b="1" strike="noStrike" spc="-1" dirty="0">
                          <a:solidFill>
                            <a:schemeClr val="tx1"/>
                          </a:solidFill>
                        </a:rPr>
                        <a:t> 350.000 Ft / hó</a:t>
                      </a:r>
                      <a:endParaRPr lang="hu-HU" sz="2000" b="1" strike="noStrike" spc="-1" dirty="0">
                        <a:solidFill>
                          <a:schemeClr val="tx1"/>
                        </a:solidFill>
                        <a:latin typeface="Calibri"/>
                      </a:endParaRPr>
                    </a:p>
                  </a:txBody>
                  <a:tcPr marL="6480" marR="648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7" name="Title 12">
            <a:extLst>
              <a:ext uri="{FF2B5EF4-FFF2-40B4-BE49-F238E27FC236}">
                <a16:creationId xmlns:a16="http://schemas.microsoft.com/office/drawing/2014/main" id="{CE6E8B3E-E9D4-4B57-93F5-DE1E8DDF272A}"/>
              </a:ext>
            </a:extLst>
          </p:cNvPr>
          <p:cNvSpPr txBox="1">
            <a:spLocks/>
          </p:cNvSpPr>
          <p:nvPr/>
        </p:nvSpPr>
        <p:spPr>
          <a:xfrm>
            <a:off x="179512" y="255771"/>
            <a:ext cx="5550354" cy="580941"/>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u-HU" sz="3200" b="1" cap="all" dirty="0">
                <a:solidFill>
                  <a:schemeClr val="bg1"/>
                </a:solidFill>
                <a:latin typeface="Calibri" panose="020F0502020204030204" pitchFamily="34" charset="0"/>
                <a:cs typeface="Calibri" panose="020F0502020204030204" pitchFamily="34" charset="0"/>
              </a:rPr>
              <a:t>  AZ ÖSZTÖNDÍJ MÉRTÉKE</a:t>
            </a:r>
            <a:endParaRPr lang="hu-HU" sz="3200" b="1" dirty="0">
              <a:solidFill>
                <a:schemeClr val="bg1"/>
              </a:solidFill>
              <a:latin typeface="Calibri" panose="020F0502020204030204" pitchFamily="34" charset="0"/>
              <a:cs typeface="Calibri" panose="020F0502020204030204" pitchFamily="34" charset="0"/>
            </a:endParaRPr>
          </a:p>
        </p:txBody>
      </p:sp>
      <p:sp>
        <p:nvSpPr>
          <p:cNvPr id="8" name="Dátum helye 12">
            <a:extLst>
              <a:ext uri="{FF2B5EF4-FFF2-40B4-BE49-F238E27FC236}">
                <a16:creationId xmlns:a16="http://schemas.microsoft.com/office/drawing/2014/main" id="{24D46F7B-C7F0-4073-9A91-FD97033C92AD}"/>
              </a:ext>
            </a:extLst>
          </p:cNvPr>
          <p:cNvSpPr txBox="1">
            <a:spLocks/>
          </p:cNvSpPr>
          <p:nvPr/>
        </p:nvSpPr>
        <p:spPr>
          <a:xfrm>
            <a:off x="-14379" y="1052736"/>
            <a:ext cx="9169152" cy="580940"/>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u-HU" sz="2800" b="1" cap="all" dirty="0">
                <a:solidFill>
                  <a:schemeClr val="bg1"/>
                </a:solidFill>
                <a:latin typeface="Calibri" panose="020F0502020204030204" pitchFamily="34" charset="0"/>
                <a:cs typeface="Calibri" panose="020F0502020204030204" pitchFamily="34" charset="0"/>
              </a:rPr>
              <a:t>Hosszútávú tanulmányi mobilitás</a:t>
            </a:r>
            <a:endParaRPr lang="hu-HU" sz="2400" b="1" cap="all"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4535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2">
            <a:extLst>
              <a:ext uri="{FF2B5EF4-FFF2-40B4-BE49-F238E27FC236}">
                <a16:creationId xmlns:a16="http://schemas.microsoft.com/office/drawing/2014/main" id="{CE6E8B3E-E9D4-4B57-93F5-DE1E8DDF272A}"/>
              </a:ext>
            </a:extLst>
          </p:cNvPr>
          <p:cNvSpPr txBox="1">
            <a:spLocks/>
          </p:cNvSpPr>
          <p:nvPr/>
        </p:nvSpPr>
        <p:spPr>
          <a:xfrm>
            <a:off x="179512" y="255771"/>
            <a:ext cx="5550354" cy="580941"/>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u-HU" sz="3200" b="1" cap="all" dirty="0">
                <a:solidFill>
                  <a:schemeClr val="bg1"/>
                </a:solidFill>
                <a:latin typeface="Calibri" panose="020F0502020204030204" pitchFamily="34" charset="0"/>
                <a:cs typeface="Calibri" panose="020F0502020204030204" pitchFamily="34" charset="0"/>
              </a:rPr>
              <a:t>  AZ ÖSZTÖNDÍJ MÉRTÉKE</a:t>
            </a:r>
            <a:endParaRPr lang="hu-HU" sz="3200" b="1" dirty="0">
              <a:solidFill>
                <a:schemeClr val="bg1"/>
              </a:solidFill>
              <a:latin typeface="Calibri" panose="020F0502020204030204" pitchFamily="34" charset="0"/>
              <a:cs typeface="Calibri" panose="020F0502020204030204" pitchFamily="34" charset="0"/>
            </a:endParaRPr>
          </a:p>
        </p:txBody>
      </p:sp>
      <p:sp>
        <p:nvSpPr>
          <p:cNvPr id="10" name="Dátum helye 12">
            <a:extLst>
              <a:ext uri="{FF2B5EF4-FFF2-40B4-BE49-F238E27FC236}">
                <a16:creationId xmlns:a16="http://schemas.microsoft.com/office/drawing/2014/main" id="{9704CF43-6F63-4D0F-9B64-4BF9A21677D7}"/>
              </a:ext>
            </a:extLst>
          </p:cNvPr>
          <p:cNvSpPr txBox="1">
            <a:spLocks/>
          </p:cNvSpPr>
          <p:nvPr/>
        </p:nvSpPr>
        <p:spPr>
          <a:xfrm>
            <a:off x="-14379" y="1119868"/>
            <a:ext cx="9169152" cy="580940"/>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u-HU" sz="2800" b="1" cap="all" dirty="0">
                <a:solidFill>
                  <a:schemeClr val="bg1"/>
                </a:solidFill>
                <a:latin typeface="Calibri" panose="020F0502020204030204" pitchFamily="34" charset="0"/>
                <a:cs typeface="Calibri" panose="020F0502020204030204" pitchFamily="34" charset="0"/>
              </a:rPr>
              <a:t>Rövidtávú tanulmányi mobilitás</a:t>
            </a:r>
            <a:endParaRPr lang="hu-HU" sz="2400" b="1" cap="all" dirty="0">
              <a:solidFill>
                <a:schemeClr val="bg1"/>
              </a:solidFill>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6B219215-DCB8-4A37-A8A3-07D67BECFBE4}"/>
              </a:ext>
            </a:extLst>
          </p:cNvPr>
          <p:cNvGraphicFramePr>
            <a:graphicFrameLocks noGrp="1"/>
          </p:cNvGraphicFramePr>
          <p:nvPr>
            <p:extLst>
              <p:ext uri="{D42A27DB-BD31-4B8C-83A1-F6EECF244321}">
                <p14:modId xmlns:p14="http://schemas.microsoft.com/office/powerpoint/2010/main" val="2122512673"/>
              </p:ext>
            </p:extLst>
          </p:nvPr>
        </p:nvGraphicFramePr>
        <p:xfrm>
          <a:off x="0" y="1830719"/>
          <a:ext cx="9158380" cy="2318361"/>
        </p:xfrm>
        <a:graphic>
          <a:graphicData uri="http://schemas.openxmlformats.org/drawingml/2006/table">
            <a:tbl>
              <a:tblPr firstRow="1" firstCol="1" bandRow="1">
                <a:tableStyleId>{5202B0CA-FC54-4496-8BCA-5EF66A818D29}</a:tableStyleId>
              </a:tblPr>
              <a:tblGrid>
                <a:gridCol w="2289106">
                  <a:extLst>
                    <a:ext uri="{9D8B030D-6E8A-4147-A177-3AD203B41FA5}">
                      <a16:colId xmlns:a16="http://schemas.microsoft.com/office/drawing/2014/main" val="2526910500"/>
                    </a:ext>
                  </a:extLst>
                </a:gridCol>
                <a:gridCol w="2289106">
                  <a:extLst>
                    <a:ext uri="{9D8B030D-6E8A-4147-A177-3AD203B41FA5}">
                      <a16:colId xmlns:a16="http://schemas.microsoft.com/office/drawing/2014/main" val="2473750250"/>
                    </a:ext>
                  </a:extLst>
                </a:gridCol>
                <a:gridCol w="2290084">
                  <a:extLst>
                    <a:ext uri="{9D8B030D-6E8A-4147-A177-3AD203B41FA5}">
                      <a16:colId xmlns:a16="http://schemas.microsoft.com/office/drawing/2014/main" val="949756979"/>
                    </a:ext>
                  </a:extLst>
                </a:gridCol>
                <a:gridCol w="2290084">
                  <a:extLst>
                    <a:ext uri="{9D8B030D-6E8A-4147-A177-3AD203B41FA5}">
                      <a16:colId xmlns:a16="http://schemas.microsoft.com/office/drawing/2014/main" val="4161427519"/>
                    </a:ext>
                  </a:extLst>
                </a:gridCol>
              </a:tblGrid>
              <a:tr h="352655">
                <a:tc gridSpan="4">
                  <a:txBody>
                    <a:bodyPr/>
                    <a:lstStyle/>
                    <a:p>
                      <a:pPr marL="0" marR="0" algn="just">
                        <a:lnSpc>
                          <a:spcPct val="107000"/>
                        </a:lnSpc>
                        <a:spcBef>
                          <a:spcPts val="0"/>
                        </a:spcBef>
                        <a:spcAft>
                          <a:spcPts val="0"/>
                        </a:spcAft>
                      </a:pPr>
                      <a:endParaRPr lang="hu-HU" sz="600" cap="all" dirty="0">
                        <a:effectLst/>
                      </a:endParaRPr>
                    </a:p>
                    <a:p>
                      <a:pPr marL="0" marR="0" algn="ctr">
                        <a:lnSpc>
                          <a:spcPct val="107000"/>
                        </a:lnSpc>
                        <a:spcBef>
                          <a:spcPts val="0"/>
                        </a:spcBef>
                        <a:spcAft>
                          <a:spcPts val="0"/>
                        </a:spcAft>
                      </a:pPr>
                      <a:r>
                        <a:rPr lang="hu-HU" sz="2000" b="0" cap="all" dirty="0">
                          <a:effectLst/>
                        </a:rPr>
                        <a:t>Felsőoktatási szakképzés, Alapképzés, mesterképzés, </a:t>
                      </a:r>
                    </a:p>
                    <a:p>
                      <a:pPr marL="0" marR="0" algn="ctr">
                        <a:lnSpc>
                          <a:spcPct val="107000"/>
                        </a:lnSpc>
                        <a:spcBef>
                          <a:spcPts val="0"/>
                        </a:spcBef>
                        <a:spcAft>
                          <a:spcPts val="0"/>
                        </a:spcAft>
                      </a:pPr>
                      <a:r>
                        <a:rPr lang="hu-HU" sz="2000" b="0" cap="all" dirty="0">
                          <a:effectLst/>
                        </a:rPr>
                        <a:t>szakirányú továbbképzés és osztatlan képzés esetén</a:t>
                      </a:r>
                    </a:p>
                    <a:p>
                      <a:pPr marL="0" marR="0" algn="just">
                        <a:lnSpc>
                          <a:spcPct val="107000"/>
                        </a:lnSpc>
                        <a:spcBef>
                          <a:spcPts val="0"/>
                        </a:spcBef>
                        <a:spcAft>
                          <a:spcPts val="0"/>
                        </a:spcAft>
                      </a:pPr>
                      <a:endParaRPr lang="hu-HU"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2">
                        <a:lumMod val="50000"/>
                      </a:schemeClr>
                    </a:solidFill>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2831658328"/>
                  </a:ext>
                </a:extLst>
              </a:tr>
              <a:tr h="352655">
                <a:tc>
                  <a:txBody>
                    <a:bodyPr/>
                    <a:lstStyle/>
                    <a:p>
                      <a:pPr marL="0" marR="0" algn="just">
                        <a:lnSpc>
                          <a:spcPct val="107000"/>
                        </a:lnSpc>
                        <a:spcBef>
                          <a:spcPts val="0"/>
                        </a:spcBef>
                        <a:spcAft>
                          <a:spcPts val="0"/>
                        </a:spcAft>
                      </a:pPr>
                      <a:r>
                        <a:rPr lang="hu-HU" sz="1800">
                          <a:effectLst/>
                        </a:rPr>
                        <a:t> </a:t>
                      </a:r>
                      <a:endParaRPr lang="hu-HU"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1.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2.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3.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3805931354"/>
                  </a:ext>
                </a:extLst>
              </a:tr>
              <a:tr h="352655">
                <a:tc>
                  <a:txBody>
                    <a:bodyPr/>
                    <a:lstStyle/>
                    <a:p>
                      <a:pPr marL="0" marR="0" algn="ctr">
                        <a:lnSpc>
                          <a:spcPct val="107000"/>
                        </a:lnSpc>
                        <a:spcBef>
                          <a:spcPts val="0"/>
                        </a:spcBef>
                        <a:spcAft>
                          <a:spcPts val="0"/>
                        </a:spcAft>
                      </a:pPr>
                      <a:r>
                        <a:rPr lang="hu-HU" sz="2400" dirty="0">
                          <a:effectLst/>
                        </a:rPr>
                        <a:t>1 – 10.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30 000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27 500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25 000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184318697"/>
                  </a:ext>
                </a:extLst>
              </a:tr>
              <a:tr h="352655">
                <a:tc>
                  <a:txBody>
                    <a:bodyPr/>
                    <a:lstStyle/>
                    <a:p>
                      <a:pPr marL="0" marR="0" algn="ctr">
                        <a:lnSpc>
                          <a:spcPct val="107000"/>
                        </a:lnSpc>
                        <a:spcBef>
                          <a:spcPts val="0"/>
                        </a:spcBef>
                        <a:spcAft>
                          <a:spcPts val="0"/>
                        </a:spcAft>
                      </a:pPr>
                      <a:r>
                        <a:rPr lang="hu-HU" sz="2400">
                          <a:effectLst/>
                        </a:rPr>
                        <a:t>11 – 20. nap</a:t>
                      </a:r>
                      <a:endParaRPr lang="hu-HU"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20 000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17 500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15 000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656450801"/>
                  </a:ext>
                </a:extLst>
              </a:tr>
              <a:tr h="352655">
                <a:tc>
                  <a:txBody>
                    <a:bodyPr/>
                    <a:lstStyle/>
                    <a:p>
                      <a:pPr marL="0" marR="0" algn="ctr">
                        <a:lnSpc>
                          <a:spcPct val="107000"/>
                        </a:lnSpc>
                        <a:spcBef>
                          <a:spcPts val="0"/>
                        </a:spcBef>
                        <a:spcAft>
                          <a:spcPts val="0"/>
                        </a:spcAft>
                      </a:pPr>
                      <a:r>
                        <a:rPr lang="hu-HU" sz="2400" dirty="0">
                          <a:effectLst/>
                        </a:rPr>
                        <a:t>21 – 30.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10 000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7 500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5 000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3777904132"/>
                  </a:ext>
                </a:extLst>
              </a:tr>
            </a:tbl>
          </a:graphicData>
        </a:graphic>
      </p:graphicFrame>
      <p:graphicFrame>
        <p:nvGraphicFramePr>
          <p:cNvPr id="8" name="Table 7">
            <a:extLst>
              <a:ext uri="{FF2B5EF4-FFF2-40B4-BE49-F238E27FC236}">
                <a16:creationId xmlns:a16="http://schemas.microsoft.com/office/drawing/2014/main" id="{EA6C00C3-EBBA-474D-8519-7D05C25899F1}"/>
              </a:ext>
            </a:extLst>
          </p:cNvPr>
          <p:cNvGraphicFramePr>
            <a:graphicFrameLocks noGrp="1"/>
          </p:cNvGraphicFramePr>
          <p:nvPr>
            <p:extLst>
              <p:ext uri="{D42A27DB-BD31-4B8C-83A1-F6EECF244321}">
                <p14:modId xmlns:p14="http://schemas.microsoft.com/office/powerpoint/2010/main" val="2358422687"/>
              </p:ext>
            </p:extLst>
          </p:nvPr>
        </p:nvGraphicFramePr>
        <p:xfrm>
          <a:off x="-14379" y="4221088"/>
          <a:ext cx="9169152" cy="2013585"/>
        </p:xfrm>
        <a:graphic>
          <a:graphicData uri="http://schemas.openxmlformats.org/drawingml/2006/table">
            <a:tbl>
              <a:tblPr firstRow="1" firstCol="1" bandRow="1">
                <a:tableStyleId>{5202B0CA-FC54-4496-8BCA-5EF66A818D29}</a:tableStyleId>
              </a:tblPr>
              <a:tblGrid>
                <a:gridCol w="2291799">
                  <a:extLst>
                    <a:ext uri="{9D8B030D-6E8A-4147-A177-3AD203B41FA5}">
                      <a16:colId xmlns:a16="http://schemas.microsoft.com/office/drawing/2014/main" val="3903379132"/>
                    </a:ext>
                  </a:extLst>
                </a:gridCol>
                <a:gridCol w="2291799">
                  <a:extLst>
                    <a:ext uri="{9D8B030D-6E8A-4147-A177-3AD203B41FA5}">
                      <a16:colId xmlns:a16="http://schemas.microsoft.com/office/drawing/2014/main" val="2366061940"/>
                    </a:ext>
                  </a:extLst>
                </a:gridCol>
                <a:gridCol w="2292777">
                  <a:extLst>
                    <a:ext uri="{9D8B030D-6E8A-4147-A177-3AD203B41FA5}">
                      <a16:colId xmlns:a16="http://schemas.microsoft.com/office/drawing/2014/main" val="2100606175"/>
                    </a:ext>
                  </a:extLst>
                </a:gridCol>
                <a:gridCol w="2292777">
                  <a:extLst>
                    <a:ext uri="{9D8B030D-6E8A-4147-A177-3AD203B41FA5}">
                      <a16:colId xmlns:a16="http://schemas.microsoft.com/office/drawing/2014/main" val="3810151817"/>
                    </a:ext>
                  </a:extLst>
                </a:gridCol>
              </a:tblGrid>
              <a:tr h="320732">
                <a:tc gridSpan="4">
                  <a:txBody>
                    <a:bodyPr/>
                    <a:lstStyle/>
                    <a:p>
                      <a:pPr marL="0" marR="0" algn="ctr">
                        <a:lnSpc>
                          <a:spcPct val="107000"/>
                        </a:lnSpc>
                        <a:spcBef>
                          <a:spcPts val="0"/>
                        </a:spcBef>
                        <a:spcAft>
                          <a:spcPts val="0"/>
                        </a:spcAft>
                      </a:pPr>
                      <a:endParaRPr lang="hu-HU" sz="600" b="0" cap="all" dirty="0">
                        <a:effectLst/>
                      </a:endParaRPr>
                    </a:p>
                    <a:p>
                      <a:pPr marL="0" marR="0" algn="ctr">
                        <a:lnSpc>
                          <a:spcPct val="107000"/>
                        </a:lnSpc>
                        <a:spcBef>
                          <a:spcPts val="0"/>
                        </a:spcBef>
                        <a:spcAft>
                          <a:spcPts val="0"/>
                        </a:spcAft>
                      </a:pPr>
                      <a:r>
                        <a:rPr lang="hu-HU" sz="2000" b="0" cap="all" dirty="0">
                          <a:effectLst/>
                        </a:rPr>
                        <a:t>Doktori képzés esetén</a:t>
                      </a:r>
                    </a:p>
                    <a:p>
                      <a:pPr marL="0" marR="0" algn="ctr">
                        <a:lnSpc>
                          <a:spcPct val="107000"/>
                        </a:lnSpc>
                        <a:spcBef>
                          <a:spcPts val="0"/>
                        </a:spcBef>
                        <a:spcAft>
                          <a:spcPts val="0"/>
                        </a:spcAft>
                      </a:pPr>
                      <a:endParaRPr lang="hu-HU" sz="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2">
                        <a:lumMod val="50000"/>
                      </a:schemeClr>
                    </a:solidFill>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610433139"/>
                  </a:ext>
                </a:extLst>
              </a:tr>
              <a:tr h="320732">
                <a:tc>
                  <a:txBody>
                    <a:bodyPr/>
                    <a:lstStyle/>
                    <a:p>
                      <a:pPr marL="0" marR="0" algn="ctr">
                        <a:lnSpc>
                          <a:spcPct val="107000"/>
                        </a:lnSpc>
                        <a:spcBef>
                          <a:spcPts val="0"/>
                        </a:spcBef>
                        <a:spcAft>
                          <a:spcPts val="0"/>
                        </a:spcAft>
                      </a:pPr>
                      <a:r>
                        <a:rPr lang="hu-HU" sz="2400" dirty="0">
                          <a:effectLst/>
                        </a:rPr>
                        <a:t> </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1.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2.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3.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4128859880"/>
                  </a:ext>
                </a:extLst>
              </a:tr>
              <a:tr h="320732">
                <a:tc>
                  <a:txBody>
                    <a:bodyPr/>
                    <a:lstStyle/>
                    <a:p>
                      <a:pPr marL="0" marR="0" algn="ctr">
                        <a:lnSpc>
                          <a:spcPct val="107000"/>
                        </a:lnSpc>
                        <a:spcBef>
                          <a:spcPts val="0"/>
                        </a:spcBef>
                        <a:spcAft>
                          <a:spcPts val="0"/>
                        </a:spcAft>
                      </a:pPr>
                      <a:r>
                        <a:rPr lang="hu-HU" sz="2400" dirty="0">
                          <a:effectLst/>
                        </a:rPr>
                        <a:t>1 – 10.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35 000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32 500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30 000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1576728238"/>
                  </a:ext>
                </a:extLst>
              </a:tr>
              <a:tr h="320732">
                <a:tc>
                  <a:txBody>
                    <a:bodyPr/>
                    <a:lstStyle/>
                    <a:p>
                      <a:pPr marL="0" marR="0" algn="ctr">
                        <a:lnSpc>
                          <a:spcPct val="107000"/>
                        </a:lnSpc>
                        <a:spcBef>
                          <a:spcPts val="0"/>
                        </a:spcBef>
                        <a:spcAft>
                          <a:spcPts val="0"/>
                        </a:spcAft>
                      </a:pPr>
                      <a:r>
                        <a:rPr lang="hu-HU" sz="2400" dirty="0">
                          <a:effectLst/>
                        </a:rPr>
                        <a:t>11 – 20.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25 000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22 500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20 000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60751296"/>
                  </a:ext>
                </a:extLst>
              </a:tr>
              <a:tr h="320732">
                <a:tc>
                  <a:txBody>
                    <a:bodyPr/>
                    <a:lstStyle/>
                    <a:p>
                      <a:pPr marL="0" marR="0" algn="ctr">
                        <a:lnSpc>
                          <a:spcPct val="107000"/>
                        </a:lnSpc>
                        <a:spcBef>
                          <a:spcPts val="0"/>
                        </a:spcBef>
                        <a:spcAft>
                          <a:spcPts val="0"/>
                        </a:spcAft>
                      </a:pPr>
                      <a:r>
                        <a:rPr lang="hu-HU" sz="2400" dirty="0">
                          <a:effectLst/>
                        </a:rPr>
                        <a:t>21 – 30.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15 000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12 500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10 000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818839058"/>
                  </a:ext>
                </a:extLst>
              </a:tr>
            </a:tbl>
          </a:graphicData>
        </a:graphic>
      </p:graphicFrame>
      <p:sp>
        <p:nvSpPr>
          <p:cNvPr id="6" name="Dátum helye 12">
            <a:extLst>
              <a:ext uri="{FF2B5EF4-FFF2-40B4-BE49-F238E27FC236}">
                <a16:creationId xmlns:a16="http://schemas.microsoft.com/office/drawing/2014/main" id="{234783F9-66ED-4392-87C1-83DBFB5130A8}"/>
              </a:ext>
            </a:extLst>
          </p:cNvPr>
          <p:cNvSpPr>
            <a:spLocks noGrp="1"/>
          </p:cNvSpPr>
          <p:nvPr>
            <p:ph type="dt" sz="half" idx="10"/>
          </p:nvPr>
        </p:nvSpPr>
        <p:spPr>
          <a:xfrm>
            <a:off x="0" y="6309320"/>
            <a:ext cx="9144000" cy="452368"/>
          </a:xfrm>
          <a:solidFill>
            <a:srgbClr val="C00000"/>
          </a:solidFill>
        </p:spPr>
        <p:txBody>
          <a:bodyPr/>
          <a:lstStyle/>
          <a:p>
            <a:pPr algn="ctr"/>
            <a:r>
              <a:rPr lang="hu-HU" sz="1800" b="1" dirty="0">
                <a:solidFill>
                  <a:schemeClr val="bg1"/>
                </a:solidFill>
                <a:latin typeface="Calibri" panose="020F0502020204030204" pitchFamily="34" charset="0"/>
                <a:cs typeface="Calibri" panose="020F0502020204030204" pitchFamily="34" charset="0"/>
              </a:rPr>
              <a:t>Utazási támogatás nincs, de az utazási napokra is igényelhető ösztöndíj!</a:t>
            </a:r>
          </a:p>
        </p:txBody>
      </p:sp>
    </p:spTree>
    <p:extLst>
      <p:ext uri="{BB962C8B-B14F-4D97-AF65-F5344CB8AC3E}">
        <p14:creationId xmlns:p14="http://schemas.microsoft.com/office/powerpoint/2010/main" val="1097228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1FFC920-7281-4936-9B02-8802199CE4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561" t="-507" r="15372" b="507"/>
          <a:stretch/>
        </p:blipFill>
        <p:spPr bwMode="auto">
          <a:xfrm>
            <a:off x="-5149" y="2333289"/>
            <a:ext cx="5042418" cy="40480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378BC41-496F-4C86-9B72-FC3FB14E2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2206" y="2338848"/>
            <a:ext cx="4481794" cy="4405336"/>
          </a:xfrm>
          <a:prstGeom prst="rect">
            <a:avLst/>
          </a:prstGeom>
        </p:spPr>
      </p:pic>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graphicFrame>
        <p:nvGraphicFramePr>
          <p:cNvPr id="9" name="Table 9">
            <a:extLst>
              <a:ext uri="{FF2B5EF4-FFF2-40B4-BE49-F238E27FC236}">
                <a16:creationId xmlns:a16="http://schemas.microsoft.com/office/drawing/2014/main" id="{23728E11-B7FF-4A63-A60C-EE4FE8DD4D0A}"/>
              </a:ext>
            </a:extLst>
          </p:cNvPr>
          <p:cNvGraphicFramePr>
            <a:graphicFrameLocks noGrp="1"/>
          </p:cNvGraphicFramePr>
          <p:nvPr>
            <p:extLst>
              <p:ext uri="{D42A27DB-BD31-4B8C-83A1-F6EECF244321}">
                <p14:modId xmlns:p14="http://schemas.microsoft.com/office/powerpoint/2010/main" val="3098929031"/>
              </p:ext>
            </p:extLst>
          </p:nvPr>
        </p:nvGraphicFramePr>
        <p:xfrm>
          <a:off x="-5149" y="1171239"/>
          <a:ext cx="9149148" cy="1188720"/>
        </p:xfrm>
        <a:graphic>
          <a:graphicData uri="http://schemas.openxmlformats.org/drawingml/2006/table">
            <a:tbl>
              <a:tblPr firstRow="1" bandRow="1">
                <a:tableStyleId>{5C22544A-7EE6-4342-B048-85BDC9FD1C3A}</a:tableStyleId>
              </a:tblPr>
              <a:tblGrid>
                <a:gridCol w="4505141">
                  <a:extLst>
                    <a:ext uri="{9D8B030D-6E8A-4147-A177-3AD203B41FA5}">
                      <a16:colId xmlns:a16="http://schemas.microsoft.com/office/drawing/2014/main" val="60353482"/>
                    </a:ext>
                  </a:extLst>
                </a:gridCol>
                <a:gridCol w="4644007">
                  <a:extLst>
                    <a:ext uri="{9D8B030D-6E8A-4147-A177-3AD203B41FA5}">
                      <a16:colId xmlns:a16="http://schemas.microsoft.com/office/drawing/2014/main" val="3748098649"/>
                    </a:ext>
                  </a:extLst>
                </a:gridCol>
              </a:tblGrid>
              <a:tr h="1162050">
                <a:tc>
                  <a:txBody>
                    <a:bodyPr/>
                    <a:lstStyle/>
                    <a:p>
                      <a:pPr algn="ctr"/>
                      <a:endParaRPr lang="hu-HU" sz="7200" b="1" cap="all"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hu-HU" sz="3000" b="0" dirty="0">
                          <a:solidFill>
                            <a:schemeClr val="bg1"/>
                          </a:solidFill>
                          <a:latin typeface="Calibri" panose="020F0502020204030204" pitchFamily="34" charset="0"/>
                          <a:cs typeface="Calibri" panose="020F0502020204030204" pitchFamily="34" charset="0"/>
                        </a:rPr>
                        <a:t>szakmai gyakorlati</a:t>
                      </a:r>
                    </a:p>
                    <a:p>
                      <a:pPr algn="ctr"/>
                      <a:r>
                        <a:rPr lang="hu-HU" sz="3000" b="0" dirty="0">
                          <a:solidFill>
                            <a:schemeClr val="bg1"/>
                          </a:solidFill>
                          <a:latin typeface="Calibri" panose="020F0502020204030204" pitchFamily="34" charset="0"/>
                          <a:cs typeface="Calibri" panose="020F0502020204030204" pitchFamily="34" charset="0"/>
                        </a:rPr>
                        <a:t>és kutatási célú mobilitás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26842362"/>
                  </a:ext>
                </a:extLst>
              </a:tr>
            </a:tbl>
          </a:graphicData>
        </a:graphic>
      </p:graphicFrame>
      <p:pic>
        <p:nvPicPr>
          <p:cNvPr id="6" name="Picture 5">
            <a:extLst>
              <a:ext uri="{FF2B5EF4-FFF2-40B4-BE49-F238E27FC236}">
                <a16:creationId xmlns:a16="http://schemas.microsoft.com/office/drawing/2014/main" id="{8CFDD837-E01E-4C53-8005-281E5579A5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5941" y="1240401"/>
            <a:ext cx="2740237" cy="947659"/>
          </a:xfrm>
          <a:prstGeom prst="rect">
            <a:avLst/>
          </a:prstGeom>
        </p:spPr>
      </p:pic>
      <p:sp>
        <p:nvSpPr>
          <p:cNvPr id="8" name="Dátum helye 12">
            <a:extLst>
              <a:ext uri="{FF2B5EF4-FFF2-40B4-BE49-F238E27FC236}">
                <a16:creationId xmlns:a16="http://schemas.microsoft.com/office/drawing/2014/main" id="{D4BE587A-4E50-44BC-A54F-6737F79B8D71}"/>
              </a:ext>
            </a:extLst>
          </p:cNvPr>
          <p:cNvSpPr>
            <a:spLocks noGrp="1"/>
          </p:cNvSpPr>
          <p:nvPr>
            <p:ph type="dt" sz="half" idx="10"/>
          </p:nvPr>
        </p:nvSpPr>
        <p:spPr>
          <a:xfrm>
            <a:off x="0" y="6381328"/>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spTree>
    <p:extLst>
      <p:ext uri="{BB962C8B-B14F-4D97-AF65-F5344CB8AC3E}">
        <p14:creationId xmlns:p14="http://schemas.microsoft.com/office/powerpoint/2010/main" val="2437758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754BFAA-B449-4F5E-8929-6DFFF82DD7AD}"/>
              </a:ext>
            </a:extLst>
          </p:cNvPr>
          <p:cNvPicPr>
            <a:picLocks noChangeAspect="1"/>
          </p:cNvPicPr>
          <p:nvPr/>
        </p:nvPicPr>
        <p:blipFill rotWithShape="1">
          <a:blip r:embed="rId2"/>
          <a:srcRect l="20075" t="43159" r="2751" b="16041"/>
          <a:stretch/>
        </p:blipFill>
        <p:spPr>
          <a:xfrm>
            <a:off x="0" y="1052736"/>
            <a:ext cx="9144000" cy="2719177"/>
          </a:xfrm>
          <a:prstGeom prst="rect">
            <a:avLst/>
          </a:prstGeom>
        </p:spPr>
      </p:pic>
      <p:sp>
        <p:nvSpPr>
          <p:cNvPr id="16" name="Szövegdoboz 15">
            <a:extLst>
              <a:ext uri="{FF2B5EF4-FFF2-40B4-BE49-F238E27FC236}">
                <a16:creationId xmlns:a16="http://schemas.microsoft.com/office/drawing/2014/main" id="{0047D02F-7B83-4705-90CA-979F3020B59E}"/>
              </a:ext>
            </a:extLst>
          </p:cNvPr>
          <p:cNvSpPr txBox="1"/>
          <p:nvPr/>
        </p:nvSpPr>
        <p:spPr>
          <a:xfrm>
            <a:off x="2704" y="2411417"/>
            <a:ext cx="9141296" cy="1107996"/>
          </a:xfrm>
          <a:prstGeom prst="rect">
            <a:avLst/>
          </a:prstGeom>
          <a:solidFill>
            <a:schemeClr val="bg1">
              <a:lumMod val="95000"/>
              <a:alpha val="30000"/>
            </a:schemeClr>
          </a:solidFill>
          <a:ln>
            <a:noFill/>
          </a:ln>
        </p:spPr>
        <p:txBody>
          <a:bodyPr wrap="square" rtlCol="0">
            <a:spAutoFit/>
          </a:bodyPr>
          <a:lstStyle/>
          <a:p>
            <a:r>
              <a:rPr lang="hu-HU" sz="6600" b="1" dirty="0">
                <a:solidFill>
                  <a:schemeClr val="bg1"/>
                </a:solidFill>
              </a:rPr>
              <a:t>  KI PÁLYÁZHAT?</a:t>
            </a:r>
          </a:p>
        </p:txBody>
      </p:sp>
      <p:sp>
        <p:nvSpPr>
          <p:cNvPr id="10" name="Dátum helye 12">
            <a:extLst>
              <a:ext uri="{FF2B5EF4-FFF2-40B4-BE49-F238E27FC236}">
                <a16:creationId xmlns:a16="http://schemas.microsoft.com/office/drawing/2014/main" id="{05736EA6-8C50-4DF6-8771-1809AE7284BA}"/>
              </a:ext>
            </a:extLst>
          </p:cNvPr>
          <p:cNvSpPr txBox="1">
            <a:spLocks/>
          </p:cNvSpPr>
          <p:nvPr/>
        </p:nvSpPr>
        <p:spPr>
          <a:xfrm>
            <a:off x="0" y="6431483"/>
            <a:ext cx="9144000" cy="381893"/>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u-HU" sz="1600" b="1" dirty="0">
                <a:solidFill>
                  <a:schemeClr val="bg1"/>
                </a:solidFill>
                <a:latin typeface="Calibri Light" panose="020F0302020204030204" pitchFamily="34" charset="0"/>
                <a:cs typeface="Calibri Light" panose="020F0302020204030204" pitchFamily="34" charset="0"/>
              </a:rPr>
              <a:t>Minimum 3,51-es tanulmányi átlag, B1-es szintű nyelvtudás</a:t>
            </a:r>
            <a:endParaRPr lang="hu-HU" sz="1600" b="1" i="1" dirty="0">
              <a:solidFill>
                <a:schemeClr val="bg1"/>
              </a:solidFill>
              <a:latin typeface="Calibri Light" panose="020F0302020204030204" pitchFamily="34" charset="0"/>
              <a:cs typeface="Calibri Light" panose="020F0302020204030204" pitchFamily="34" charset="0"/>
            </a:endParaRPr>
          </a:p>
        </p:txBody>
      </p:sp>
      <p:sp>
        <p:nvSpPr>
          <p:cNvPr id="8" name="Szöveg helye 8">
            <a:extLst>
              <a:ext uri="{FF2B5EF4-FFF2-40B4-BE49-F238E27FC236}">
                <a16:creationId xmlns:a16="http://schemas.microsoft.com/office/drawing/2014/main" id="{488BBF92-08EF-4EA0-847F-9ECF17A65D10}"/>
              </a:ext>
            </a:extLst>
          </p:cNvPr>
          <p:cNvSpPr txBox="1">
            <a:spLocks/>
          </p:cNvSpPr>
          <p:nvPr/>
        </p:nvSpPr>
        <p:spPr>
          <a:xfrm>
            <a:off x="0" y="330447"/>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PÁLYÁZÁSI FELTÉTELEK</a:t>
            </a:r>
            <a:endParaRPr lang="hu-HU" sz="3600" dirty="0"/>
          </a:p>
          <a:p>
            <a:pPr algn="ctr"/>
            <a:endParaRPr lang="hu-HU" sz="4000" dirty="0"/>
          </a:p>
        </p:txBody>
      </p:sp>
      <p:graphicFrame>
        <p:nvGraphicFramePr>
          <p:cNvPr id="5" name="Table 5">
            <a:extLst>
              <a:ext uri="{FF2B5EF4-FFF2-40B4-BE49-F238E27FC236}">
                <a16:creationId xmlns:a16="http://schemas.microsoft.com/office/drawing/2014/main" id="{FE8ED93E-78D9-449F-BA87-83FEDC04337E}"/>
              </a:ext>
            </a:extLst>
          </p:cNvPr>
          <p:cNvGraphicFramePr>
            <a:graphicFrameLocks noGrp="1"/>
          </p:cNvGraphicFramePr>
          <p:nvPr>
            <p:extLst>
              <p:ext uri="{D42A27DB-BD31-4B8C-83A1-F6EECF244321}">
                <p14:modId xmlns:p14="http://schemas.microsoft.com/office/powerpoint/2010/main" val="1223997862"/>
              </p:ext>
            </p:extLst>
          </p:nvPr>
        </p:nvGraphicFramePr>
        <p:xfrm>
          <a:off x="-2704" y="3841328"/>
          <a:ext cx="9141294" cy="2418080"/>
        </p:xfrm>
        <a:graphic>
          <a:graphicData uri="http://schemas.openxmlformats.org/drawingml/2006/table">
            <a:tbl>
              <a:tblPr firstRow="1" bandRow="1">
                <a:tableStyleId>{EB344D84-9AFB-497E-A393-DC336BA19D2E}</a:tableStyleId>
              </a:tblPr>
              <a:tblGrid>
                <a:gridCol w="1523549">
                  <a:extLst>
                    <a:ext uri="{9D8B030D-6E8A-4147-A177-3AD203B41FA5}">
                      <a16:colId xmlns:a16="http://schemas.microsoft.com/office/drawing/2014/main" val="3903731002"/>
                    </a:ext>
                  </a:extLst>
                </a:gridCol>
                <a:gridCol w="1523549">
                  <a:extLst>
                    <a:ext uri="{9D8B030D-6E8A-4147-A177-3AD203B41FA5}">
                      <a16:colId xmlns:a16="http://schemas.microsoft.com/office/drawing/2014/main" val="61114697"/>
                    </a:ext>
                  </a:extLst>
                </a:gridCol>
                <a:gridCol w="1523549">
                  <a:extLst>
                    <a:ext uri="{9D8B030D-6E8A-4147-A177-3AD203B41FA5}">
                      <a16:colId xmlns:a16="http://schemas.microsoft.com/office/drawing/2014/main" val="341247117"/>
                    </a:ext>
                  </a:extLst>
                </a:gridCol>
                <a:gridCol w="1523549">
                  <a:extLst>
                    <a:ext uri="{9D8B030D-6E8A-4147-A177-3AD203B41FA5}">
                      <a16:colId xmlns:a16="http://schemas.microsoft.com/office/drawing/2014/main" val="1249776157"/>
                    </a:ext>
                  </a:extLst>
                </a:gridCol>
                <a:gridCol w="1523549">
                  <a:extLst>
                    <a:ext uri="{9D8B030D-6E8A-4147-A177-3AD203B41FA5}">
                      <a16:colId xmlns:a16="http://schemas.microsoft.com/office/drawing/2014/main" val="3704014326"/>
                    </a:ext>
                  </a:extLst>
                </a:gridCol>
                <a:gridCol w="1523549">
                  <a:extLst>
                    <a:ext uri="{9D8B030D-6E8A-4147-A177-3AD203B41FA5}">
                      <a16:colId xmlns:a16="http://schemas.microsoft.com/office/drawing/2014/main" val="3681422258"/>
                    </a:ext>
                  </a:extLst>
                </a:gridCol>
              </a:tblGrid>
              <a:tr h="370840">
                <a:tc gridSpan="3">
                  <a:txBody>
                    <a:bodyPr/>
                    <a:lstStyle/>
                    <a:p>
                      <a:pPr algn="ctr"/>
                      <a:r>
                        <a:rPr lang="hu-HU" cap="all" baseline="0" dirty="0"/>
                        <a:t>Hosszú távú mobilitás (2-12 hónap)</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hu-HU"/>
                    </a:p>
                  </a:txBody>
                  <a:tcPr/>
                </a:tc>
                <a:tc hMerge="1">
                  <a:txBody>
                    <a:bodyPr/>
                    <a:lstStyle/>
                    <a:p>
                      <a:endParaRPr lang="hu-HU"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cap="all" baseline="0" dirty="0"/>
                        <a:t>Rövid távú mobilitás (2-30 nap)</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hu-HU" dirty="0"/>
                    </a:p>
                  </a:txBody>
                  <a:tcPr/>
                </a:tc>
                <a:tc hMerge="1">
                  <a:txBody>
                    <a:bodyPr/>
                    <a:lstStyle/>
                    <a:p>
                      <a:endParaRPr lang="hu-HU" dirty="0"/>
                    </a:p>
                  </a:txBody>
                  <a:tcPr/>
                </a:tc>
                <a:extLst>
                  <a:ext uri="{0D108BD9-81ED-4DB2-BD59-A6C34878D82A}">
                    <a16:rowId xmlns:a16="http://schemas.microsoft.com/office/drawing/2014/main" val="2702790733"/>
                  </a:ext>
                </a:extLst>
              </a:tr>
              <a:tr h="370840">
                <a:tc>
                  <a:txBody>
                    <a:bodyPr/>
                    <a:lstStyle/>
                    <a:p>
                      <a:pPr algn="ctr"/>
                      <a:r>
                        <a:rPr lang="hu-HU" sz="1400" b="1" cap="all" baseline="0" dirty="0"/>
                        <a:t>Képzési szint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b="1" cap="all" baseline="0" dirty="0"/>
                        <a:t>Képzési forma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b="1" cap="all" baseline="0" dirty="0"/>
                        <a:t>Lezárt félévek</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b="1" cap="all" baseline="0" dirty="0"/>
                        <a:t>Képzési szint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b="1" cap="all" baseline="0" dirty="0"/>
                        <a:t>Képzési forma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b="1" cap="all" baseline="0" dirty="0"/>
                        <a:t>Lezárt félévek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0813098"/>
                  </a:ext>
                </a:extLst>
              </a:tr>
              <a:tr h="370840">
                <a:tc>
                  <a:txBody>
                    <a:bodyPr/>
                    <a:lstStyle/>
                    <a:p>
                      <a:pPr algn="ctr"/>
                      <a:r>
                        <a:rPr lang="hu-HU" sz="1300" dirty="0"/>
                        <a:t>felsőoktatási szakképzés (FOSZK), alapképzés (BSc),</a:t>
                      </a:r>
                    </a:p>
                    <a:p>
                      <a:pPr algn="ctr"/>
                      <a:r>
                        <a:rPr lang="hu-HU" sz="1300" dirty="0"/>
                        <a:t>mesterképzés (MSc),</a:t>
                      </a:r>
                    </a:p>
                    <a:p>
                      <a:pPr algn="ctr"/>
                      <a:r>
                        <a:rPr lang="hu-HU" sz="1300" dirty="0"/>
                        <a:t> osztatlan képzés,</a:t>
                      </a:r>
                    </a:p>
                    <a:p>
                      <a:pPr algn="ctr"/>
                      <a:r>
                        <a:rPr lang="hu-HU" sz="1300" dirty="0"/>
                        <a:t>doktori képzés (PhD)</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dirty="0"/>
                        <a:t>nappali, </a:t>
                      </a:r>
                    </a:p>
                    <a:p>
                      <a:pPr algn="ctr"/>
                      <a:r>
                        <a:rPr lang="hu-HU" sz="1400" dirty="0"/>
                        <a:t>levelező, esti vagy távoktatásban résztvevő </a:t>
                      </a:r>
                    </a:p>
                    <a:p>
                      <a:pPr algn="ctr"/>
                      <a:r>
                        <a:rPr lang="hu-HU" sz="1400" dirty="0"/>
                        <a:t>Hallgatók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b="1" dirty="0"/>
                        <a:t>Mobilitás megvalósításakor:</a:t>
                      </a:r>
                    </a:p>
                    <a:p>
                      <a:pPr algn="ctr"/>
                      <a:r>
                        <a:rPr lang="hu-HU" sz="1400" dirty="0"/>
                        <a:t>1 lezárt félév,</a:t>
                      </a:r>
                    </a:p>
                    <a:p>
                      <a:pPr algn="ctr"/>
                      <a:endParaRPr lang="hu-HU" sz="1400" dirty="0"/>
                    </a:p>
                    <a:p>
                      <a:pPr algn="ctr"/>
                      <a:r>
                        <a:rPr lang="hu-HU" sz="1400" dirty="0"/>
                        <a:t>Kivéve: MSc, osztatlan 7 lezárt félév után, PhD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300" dirty="0"/>
                        <a:t>felsőoktatási szakképzés (FOSZK), alapképzés (BSc),</a:t>
                      </a:r>
                    </a:p>
                    <a:p>
                      <a:pPr algn="ctr"/>
                      <a:r>
                        <a:rPr lang="hu-HU" sz="1300" dirty="0"/>
                        <a:t>mesterképzés (MSc),</a:t>
                      </a:r>
                    </a:p>
                    <a:p>
                      <a:pPr algn="ctr"/>
                      <a:r>
                        <a:rPr lang="hu-HU" sz="1300" dirty="0"/>
                        <a:t> osztatlan képzés,</a:t>
                      </a:r>
                    </a:p>
                    <a:p>
                      <a:pPr algn="ctr"/>
                      <a:r>
                        <a:rPr lang="hu-HU" sz="1300" dirty="0"/>
                        <a:t>doktori képzés (PhD)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dirty="0"/>
                        <a:t>nappali, </a:t>
                      </a:r>
                    </a:p>
                    <a:p>
                      <a:pPr algn="ctr"/>
                      <a:r>
                        <a:rPr lang="hu-HU" sz="1400" dirty="0"/>
                        <a:t>Levelező, esti vagy távoktatásban résztvevő </a:t>
                      </a:r>
                    </a:p>
                    <a:p>
                      <a:pPr algn="ctr"/>
                      <a:r>
                        <a:rPr lang="hu-HU" sz="1400" dirty="0"/>
                        <a:t>hallgatók</a:t>
                      </a: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b="1" dirty="0"/>
                        <a:t>Mobilitás megvalósításakor:</a:t>
                      </a:r>
                    </a:p>
                    <a:p>
                      <a:pPr algn="ctr"/>
                      <a:r>
                        <a:rPr lang="hu-HU" sz="1400" dirty="0"/>
                        <a:t>1 lezárt félév,</a:t>
                      </a:r>
                    </a:p>
                    <a:p>
                      <a:pPr algn="ctr"/>
                      <a:endParaRPr lang="hu-HU" sz="1400" dirty="0"/>
                    </a:p>
                    <a:p>
                      <a:pPr algn="ctr"/>
                      <a:r>
                        <a:rPr lang="hu-HU" sz="1400" dirty="0"/>
                        <a:t>Kivéve: MSc, osztatlan 7 lezárt félév után, PhD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2496534"/>
                  </a:ext>
                </a:extLst>
              </a:tr>
            </a:tbl>
          </a:graphicData>
        </a:graphic>
      </p:graphicFrame>
    </p:spTree>
    <p:extLst>
      <p:ext uri="{BB962C8B-B14F-4D97-AF65-F5344CB8AC3E}">
        <p14:creationId xmlns:p14="http://schemas.microsoft.com/office/powerpoint/2010/main" val="1237325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sp>
        <p:nvSpPr>
          <p:cNvPr id="9" name="Szöveg helye 8"/>
          <p:cNvSpPr>
            <a:spLocks noGrp="1"/>
          </p:cNvSpPr>
          <p:nvPr>
            <p:ph type="body" sz="half" idx="2"/>
          </p:nvPr>
        </p:nvSpPr>
        <p:spPr>
          <a:xfrm>
            <a:off x="0" y="1205501"/>
            <a:ext cx="9144000" cy="722289"/>
          </a:xfrm>
          <a:solidFill>
            <a:schemeClr val="bg1">
              <a:lumMod val="50000"/>
            </a:schemeClr>
          </a:solidFill>
        </p:spPr>
        <p:txBody>
          <a:bodyPr anchor="ctr">
            <a:noAutofit/>
          </a:bodyPr>
          <a:lstStyle/>
          <a:p>
            <a:pPr algn="ctr">
              <a:spcBef>
                <a:spcPts val="600"/>
              </a:spcBef>
            </a:pPr>
            <a:r>
              <a:rPr lang="hu-HU" sz="3400" b="1" cap="all" dirty="0">
                <a:solidFill>
                  <a:schemeClr val="bg1">
                    <a:lumMod val="95000"/>
                  </a:schemeClr>
                </a:solidFill>
              </a:rPr>
              <a:t>SZAKMAI GYARKOLATI MOBILITÁS</a:t>
            </a:r>
          </a:p>
        </p:txBody>
      </p:sp>
      <p:graphicFrame>
        <p:nvGraphicFramePr>
          <p:cNvPr id="8" name="Table 11">
            <a:extLst>
              <a:ext uri="{FF2B5EF4-FFF2-40B4-BE49-F238E27FC236}">
                <a16:creationId xmlns:a16="http://schemas.microsoft.com/office/drawing/2014/main" id="{2663F8B2-FF9F-4863-87E7-BAD8D682F664}"/>
              </a:ext>
            </a:extLst>
          </p:cNvPr>
          <p:cNvGraphicFramePr>
            <a:graphicFrameLocks noGrp="1"/>
          </p:cNvGraphicFramePr>
          <p:nvPr>
            <p:extLst>
              <p:ext uri="{D42A27DB-BD31-4B8C-83A1-F6EECF244321}">
                <p14:modId xmlns:p14="http://schemas.microsoft.com/office/powerpoint/2010/main" val="4084813878"/>
              </p:ext>
            </p:extLst>
          </p:nvPr>
        </p:nvGraphicFramePr>
        <p:xfrm>
          <a:off x="287524" y="2050100"/>
          <a:ext cx="8568951" cy="4183380"/>
        </p:xfrm>
        <a:graphic>
          <a:graphicData uri="http://schemas.openxmlformats.org/drawingml/2006/table">
            <a:tbl>
              <a:tblPr firstRow="1" bandRow="1">
                <a:tableStyleId>{5C22544A-7EE6-4342-B048-85BDC9FD1C3A}</a:tableStyleId>
              </a:tblPr>
              <a:tblGrid>
                <a:gridCol w="2772308">
                  <a:extLst>
                    <a:ext uri="{9D8B030D-6E8A-4147-A177-3AD203B41FA5}">
                      <a16:colId xmlns:a16="http://schemas.microsoft.com/office/drawing/2014/main" val="1339792701"/>
                    </a:ext>
                  </a:extLst>
                </a:gridCol>
                <a:gridCol w="3024336">
                  <a:extLst>
                    <a:ext uri="{9D8B030D-6E8A-4147-A177-3AD203B41FA5}">
                      <a16:colId xmlns:a16="http://schemas.microsoft.com/office/drawing/2014/main" val="63407759"/>
                    </a:ext>
                  </a:extLst>
                </a:gridCol>
                <a:gridCol w="2772307">
                  <a:extLst>
                    <a:ext uri="{9D8B030D-6E8A-4147-A177-3AD203B41FA5}">
                      <a16:colId xmlns:a16="http://schemas.microsoft.com/office/drawing/2014/main" val="4057751052"/>
                    </a:ext>
                  </a:extLst>
                </a:gridCol>
              </a:tblGrid>
              <a:tr h="370840">
                <a:tc>
                  <a:txBody>
                    <a:bodyPr/>
                    <a:lstStyle/>
                    <a:p>
                      <a:endParaRPr lang="hu-HU"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hu-HU" dirty="0"/>
                    </a:p>
                    <a:p>
                      <a:endParaRPr lang="hu-HU" dirty="0"/>
                    </a:p>
                    <a:p>
                      <a:endParaRPr lang="hu-HU" dirty="0"/>
                    </a:p>
                    <a:p>
                      <a:endParaRPr lang="hu-HU" dirty="0"/>
                    </a:p>
                    <a:p>
                      <a:endParaRPr lang="hu-HU" dirty="0"/>
                    </a:p>
                    <a:p>
                      <a:endParaRPr lang="hu-H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hu-HU"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1666212"/>
                  </a:ext>
                </a:extLst>
              </a:tr>
              <a:tr h="370840">
                <a:tc>
                  <a:txBody>
                    <a:bodyPr/>
                    <a:lstStyle/>
                    <a:p>
                      <a:pPr algn="ctr"/>
                      <a:endParaRPr lang="hu-HU" b="1" dirty="0"/>
                    </a:p>
                    <a:p>
                      <a:pPr algn="ctr"/>
                      <a:r>
                        <a:rPr lang="hu-HU" b="1" cap="all" baseline="0" dirty="0"/>
                        <a:t>Szakmai gyakorlat</a:t>
                      </a:r>
                    </a:p>
                    <a:p>
                      <a:pPr algn="ctr"/>
                      <a:endParaRPr lang="hu-HU" dirty="0"/>
                    </a:p>
                    <a:p>
                      <a:pPr algn="ctr"/>
                      <a:r>
                        <a:rPr lang="hu-HU" dirty="0"/>
                        <a:t>Képzés alatt végezhető,</a:t>
                      </a:r>
                    </a:p>
                    <a:p>
                      <a:pPr algn="ctr"/>
                      <a:r>
                        <a:rPr lang="hu-HU" b="1" dirty="0">
                          <a:solidFill>
                            <a:srgbClr val="FF0000"/>
                          </a:solidFill>
                        </a:rPr>
                        <a:t>kötelező szakmai gyakorlat </a:t>
                      </a:r>
                      <a:r>
                        <a:rPr lang="hu-HU" b="0" dirty="0">
                          <a:solidFill>
                            <a:schemeClr val="tx1"/>
                          </a:solidFill>
                        </a:rPr>
                        <a:t>is </a:t>
                      </a:r>
                      <a:r>
                        <a:rPr lang="hu-HU" dirty="0"/>
                        <a:t>kiváltható</a:t>
                      </a:r>
                    </a:p>
                    <a:p>
                      <a:endParaRPr lang="hu-HU" sz="1050" dirty="0"/>
                    </a:p>
                    <a:p>
                      <a:pPr algn="ctr"/>
                      <a:r>
                        <a:rPr lang="hu-HU" dirty="0"/>
                        <a:t>2-12 hónap időtartam</a:t>
                      </a:r>
                    </a:p>
                    <a:p>
                      <a:endParaRPr lang="hu-HU" dirty="0"/>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hu-HU" b="1" dirty="0"/>
                    </a:p>
                    <a:p>
                      <a:pPr algn="ctr"/>
                      <a:r>
                        <a:rPr lang="hu-HU" b="1" cap="all" baseline="0" dirty="0"/>
                        <a:t>frissdiplomás</a:t>
                      </a:r>
                    </a:p>
                    <a:p>
                      <a:pPr algn="ctr"/>
                      <a:r>
                        <a:rPr lang="hu-HU" b="1" cap="all" baseline="0" dirty="0"/>
                        <a:t>szakmai gyakorlat</a:t>
                      </a:r>
                    </a:p>
                    <a:p>
                      <a:pPr algn="ctr"/>
                      <a:endParaRPr lang="hu-HU" sz="600" dirty="0"/>
                    </a:p>
                    <a:p>
                      <a:pPr algn="ctr"/>
                      <a:r>
                        <a:rPr lang="hu-HU" dirty="0"/>
                        <a:t>Abszolválás előtt kell jelentkezni, </a:t>
                      </a:r>
                      <a:r>
                        <a:rPr lang="hu-HU" b="1" dirty="0">
                          <a:solidFill>
                            <a:srgbClr val="FF0000"/>
                          </a:solidFill>
                        </a:rPr>
                        <a:t>diplomaszerzést követő időszak</a:t>
                      </a:r>
                      <a:r>
                        <a:rPr lang="hu-HU" dirty="0"/>
                        <a:t>ra pályázható</a:t>
                      </a:r>
                      <a:endParaRPr lang="hu-HU" b="1" dirty="0"/>
                    </a:p>
                    <a:p>
                      <a:pPr algn="ctr"/>
                      <a:endParaRPr lang="hu-HU" sz="600" b="0" dirty="0"/>
                    </a:p>
                    <a:p>
                      <a:pPr algn="ctr"/>
                      <a:r>
                        <a:rPr lang="hu-HU" b="0" dirty="0"/>
                        <a:t>2 – 12 hónap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hu-HU" b="1" dirty="0"/>
                    </a:p>
                    <a:p>
                      <a:pPr algn="ctr"/>
                      <a:r>
                        <a:rPr lang="hu-HU" b="1" cap="all" baseline="0" dirty="0"/>
                        <a:t>Kutatási célú </a:t>
                      </a:r>
                    </a:p>
                    <a:p>
                      <a:pPr algn="ctr"/>
                      <a:r>
                        <a:rPr lang="hu-HU" b="1" cap="all" baseline="0" dirty="0"/>
                        <a:t>szakmai gyarkolat</a:t>
                      </a:r>
                    </a:p>
                    <a:p>
                      <a:pPr algn="ctr"/>
                      <a:endParaRPr lang="hu-HU" sz="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hu-HU" b="1" dirty="0">
                          <a:solidFill>
                            <a:srgbClr val="FF0000"/>
                          </a:solidFill>
                        </a:rPr>
                        <a:t>Hosszú időtartamú </a:t>
                      </a:r>
                      <a:r>
                        <a:rPr lang="hu-HU" dirty="0"/>
                        <a:t>külföldi tartózkodás: </a:t>
                      </a:r>
                      <a:r>
                        <a:rPr lang="hu-HU" b="0" dirty="0"/>
                        <a:t>2 – 5 hónap</a:t>
                      </a:r>
                    </a:p>
                    <a:p>
                      <a:pPr algn="ctr"/>
                      <a:endParaRPr lang="hu-HU" sz="600" b="1" dirty="0">
                        <a:solidFill>
                          <a:srgbClr val="FF0000"/>
                        </a:solidFill>
                      </a:endParaRPr>
                    </a:p>
                    <a:p>
                      <a:pPr algn="ctr"/>
                      <a:r>
                        <a:rPr lang="hu-HU" b="1" dirty="0">
                          <a:solidFill>
                            <a:srgbClr val="FF0000"/>
                          </a:solidFill>
                        </a:rPr>
                        <a:t>Rövid időtartamú </a:t>
                      </a:r>
                      <a:r>
                        <a:rPr lang="hu-HU" dirty="0"/>
                        <a:t>külföldi tartózkodás: </a:t>
                      </a:r>
                      <a:r>
                        <a:rPr lang="hu-HU" b="0" dirty="0"/>
                        <a:t>5 – 30 nap</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1537156"/>
                  </a:ext>
                </a:extLst>
              </a:tr>
            </a:tbl>
          </a:graphicData>
        </a:graphic>
      </p:graphicFrame>
      <p:pic>
        <p:nvPicPr>
          <p:cNvPr id="13" name="Picture 13" descr="Új képfewwFEW2">
            <a:extLst>
              <a:ext uri="{FF2B5EF4-FFF2-40B4-BE49-F238E27FC236}">
                <a16:creationId xmlns:a16="http://schemas.microsoft.com/office/drawing/2014/main" id="{48B22BC5-1A45-4775-823C-399C2384B6E2}"/>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45949" r="2808"/>
          <a:stretch>
            <a:fillRect/>
          </a:stretch>
        </p:blipFill>
        <p:spPr bwMode="auto">
          <a:xfrm>
            <a:off x="3250522" y="2142367"/>
            <a:ext cx="2642954" cy="1737360"/>
          </a:xfrm>
          <a:prstGeom prst="rect">
            <a:avLst/>
          </a:prstGeom>
          <a:noFill/>
          <a:ln w="127000">
            <a:solidFill>
              <a:srgbClr val="01764A"/>
            </a:solidFill>
            <a:miter lim="800000"/>
            <a:headEnd/>
            <a:tailEnd/>
          </a:ln>
          <a:extLst>
            <a:ext uri="{909E8E84-426E-40DD-AFC4-6F175D3DCCD1}">
              <a14:hiddenFill xmlns:a14="http://schemas.microsoft.com/office/drawing/2010/main">
                <a:solidFill>
                  <a:srgbClr val="FFFFFF"/>
                </a:solidFill>
              </a14:hiddenFill>
            </a:ext>
          </a:extLst>
        </p:spPr>
      </p:pic>
      <p:sp>
        <p:nvSpPr>
          <p:cNvPr id="10" name="Dátum helye 12">
            <a:extLst>
              <a:ext uri="{FF2B5EF4-FFF2-40B4-BE49-F238E27FC236}">
                <a16:creationId xmlns:a16="http://schemas.microsoft.com/office/drawing/2014/main" id="{8286A488-D89E-4CA1-9212-D539DCB19FF2}"/>
              </a:ext>
            </a:extLst>
          </p:cNvPr>
          <p:cNvSpPr>
            <a:spLocks noGrp="1"/>
          </p:cNvSpPr>
          <p:nvPr>
            <p:ph type="dt" sz="half" idx="10"/>
          </p:nvPr>
        </p:nvSpPr>
        <p:spPr>
          <a:xfrm>
            <a:off x="0" y="5996985"/>
            <a:ext cx="9144000" cy="836711"/>
          </a:xfrm>
          <a:solidFill>
            <a:srgbClr val="C00000"/>
          </a:solidFill>
        </p:spPr>
        <p:txBody>
          <a:bodyPr/>
          <a:lstStyle/>
          <a:p>
            <a:pPr algn="ctr"/>
            <a:r>
              <a:rPr lang="hu-HU" sz="1800" b="1" dirty="0">
                <a:solidFill>
                  <a:schemeClr val="bg1"/>
                </a:solidFill>
                <a:latin typeface="Calibri" panose="020F0502020204030204" pitchFamily="34" charset="0"/>
                <a:cs typeface="Calibri" panose="020F0502020204030204" pitchFamily="34" charset="0"/>
              </a:rPr>
              <a:t>Ugyanaz a hallgató összesen legfeljebb </a:t>
            </a:r>
            <a:r>
              <a:rPr lang="hu-HU" sz="1800" b="1" dirty="0">
                <a:solidFill>
                  <a:schemeClr val="tx1"/>
                </a:solidFill>
                <a:latin typeface="Calibri" panose="020F0502020204030204" pitchFamily="34" charset="0"/>
                <a:cs typeface="Calibri" panose="020F0502020204030204" pitchFamily="34" charset="0"/>
              </a:rPr>
              <a:t>12 hónapig </a:t>
            </a:r>
            <a:r>
              <a:rPr lang="hu-HU" sz="1800" b="1" dirty="0">
                <a:solidFill>
                  <a:schemeClr val="bg1"/>
                </a:solidFill>
                <a:latin typeface="Calibri" panose="020F0502020204030204" pitchFamily="34" charset="0"/>
                <a:cs typeface="Calibri" panose="020F0502020204030204" pitchFamily="34" charset="0"/>
              </a:rPr>
              <a:t>tartó mobilitási időszakon vehet részt tanulmányi ciklusonként, függetlenül a mobilitási tevékenységek számától és típusától</a:t>
            </a:r>
          </a:p>
        </p:txBody>
      </p:sp>
      <p:pic>
        <p:nvPicPr>
          <p:cNvPr id="11" name="Picture 10">
            <a:extLst>
              <a:ext uri="{FF2B5EF4-FFF2-40B4-BE49-F238E27FC236}">
                <a16:creationId xmlns:a16="http://schemas.microsoft.com/office/drawing/2014/main" id="{C3657D81-A88A-47AA-B78B-F7FE70F781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2142367"/>
            <a:ext cx="2606041" cy="1737360"/>
          </a:xfrm>
          <a:prstGeom prst="rect">
            <a:avLst/>
          </a:prstGeom>
          <a:ln w="114300">
            <a:solidFill>
              <a:srgbClr val="01764A"/>
            </a:solidFill>
            <a:miter lim="800000"/>
          </a:ln>
        </p:spPr>
      </p:pic>
      <p:pic>
        <p:nvPicPr>
          <p:cNvPr id="5122" name="Picture 2">
            <a:extLst>
              <a:ext uri="{FF2B5EF4-FFF2-40B4-BE49-F238E27FC236}">
                <a16:creationId xmlns:a16="http://schemas.microsoft.com/office/drawing/2014/main" id="{BD4716ED-8EC3-4E6E-8FB3-B290B101DFB6}"/>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l="491" t="14046" r="958" b="357"/>
          <a:stretch/>
        </p:blipFill>
        <p:spPr bwMode="auto">
          <a:xfrm>
            <a:off x="6286437" y="2142367"/>
            <a:ext cx="2675982" cy="1737360"/>
          </a:xfrm>
          <a:prstGeom prst="rect">
            <a:avLst/>
          </a:prstGeom>
          <a:noFill/>
          <a:ln w="114300">
            <a:solidFill>
              <a:srgbClr val="01764A"/>
            </a:solidFill>
            <a:miter lim="800000"/>
          </a:ln>
          <a:extLst>
            <a:ext uri="{909E8E84-426E-40DD-AFC4-6F175D3DCCD1}">
              <a14:hiddenFill xmlns:a14="http://schemas.microsoft.com/office/drawing/2010/main">
                <a:solidFill>
                  <a:srgbClr val="FFFFFF"/>
                </a:solidFill>
              </a14:hiddenFill>
            </a:ext>
          </a:extLst>
        </p:spPr>
      </p:pic>
      <p:sp>
        <p:nvSpPr>
          <p:cNvPr id="12" name="Szöveg helye 8">
            <a:extLst>
              <a:ext uri="{FF2B5EF4-FFF2-40B4-BE49-F238E27FC236}">
                <a16:creationId xmlns:a16="http://schemas.microsoft.com/office/drawing/2014/main" id="{DCABDD80-7952-487F-9204-606034AAD58A}"/>
              </a:ext>
            </a:extLst>
          </p:cNvPr>
          <p:cNvSpPr txBox="1">
            <a:spLocks/>
          </p:cNvSpPr>
          <p:nvPr/>
        </p:nvSpPr>
        <p:spPr>
          <a:xfrm>
            <a:off x="0" y="238795"/>
            <a:ext cx="5508105" cy="722289"/>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pPr>
              <a:spcBef>
                <a:spcPts val="0"/>
              </a:spcBef>
            </a:pPr>
            <a:r>
              <a:rPr lang="hu-HU" sz="2800" b="1" cap="small" dirty="0">
                <a:solidFill>
                  <a:schemeClr val="bg1"/>
                </a:solidFill>
              </a:rPr>
              <a:t>    MOBILITÁS TÍPUSOK</a:t>
            </a:r>
            <a:endParaRPr lang="hu-HU" sz="3600" dirty="0"/>
          </a:p>
        </p:txBody>
      </p:sp>
    </p:spTree>
    <p:extLst>
      <p:ext uri="{BB962C8B-B14F-4D97-AF65-F5344CB8AC3E}">
        <p14:creationId xmlns:p14="http://schemas.microsoft.com/office/powerpoint/2010/main" val="23966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9C8D89-C2D2-4269-A935-658CA6D5B474}"/>
              </a:ext>
            </a:extLst>
          </p:cNvPr>
          <p:cNvPicPr>
            <a:picLocks noChangeAspect="1"/>
          </p:cNvPicPr>
          <p:nvPr/>
        </p:nvPicPr>
        <p:blipFill rotWithShape="1">
          <a:blip r:embed="rId2"/>
          <a:srcRect l="20075" t="43159" r="2751" b="16041"/>
          <a:stretch/>
        </p:blipFill>
        <p:spPr>
          <a:xfrm>
            <a:off x="0" y="1052736"/>
            <a:ext cx="9144000" cy="2719177"/>
          </a:xfrm>
          <a:prstGeom prst="rect">
            <a:avLst/>
          </a:prstGeom>
        </p:spPr>
      </p:pic>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sp>
        <p:nvSpPr>
          <p:cNvPr id="12" name="TextBox 11">
            <a:extLst>
              <a:ext uri="{FF2B5EF4-FFF2-40B4-BE49-F238E27FC236}">
                <a16:creationId xmlns:a16="http://schemas.microsoft.com/office/drawing/2014/main" id="{E460FB8F-A5B6-4AD5-9B16-53B1B47A4E57}"/>
              </a:ext>
            </a:extLst>
          </p:cNvPr>
          <p:cNvSpPr txBox="1"/>
          <p:nvPr/>
        </p:nvSpPr>
        <p:spPr>
          <a:xfrm>
            <a:off x="33808" y="5124056"/>
            <a:ext cx="9146704" cy="923330"/>
          </a:xfrm>
          <a:prstGeom prst="rect">
            <a:avLst/>
          </a:prstGeom>
          <a:noFill/>
        </p:spPr>
        <p:txBody>
          <a:bodyPr wrap="square">
            <a:spAutoFit/>
          </a:bodyPr>
          <a:lstStyle/>
          <a:p>
            <a:pPr algn="ctr"/>
            <a:r>
              <a:rPr lang="hu-HU" sz="1400" cap="all" dirty="0">
                <a:effectLst/>
                <a:latin typeface="Calibri" panose="020F0502020204030204" pitchFamily="34" charset="0"/>
                <a:ea typeface="Calibri" panose="020F0502020204030204" pitchFamily="34" charset="0"/>
                <a:cs typeface="Arial" panose="020B0604020202020204" pitchFamily="34" charset="0"/>
              </a:rPr>
              <a:t>Korábbi gyakorlati helyek adatbázisa</a:t>
            </a:r>
          </a:p>
          <a:p>
            <a:pPr algn="ctr"/>
            <a:r>
              <a:rPr lang="hu-HU" altLang="hu-HU" sz="1400" dirty="0">
                <a:solidFill>
                  <a:srgbClr val="C00000"/>
                </a:solidFill>
                <a:latin typeface="Calibri" panose="020F0502020204030204" pitchFamily="34" charset="0"/>
                <a:cs typeface="Calibri" panose="020F0502020204030204" pitchFamily="34" charset="0"/>
                <a:hlinkClick r:id="rId3"/>
              </a:rPr>
              <a:t>https://uni-mate.hu/documents/d/mate/korabbi-eramus-fogado-helyek_202404</a:t>
            </a:r>
            <a:endParaRPr lang="hu-HU" altLang="hu-HU" sz="1400" dirty="0">
              <a:solidFill>
                <a:srgbClr val="C00000"/>
              </a:solidFill>
              <a:latin typeface="Calibri" panose="020F0502020204030204" pitchFamily="34" charset="0"/>
              <a:cs typeface="Calibri" panose="020F0502020204030204" pitchFamily="34" charset="0"/>
            </a:endParaRPr>
          </a:p>
          <a:p>
            <a:pPr algn="ctr"/>
            <a:r>
              <a:rPr lang="hu-HU" altLang="hu-HU" sz="600" dirty="0">
                <a:solidFill>
                  <a:srgbClr val="C00000"/>
                </a:solidFill>
                <a:latin typeface="Calibri" panose="020F0502020204030204" pitchFamily="34" charset="0"/>
                <a:cs typeface="Calibri" panose="020F0502020204030204" pitchFamily="34" charset="0"/>
              </a:rPr>
              <a:t> </a:t>
            </a:r>
          </a:p>
          <a:p>
            <a:pPr algn="ctr"/>
            <a:r>
              <a:rPr lang="hu-HU" altLang="hu-HU" b="1" dirty="0">
                <a:solidFill>
                  <a:srgbClr val="C00000"/>
                </a:solidFill>
                <a:latin typeface="Calibri" panose="020F0502020204030204" pitchFamily="34" charset="0"/>
                <a:cs typeface="Calibri" panose="020F0502020204030204" pitchFamily="34" charset="0"/>
              </a:rPr>
              <a:t>MATE oktatói nemzetközi kapcsolati háló - oktatói ajánlás révén</a:t>
            </a:r>
            <a:endParaRPr lang="hu-HU" altLang="hu-HU" sz="1800" b="1" dirty="0">
              <a:solidFill>
                <a:srgbClr val="C00000"/>
              </a:solidFill>
              <a:latin typeface="Calibri" panose="020F0502020204030204" pitchFamily="34" charset="0"/>
              <a:cs typeface="Calibri" panose="020F0502020204030204" pitchFamily="34" charset="0"/>
            </a:endParaRPr>
          </a:p>
        </p:txBody>
      </p:sp>
      <p:sp>
        <p:nvSpPr>
          <p:cNvPr id="13" name="Szövegdoboz 15">
            <a:extLst>
              <a:ext uri="{FF2B5EF4-FFF2-40B4-BE49-F238E27FC236}">
                <a16:creationId xmlns:a16="http://schemas.microsoft.com/office/drawing/2014/main" id="{FB1A05BE-17F5-4D40-A8B4-9EC54FA75656}"/>
              </a:ext>
            </a:extLst>
          </p:cNvPr>
          <p:cNvSpPr txBox="1"/>
          <p:nvPr/>
        </p:nvSpPr>
        <p:spPr>
          <a:xfrm>
            <a:off x="2704" y="2420888"/>
            <a:ext cx="9141296" cy="1107996"/>
          </a:xfrm>
          <a:prstGeom prst="rect">
            <a:avLst/>
          </a:prstGeom>
          <a:solidFill>
            <a:schemeClr val="bg1">
              <a:lumMod val="95000"/>
              <a:alpha val="30000"/>
            </a:schemeClr>
          </a:solidFill>
          <a:ln>
            <a:noFill/>
          </a:ln>
        </p:spPr>
        <p:txBody>
          <a:bodyPr wrap="square" rtlCol="0">
            <a:spAutoFit/>
          </a:bodyPr>
          <a:lstStyle/>
          <a:p>
            <a:r>
              <a:rPr lang="hu-HU" sz="6600" b="1" dirty="0">
                <a:solidFill>
                  <a:schemeClr val="bg1"/>
                </a:solidFill>
              </a:rPr>
              <a:t>  HOVA?</a:t>
            </a:r>
          </a:p>
        </p:txBody>
      </p:sp>
      <p:sp>
        <p:nvSpPr>
          <p:cNvPr id="7" name="Dátum helye 12">
            <a:extLst>
              <a:ext uri="{FF2B5EF4-FFF2-40B4-BE49-F238E27FC236}">
                <a16:creationId xmlns:a16="http://schemas.microsoft.com/office/drawing/2014/main" id="{C5AE851F-7AA6-4A43-A1A4-98CC2B7A4BC3}"/>
              </a:ext>
            </a:extLst>
          </p:cNvPr>
          <p:cNvSpPr>
            <a:spLocks noGrp="1"/>
          </p:cNvSpPr>
          <p:nvPr>
            <p:ph type="dt" sz="half" idx="10"/>
          </p:nvPr>
        </p:nvSpPr>
        <p:spPr>
          <a:xfrm>
            <a:off x="0" y="6381328"/>
            <a:ext cx="9144000" cy="381893"/>
          </a:xfrm>
          <a:solidFill>
            <a:srgbClr val="01764A"/>
          </a:solidFill>
        </p:spPr>
        <p:txBody>
          <a:bodyPr/>
          <a:lstStyle/>
          <a:p>
            <a:pPr algn="ctr"/>
            <a:r>
              <a:rPr lang="hu-HU" sz="1400" b="1" i="1" dirty="0">
                <a:solidFill>
                  <a:schemeClr val="bg1"/>
                </a:solidFill>
                <a:latin typeface="Calibri Light" panose="020F0302020204030204" pitchFamily="34" charset="0"/>
                <a:cs typeface="Calibri Light" panose="020F0302020204030204" pitchFamily="34" charset="0"/>
              </a:rPr>
              <a:t>Fogadóhely keresése a hallgató feladata!</a:t>
            </a:r>
          </a:p>
        </p:txBody>
      </p:sp>
      <p:graphicFrame>
        <p:nvGraphicFramePr>
          <p:cNvPr id="3" name="Table 3">
            <a:extLst>
              <a:ext uri="{FF2B5EF4-FFF2-40B4-BE49-F238E27FC236}">
                <a16:creationId xmlns:a16="http://schemas.microsoft.com/office/drawing/2014/main" id="{E7708078-CA19-40B8-808F-71E99F6C5E0E}"/>
              </a:ext>
            </a:extLst>
          </p:cNvPr>
          <p:cNvGraphicFramePr>
            <a:graphicFrameLocks noGrp="1"/>
          </p:cNvGraphicFramePr>
          <p:nvPr>
            <p:extLst>
              <p:ext uri="{D42A27DB-BD31-4B8C-83A1-F6EECF244321}">
                <p14:modId xmlns:p14="http://schemas.microsoft.com/office/powerpoint/2010/main" val="1251339035"/>
              </p:ext>
            </p:extLst>
          </p:nvPr>
        </p:nvGraphicFramePr>
        <p:xfrm>
          <a:off x="-36512" y="4044515"/>
          <a:ext cx="9180512" cy="758014"/>
        </p:xfrm>
        <a:graphic>
          <a:graphicData uri="http://schemas.openxmlformats.org/drawingml/2006/table">
            <a:tbl>
              <a:tblPr firstRow="1" bandRow="1">
                <a:tableStyleId>{5C22544A-7EE6-4342-B048-85BDC9FD1C3A}</a:tableStyleId>
              </a:tblPr>
              <a:tblGrid>
                <a:gridCol w="9180512">
                  <a:extLst>
                    <a:ext uri="{9D8B030D-6E8A-4147-A177-3AD203B41FA5}">
                      <a16:colId xmlns:a16="http://schemas.microsoft.com/office/drawing/2014/main" val="2085661405"/>
                    </a:ext>
                  </a:extLst>
                </a:gridCol>
              </a:tblGrid>
              <a:tr h="3790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altLang="hu-HU" sz="1800" b="1" cap="all" dirty="0">
                          <a:solidFill>
                            <a:schemeClr val="bg1"/>
                          </a:solidFill>
                          <a:latin typeface="+mn-lt"/>
                          <a:cs typeface="Calibri" panose="020F0502020204030204" pitchFamily="34" charset="0"/>
                        </a:rPr>
                        <a:t>A mobilitás helyszíne lehet</a:t>
                      </a:r>
                    </a:p>
                  </a:txBody>
                  <a:tcPr>
                    <a:solidFill>
                      <a:srgbClr val="01764A"/>
                    </a:solidFill>
                  </a:tcPr>
                </a:tc>
                <a:extLst>
                  <a:ext uri="{0D108BD9-81ED-4DB2-BD59-A6C34878D82A}">
                    <a16:rowId xmlns:a16="http://schemas.microsoft.com/office/drawing/2014/main" val="3229222636"/>
                  </a:ext>
                </a:extLst>
              </a:tr>
              <a:tr h="379007">
                <a:tc>
                  <a:txBody>
                    <a:bodyPr/>
                    <a:lstStyle/>
                    <a:p>
                      <a:pPr algn="ctr"/>
                      <a:r>
                        <a:rPr lang="hu-HU" sz="1600" dirty="0">
                          <a:solidFill>
                            <a:schemeClr val="tx1"/>
                          </a:solidFill>
                          <a:latin typeface="+mn-lt"/>
                        </a:rPr>
                        <a:t>állami vagy magáncég, kutatóhely, egyetem, alapítvány vagy non-profit szervezet</a:t>
                      </a:r>
                    </a:p>
                  </a:txBody>
                  <a:tcPr anchor="ctr">
                    <a:solidFill>
                      <a:schemeClr val="bg1">
                        <a:lumMod val="95000"/>
                      </a:schemeClr>
                    </a:solidFill>
                  </a:tcPr>
                </a:tc>
                <a:extLst>
                  <a:ext uri="{0D108BD9-81ED-4DB2-BD59-A6C34878D82A}">
                    <a16:rowId xmlns:a16="http://schemas.microsoft.com/office/drawing/2014/main" val="3483492316"/>
                  </a:ext>
                </a:extLst>
              </a:tr>
            </a:tbl>
          </a:graphicData>
        </a:graphic>
      </p:graphicFrame>
      <p:sp>
        <p:nvSpPr>
          <p:cNvPr id="10" name="Szöveg helye 8">
            <a:extLst>
              <a:ext uri="{FF2B5EF4-FFF2-40B4-BE49-F238E27FC236}">
                <a16:creationId xmlns:a16="http://schemas.microsoft.com/office/drawing/2014/main" id="{9AA49FB8-36C5-42B7-8F70-C7383B6A2A60}"/>
              </a:ext>
            </a:extLst>
          </p:cNvPr>
          <p:cNvSpPr txBox="1">
            <a:spLocks/>
          </p:cNvSpPr>
          <p:nvPr/>
        </p:nvSpPr>
        <p:spPr>
          <a:xfrm>
            <a:off x="0" y="238795"/>
            <a:ext cx="5508105" cy="722289"/>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pPr>
              <a:spcBef>
                <a:spcPts val="0"/>
              </a:spcBef>
            </a:pPr>
            <a:r>
              <a:rPr lang="hu-HU" sz="2800" b="1" cap="small" dirty="0">
                <a:solidFill>
                  <a:schemeClr val="bg1"/>
                </a:solidFill>
              </a:rPr>
              <a:t>    FOGADÓHELY KERESÉS</a:t>
            </a:r>
            <a:endParaRPr lang="hu-HU" sz="3600" dirty="0"/>
          </a:p>
        </p:txBody>
      </p:sp>
    </p:spTree>
    <p:extLst>
      <p:ext uri="{BB962C8B-B14F-4D97-AF65-F5344CB8AC3E}">
        <p14:creationId xmlns:p14="http://schemas.microsoft.com/office/powerpoint/2010/main" val="2736459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átum helye 12">
            <a:extLst>
              <a:ext uri="{FF2B5EF4-FFF2-40B4-BE49-F238E27FC236}">
                <a16:creationId xmlns:a16="http://schemas.microsoft.com/office/drawing/2014/main" id="{938E9463-2B47-49C4-A38E-AB9721C0DA4B}"/>
              </a:ext>
            </a:extLst>
          </p:cNvPr>
          <p:cNvSpPr txBox="1">
            <a:spLocks/>
          </p:cNvSpPr>
          <p:nvPr/>
        </p:nvSpPr>
        <p:spPr>
          <a:xfrm>
            <a:off x="4073" y="4486808"/>
            <a:ext cx="9144000" cy="476672"/>
          </a:xfrm>
          <a:prstGeom prst="rect">
            <a:avLst/>
          </a:prstGeom>
          <a:solidFill>
            <a:srgbClr val="FF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hu-HU" sz="1600" b="1" dirty="0">
              <a:solidFill>
                <a:schemeClr val="bg1"/>
              </a:solidFill>
              <a:latin typeface="Calibri Light" panose="020F0302020204030204" pitchFamily="34" charset="0"/>
              <a:cs typeface="Calibri Light" panose="020F0302020204030204" pitchFamily="34" charset="0"/>
            </a:endParaRPr>
          </a:p>
        </p:txBody>
      </p:sp>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sp>
        <p:nvSpPr>
          <p:cNvPr id="6" name="Dátum helye 12">
            <a:extLst>
              <a:ext uri="{FF2B5EF4-FFF2-40B4-BE49-F238E27FC236}">
                <a16:creationId xmlns:a16="http://schemas.microsoft.com/office/drawing/2014/main" id="{A793B4C4-DAC1-4BC3-A021-724B32016220}"/>
              </a:ext>
            </a:extLst>
          </p:cNvPr>
          <p:cNvSpPr>
            <a:spLocks noGrp="1"/>
          </p:cNvSpPr>
          <p:nvPr>
            <p:ph type="dt" sz="half" idx="10"/>
          </p:nvPr>
        </p:nvSpPr>
        <p:spPr>
          <a:xfrm>
            <a:off x="0" y="6381328"/>
            <a:ext cx="9144000" cy="476672"/>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sp>
        <p:nvSpPr>
          <p:cNvPr id="11" name="Szöveg helye 8">
            <a:extLst>
              <a:ext uri="{FF2B5EF4-FFF2-40B4-BE49-F238E27FC236}">
                <a16:creationId xmlns:a16="http://schemas.microsoft.com/office/drawing/2014/main" id="{B7721143-37C2-41EA-94B5-195C230C7981}"/>
              </a:ext>
            </a:extLst>
          </p:cNvPr>
          <p:cNvSpPr txBox="1">
            <a:spLocks/>
          </p:cNvSpPr>
          <p:nvPr/>
        </p:nvSpPr>
        <p:spPr>
          <a:xfrm>
            <a:off x="0" y="330447"/>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MOBILITÁS TÍPUSOK</a:t>
            </a:r>
            <a:endParaRPr lang="hu-HU" sz="3600" dirty="0"/>
          </a:p>
          <a:p>
            <a:pPr algn="ctr"/>
            <a:endParaRPr lang="hu-HU" sz="4000" dirty="0"/>
          </a:p>
        </p:txBody>
      </p:sp>
      <p:pic>
        <p:nvPicPr>
          <p:cNvPr id="4" name="Picture 3">
            <a:extLst>
              <a:ext uri="{FF2B5EF4-FFF2-40B4-BE49-F238E27FC236}">
                <a16:creationId xmlns:a16="http://schemas.microsoft.com/office/drawing/2014/main" id="{FF6A0C86-57A7-47EE-B5C2-F358E2D1CDA8}"/>
              </a:ext>
            </a:extLst>
          </p:cNvPr>
          <p:cNvPicPr>
            <a:picLocks noChangeAspect="1"/>
          </p:cNvPicPr>
          <p:nvPr/>
        </p:nvPicPr>
        <p:blipFill rotWithShape="1">
          <a:blip r:embed="rId2">
            <a:extLst>
              <a:ext uri="{28A0092B-C50C-407E-A947-70E740481C1C}">
                <a14:useLocalDpi xmlns:a14="http://schemas.microsoft.com/office/drawing/2010/main" val="0"/>
              </a:ext>
            </a:extLst>
          </a:blip>
          <a:srcRect t="46605" r="37178" b="9400"/>
          <a:stretch/>
        </p:blipFill>
        <p:spPr>
          <a:xfrm>
            <a:off x="-1" y="1124744"/>
            <a:ext cx="9139928" cy="3600400"/>
          </a:xfrm>
          <a:prstGeom prst="rect">
            <a:avLst/>
          </a:prstGeom>
        </p:spPr>
      </p:pic>
      <p:pic>
        <p:nvPicPr>
          <p:cNvPr id="8" name="Picture 7">
            <a:extLst>
              <a:ext uri="{FF2B5EF4-FFF2-40B4-BE49-F238E27FC236}">
                <a16:creationId xmlns:a16="http://schemas.microsoft.com/office/drawing/2014/main" id="{1FBFD538-B52D-48F4-96A7-225FB92D50B8}"/>
              </a:ext>
            </a:extLst>
          </p:cNvPr>
          <p:cNvPicPr>
            <a:picLocks noChangeAspect="1"/>
          </p:cNvPicPr>
          <p:nvPr/>
        </p:nvPicPr>
        <p:blipFill rotWithShape="1">
          <a:blip r:embed="rId2">
            <a:extLst>
              <a:ext uri="{28A0092B-C50C-407E-A947-70E740481C1C}">
                <a14:useLocalDpi xmlns:a14="http://schemas.microsoft.com/office/drawing/2010/main" val="0"/>
              </a:ext>
            </a:extLst>
          </a:blip>
          <a:srcRect b="73400"/>
          <a:stretch/>
        </p:blipFill>
        <p:spPr>
          <a:xfrm>
            <a:off x="-6102" y="4869160"/>
            <a:ext cx="9144000" cy="1368152"/>
          </a:xfrm>
          <a:prstGeom prst="rect">
            <a:avLst/>
          </a:prstGeom>
        </p:spPr>
      </p:pic>
    </p:spTree>
    <p:extLst>
      <p:ext uri="{BB962C8B-B14F-4D97-AF65-F5344CB8AC3E}">
        <p14:creationId xmlns:p14="http://schemas.microsoft.com/office/powerpoint/2010/main" val="2817729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FE2416-4ADA-413A-82ED-02269A34F1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544" y="1124744"/>
            <a:ext cx="5722456" cy="5722456"/>
          </a:xfrm>
          <a:prstGeom prst="rect">
            <a:avLst/>
          </a:prstGeom>
        </p:spPr>
      </p:pic>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sp>
        <p:nvSpPr>
          <p:cNvPr id="9" name="Szöveg helye 8">
            <a:extLst>
              <a:ext uri="{FF2B5EF4-FFF2-40B4-BE49-F238E27FC236}">
                <a16:creationId xmlns:a16="http://schemas.microsoft.com/office/drawing/2014/main" id="{9D8176AD-087F-4566-830B-C44431CBE7E1}"/>
              </a:ext>
            </a:extLst>
          </p:cNvPr>
          <p:cNvSpPr txBox="1">
            <a:spLocks/>
          </p:cNvSpPr>
          <p:nvPr/>
        </p:nvSpPr>
        <p:spPr>
          <a:xfrm>
            <a:off x="0" y="273050"/>
            <a:ext cx="5508105" cy="722289"/>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HASZNOS WEBOLDALAK</a:t>
            </a:r>
            <a:endParaRPr lang="hu-HU" sz="3600" dirty="0"/>
          </a:p>
        </p:txBody>
      </p:sp>
      <p:sp>
        <p:nvSpPr>
          <p:cNvPr id="10" name="Szövegdoboz 4">
            <a:extLst>
              <a:ext uri="{FF2B5EF4-FFF2-40B4-BE49-F238E27FC236}">
                <a16:creationId xmlns:a16="http://schemas.microsoft.com/office/drawing/2014/main" id="{28CAF423-919B-4FB5-B63C-545887DD3194}"/>
              </a:ext>
            </a:extLst>
          </p:cNvPr>
          <p:cNvSpPr txBox="1"/>
          <p:nvPr/>
        </p:nvSpPr>
        <p:spPr>
          <a:xfrm>
            <a:off x="35496" y="1435100"/>
            <a:ext cx="4851514" cy="5339923"/>
          </a:xfrm>
          <a:prstGeom prst="rect">
            <a:avLst/>
          </a:prstGeom>
          <a:noFill/>
        </p:spPr>
        <p:txBody>
          <a:bodyPr wrap="square" rtlCol="0">
            <a:spAutoFit/>
          </a:bodyPr>
          <a:lstStyle/>
          <a:p>
            <a:r>
              <a:rPr lang="hu-HU" sz="1000" b="1" cap="all" dirty="0"/>
              <a:t>Tempus Közalapítvány</a:t>
            </a:r>
          </a:p>
          <a:p>
            <a:r>
              <a:rPr lang="hu-HU" sz="1000" dirty="0">
                <a:hlinkClick r:id="rId3"/>
              </a:rPr>
              <a:t>http://www.tpf.hu/celcsoport/3538/hogyan-talalhatsz-szakmai-gyakorlati-helyet</a:t>
            </a:r>
            <a:r>
              <a:rPr lang="hu-HU" sz="1000" dirty="0"/>
              <a:t>   </a:t>
            </a:r>
          </a:p>
          <a:p>
            <a:endParaRPr lang="hu-HU" sz="900" dirty="0"/>
          </a:p>
          <a:p>
            <a:r>
              <a:rPr lang="hu-HU" sz="1000" b="1" cap="all" dirty="0"/>
              <a:t>Europe Internship - cégek és gyakornokok találkozása </a:t>
            </a:r>
          </a:p>
          <a:p>
            <a:r>
              <a:rPr lang="hu-HU" sz="1000" dirty="0">
                <a:hlinkClick r:id="rId4"/>
              </a:rPr>
              <a:t>https://europe-internship.com/</a:t>
            </a:r>
            <a:endParaRPr lang="hu-HU" sz="1000" dirty="0"/>
          </a:p>
          <a:p>
            <a:endParaRPr lang="hu-HU" sz="900" dirty="0"/>
          </a:p>
          <a:p>
            <a:r>
              <a:rPr lang="hu-HU" sz="1000" b="1" cap="all" dirty="0"/>
              <a:t>ErasmusIntern – </a:t>
            </a:r>
          </a:p>
          <a:p>
            <a:r>
              <a:rPr lang="hu-HU" sz="1000" b="1" cap="all" dirty="0"/>
              <a:t>szakmai gyakorlati helyek leendő gyakornokok számára </a:t>
            </a:r>
          </a:p>
          <a:p>
            <a:r>
              <a:rPr lang="hu-HU" sz="1000" dirty="0">
                <a:hlinkClick r:id="rId5"/>
              </a:rPr>
              <a:t>https://erasmusintern.org/</a:t>
            </a:r>
            <a:r>
              <a:rPr lang="hu-HU" sz="1000" dirty="0"/>
              <a:t> </a:t>
            </a:r>
          </a:p>
          <a:p>
            <a:endParaRPr lang="hu-HU" sz="900" dirty="0"/>
          </a:p>
          <a:p>
            <a:r>
              <a:rPr lang="hu-HU" sz="1000" b="1" cap="all" dirty="0"/>
              <a:t>EURES - Az európai mobilitási portál </a:t>
            </a:r>
          </a:p>
          <a:p>
            <a:r>
              <a:rPr lang="hu-HU" sz="1000" dirty="0">
                <a:hlinkClick r:id="rId6"/>
              </a:rPr>
              <a:t>https://ec.europa.eu/eures/public/index_hu</a:t>
            </a:r>
            <a:r>
              <a:rPr lang="hu-HU" sz="1000" dirty="0"/>
              <a:t>  </a:t>
            </a:r>
          </a:p>
          <a:p>
            <a:endParaRPr lang="hu-HU" sz="900" dirty="0"/>
          </a:p>
          <a:p>
            <a:r>
              <a:rPr lang="hu-HU" sz="1000" b="1" cap="all" dirty="0"/>
              <a:t>Europlacement – </a:t>
            </a:r>
          </a:p>
          <a:p>
            <a:r>
              <a:rPr lang="hu-HU" sz="1000" b="1" cap="all" dirty="0"/>
              <a:t>Szakmai gyakorlati helyek nemzetközi adatbázisa </a:t>
            </a:r>
          </a:p>
          <a:p>
            <a:r>
              <a:rPr lang="hu-HU" sz="1000" dirty="0">
                <a:hlinkClick r:id="rId7"/>
              </a:rPr>
              <a:t>http://www.europlacement.com/</a:t>
            </a:r>
            <a:r>
              <a:rPr lang="hu-HU" sz="1000" dirty="0"/>
              <a:t> </a:t>
            </a:r>
          </a:p>
          <a:p>
            <a:endParaRPr lang="hu-HU" sz="900" dirty="0"/>
          </a:p>
          <a:p>
            <a:r>
              <a:rPr lang="hu-HU" sz="1000" b="1" cap="all" dirty="0"/>
              <a:t>Globalplacement – </a:t>
            </a:r>
          </a:p>
          <a:p>
            <a:r>
              <a:rPr lang="hu-HU" sz="1000" b="1" cap="all" dirty="0"/>
              <a:t>Szakmai gyakorlati helyek nemzetközi adatbázisa </a:t>
            </a:r>
          </a:p>
          <a:p>
            <a:r>
              <a:rPr lang="hu-HU" sz="1000" dirty="0">
                <a:hlinkClick r:id="rId8"/>
              </a:rPr>
              <a:t>http://globalplacement.com/</a:t>
            </a:r>
            <a:r>
              <a:rPr lang="hu-HU" sz="1000" dirty="0"/>
              <a:t> </a:t>
            </a:r>
          </a:p>
          <a:p>
            <a:endParaRPr lang="hu-HU" sz="900" dirty="0"/>
          </a:p>
          <a:p>
            <a:r>
              <a:rPr lang="hu-HU" sz="1000" b="1" cap="all" dirty="0"/>
              <a:t>GoAbroad - Szakmai gyakorlati helyek szerte a világban</a:t>
            </a:r>
          </a:p>
          <a:p>
            <a:r>
              <a:rPr lang="hu-HU" sz="1000" dirty="0">
                <a:hlinkClick r:id="rId9"/>
              </a:rPr>
              <a:t>http://www.goabroad.com/intern-abroad</a:t>
            </a:r>
            <a:r>
              <a:rPr lang="hu-HU" sz="1000" dirty="0"/>
              <a:t> </a:t>
            </a:r>
          </a:p>
          <a:p>
            <a:endParaRPr lang="hu-HU" sz="900" dirty="0"/>
          </a:p>
          <a:p>
            <a:r>
              <a:rPr lang="hu-HU" sz="1000" b="1" cap="all" dirty="0"/>
              <a:t>IAESTE - Szakmai gyakorlati lehetőségek a világ több, mint 80 országában</a:t>
            </a:r>
          </a:p>
          <a:p>
            <a:r>
              <a:rPr lang="hu-HU" sz="1000" dirty="0">
                <a:hlinkClick r:id="rId10"/>
              </a:rPr>
              <a:t>http://iaeste.hu/hallgatoknak/nemzetkozi-szakmai-gyakorlatcsere-program/</a:t>
            </a:r>
            <a:r>
              <a:rPr lang="hu-HU" sz="1000" dirty="0"/>
              <a:t> </a:t>
            </a:r>
          </a:p>
          <a:p>
            <a:endParaRPr lang="hu-HU" sz="900" dirty="0">
              <a:solidFill>
                <a:srgbClr val="0000FF"/>
              </a:solidFill>
              <a:hlinkClick r:id="rId11">
                <a:extLst>
                  <a:ext uri="{A12FA001-AC4F-418D-AE19-62706E023703}">
                    <ahyp:hlinkClr xmlns:ahyp="http://schemas.microsoft.com/office/drawing/2018/hyperlinkcolor" val="tx"/>
                  </a:ext>
                </a:extLst>
              </a:hlinkClick>
            </a:endParaRPr>
          </a:p>
          <a:p>
            <a:r>
              <a:rPr lang="hu-HU" sz="1000" b="1" cap="all" dirty="0"/>
              <a:t>Egyéb weboldalak</a:t>
            </a:r>
            <a:endParaRPr lang="hu-HU" sz="1000" b="1" cap="all" dirty="0">
              <a:solidFill>
                <a:srgbClr val="0000FF"/>
              </a:solidFill>
              <a:hlinkClick r:id="rId11">
                <a:extLst>
                  <a:ext uri="{A12FA001-AC4F-418D-AE19-62706E023703}">
                    <ahyp:hlinkClr xmlns:ahyp="http://schemas.microsoft.com/office/drawing/2018/hyperlinkcolor" val="tx"/>
                  </a:ext>
                </a:extLst>
              </a:hlinkClick>
            </a:endParaRPr>
          </a:p>
          <a:p>
            <a:r>
              <a:rPr lang="hu-HU" sz="1000" dirty="0">
                <a:solidFill>
                  <a:srgbClr val="0000FF"/>
                </a:solidFill>
                <a:hlinkClick r:id="rId11">
                  <a:extLst>
                    <a:ext uri="{A12FA001-AC4F-418D-AE19-62706E023703}">
                      <ahyp:hlinkClr xmlns:ahyp="http://schemas.microsoft.com/office/drawing/2018/hyperlinkcolor" val="tx"/>
                    </a:ext>
                  </a:extLst>
                </a:hlinkClick>
              </a:rPr>
              <a:t>http://www.placementslovakia.com/current-vacancies/long-term-internships</a:t>
            </a:r>
            <a:r>
              <a:rPr lang="hu-HU" sz="1000" dirty="0"/>
              <a:t>  </a:t>
            </a:r>
          </a:p>
          <a:p>
            <a:r>
              <a:rPr lang="hu-HU" sz="1000" dirty="0">
                <a:hlinkClick r:id="rId12"/>
              </a:rPr>
              <a:t>https://www.espauk.com/internships/</a:t>
            </a:r>
            <a:r>
              <a:rPr lang="hu-HU" sz="1000" dirty="0"/>
              <a:t>  </a:t>
            </a:r>
          </a:p>
          <a:p>
            <a:r>
              <a:rPr lang="hu-HU" sz="1000" dirty="0">
                <a:hlinkClick r:id="rId7"/>
              </a:rPr>
              <a:t>http://www.europlacement.com/</a:t>
            </a:r>
            <a:r>
              <a:rPr lang="hu-HU" sz="1000" dirty="0"/>
              <a:t>  </a:t>
            </a:r>
          </a:p>
          <a:p>
            <a:r>
              <a:rPr lang="hu-HU" sz="1000" dirty="0">
                <a:hlinkClick r:id="rId13"/>
              </a:rPr>
              <a:t>http://placementinportugal.com/</a:t>
            </a:r>
            <a:r>
              <a:rPr lang="hu-HU" sz="1000" dirty="0"/>
              <a:t>  </a:t>
            </a:r>
          </a:p>
          <a:p>
            <a:r>
              <a:rPr lang="hu-HU" sz="1000" dirty="0">
                <a:hlinkClick r:id="rId14"/>
              </a:rPr>
              <a:t>http://erasplus.com/</a:t>
            </a:r>
            <a:r>
              <a:rPr lang="hu-HU" sz="1000" dirty="0"/>
              <a:t>  </a:t>
            </a:r>
          </a:p>
          <a:p>
            <a:r>
              <a:rPr lang="hu-HU" sz="1000" dirty="0">
                <a:hlinkClick r:id="rId15"/>
              </a:rPr>
              <a:t>http://www.stagemalta.org/</a:t>
            </a:r>
            <a:r>
              <a:rPr lang="hu-HU" sz="1000" dirty="0"/>
              <a:t> </a:t>
            </a:r>
          </a:p>
        </p:txBody>
      </p:sp>
    </p:spTree>
    <p:extLst>
      <p:ext uri="{BB962C8B-B14F-4D97-AF65-F5344CB8AC3E}">
        <p14:creationId xmlns:p14="http://schemas.microsoft.com/office/powerpoint/2010/main" val="394633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átum helye 12">
            <a:extLst>
              <a:ext uri="{FF2B5EF4-FFF2-40B4-BE49-F238E27FC236}">
                <a16:creationId xmlns:a16="http://schemas.microsoft.com/office/drawing/2014/main" id="{2F638D64-9033-4C41-A20E-74FEDF2DD4D6}"/>
              </a:ext>
            </a:extLst>
          </p:cNvPr>
          <p:cNvSpPr txBox="1">
            <a:spLocks/>
          </p:cNvSpPr>
          <p:nvPr/>
        </p:nvSpPr>
        <p:spPr>
          <a:xfrm>
            <a:off x="-34728" y="1335891"/>
            <a:ext cx="9178728" cy="580941"/>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u-HU" sz="1600" b="1" cap="all" dirty="0">
                <a:solidFill>
                  <a:schemeClr val="bg1"/>
                </a:solidFill>
                <a:latin typeface="Calibri Light" panose="020F0302020204030204" pitchFamily="34" charset="0"/>
                <a:cs typeface="Calibri Light" panose="020F0302020204030204" pitchFamily="34" charset="0"/>
              </a:rPr>
              <a:t>	</a:t>
            </a:r>
            <a:r>
              <a:rPr lang="hu-HU" sz="1800" b="1" cap="all" dirty="0">
                <a:solidFill>
                  <a:schemeClr val="bg1"/>
                </a:solidFill>
                <a:latin typeface="Calibri Light" panose="020F0302020204030204" pitchFamily="34" charset="0"/>
                <a:cs typeface="Calibri Light" panose="020F0302020204030204" pitchFamily="34" charset="0"/>
              </a:rPr>
              <a:t>Szakmai gyakorlati célú mobilitás</a:t>
            </a:r>
            <a:endParaRPr lang="hu-HU" sz="1600" b="1" cap="all" dirty="0">
              <a:solidFill>
                <a:schemeClr val="bg1"/>
              </a:solidFill>
              <a:latin typeface="Calibri Light" panose="020F0302020204030204" pitchFamily="34" charset="0"/>
              <a:cs typeface="Calibri Light" panose="020F0302020204030204" pitchFamily="34" charset="0"/>
            </a:endParaRPr>
          </a:p>
        </p:txBody>
      </p:sp>
      <p:sp>
        <p:nvSpPr>
          <p:cNvPr id="13" name="Title 12">
            <a:extLst>
              <a:ext uri="{FF2B5EF4-FFF2-40B4-BE49-F238E27FC236}">
                <a16:creationId xmlns:a16="http://schemas.microsoft.com/office/drawing/2014/main" id="{120F0F80-E8DE-4CA5-860F-5D0D05C77CB5}"/>
              </a:ext>
            </a:extLst>
          </p:cNvPr>
          <p:cNvSpPr>
            <a:spLocks noGrp="1"/>
          </p:cNvSpPr>
          <p:nvPr>
            <p:ph type="title"/>
          </p:nvPr>
        </p:nvSpPr>
        <p:spPr>
          <a:xfrm>
            <a:off x="179512" y="183763"/>
            <a:ext cx="5550354" cy="580941"/>
          </a:xfrm>
        </p:spPr>
        <p:txBody>
          <a:bodyPr>
            <a:normAutofit fontScale="90000"/>
          </a:bodyPr>
          <a:lstStyle/>
          <a:p>
            <a:r>
              <a:rPr lang="hu-HU" sz="3600" cap="all" dirty="0">
                <a:solidFill>
                  <a:schemeClr val="bg1"/>
                </a:solidFill>
              </a:rPr>
              <a:t>PÁLYÁZATI DOKUMENTÁCIÓ</a:t>
            </a:r>
            <a:endParaRPr lang="hu-HU" sz="3600" dirty="0">
              <a:solidFill>
                <a:schemeClr val="bg1"/>
              </a:solidFill>
            </a:endParaRPr>
          </a:p>
        </p:txBody>
      </p:sp>
      <p:sp>
        <p:nvSpPr>
          <p:cNvPr id="3" name="Rectangle 2">
            <a:extLst>
              <a:ext uri="{FF2B5EF4-FFF2-40B4-BE49-F238E27FC236}">
                <a16:creationId xmlns:a16="http://schemas.microsoft.com/office/drawing/2014/main" id="{E4B41435-661A-4955-BAEF-71D789BD1968}"/>
              </a:ext>
            </a:extLst>
          </p:cNvPr>
          <p:cNvSpPr/>
          <p:nvPr/>
        </p:nvSpPr>
        <p:spPr>
          <a:xfrm>
            <a:off x="217705" y="1916832"/>
            <a:ext cx="8639135" cy="4248472"/>
          </a:xfrm>
          <a:prstGeom prst="rect">
            <a:avLst/>
          </a:prstGeom>
        </p:spPr>
        <p:txBody>
          <a:bodyPr/>
          <a:lstStyle/>
          <a:p>
            <a:pPr lvl="0">
              <a:spcAft>
                <a:spcPts val="600"/>
              </a:spcAft>
              <a:buChar char="•"/>
            </a:pPr>
            <a:r>
              <a:rPr lang="hu-HU" dirty="0"/>
              <a:t> </a:t>
            </a:r>
            <a:r>
              <a:rPr lang="hu-HU" dirty="0">
                <a:latin typeface="Calibri" panose="020F0502020204030204" pitchFamily="34" charset="0"/>
                <a:cs typeface="Calibri" panose="020F0502020204030204" pitchFamily="34" charset="0"/>
              </a:rPr>
              <a:t>LimeSurvey online jelentkezés</a:t>
            </a:r>
          </a:p>
          <a:p>
            <a:pPr lvl="0">
              <a:spcAft>
                <a:spcPts val="600"/>
              </a:spcAft>
              <a:buChar char="•"/>
            </a:pPr>
            <a:r>
              <a:rPr lang="hu-HU" dirty="0">
                <a:latin typeface="Calibri" panose="020F0502020204030204" pitchFamily="34" charset="0"/>
                <a:cs typeface="Calibri" panose="020F0502020204030204" pitchFamily="34" charset="0"/>
              </a:rPr>
              <a:t> EUROPASS önéletrajz aláírva (HU + munkavégzés nyelve)</a:t>
            </a:r>
          </a:p>
          <a:p>
            <a:pPr lvl="0">
              <a:spcAft>
                <a:spcPts val="600"/>
              </a:spcAft>
              <a:buChar char="•"/>
            </a:pPr>
            <a:r>
              <a:rPr lang="hu-HU" dirty="0">
                <a:latin typeface="Calibri" panose="020F0502020204030204" pitchFamily="34" charset="0"/>
                <a:cs typeface="Calibri" panose="020F0502020204030204" pitchFamily="34" charset="0"/>
              </a:rPr>
              <a:t> EUROPASS motivációs levél aláírva (HU + munkavégzés nyelve)</a:t>
            </a:r>
          </a:p>
          <a:p>
            <a:pPr lvl="0">
              <a:spcAft>
                <a:spcPts val="600"/>
              </a:spcAft>
              <a:buChar char="•"/>
            </a:pPr>
            <a:r>
              <a:rPr lang="hu-HU" dirty="0">
                <a:latin typeface="Calibri" panose="020F0502020204030204" pitchFamily="34" charset="0"/>
                <a:cs typeface="Calibri" panose="020F0502020204030204" pitchFamily="34" charset="0"/>
              </a:rPr>
              <a:t> felsőéves hallgatók esetében kreditigazolás a lezárt félévekről</a:t>
            </a:r>
          </a:p>
          <a:p>
            <a:pPr lvl="0">
              <a:spcAft>
                <a:spcPts val="600"/>
              </a:spcAft>
              <a:buChar char="•"/>
            </a:pPr>
            <a:r>
              <a:rPr lang="hu-HU" dirty="0">
                <a:latin typeface="Calibri" panose="020F0502020204030204" pitchFamily="34" charset="0"/>
                <a:cs typeface="Calibri" panose="020F0502020204030204" pitchFamily="34" charset="0"/>
              </a:rPr>
              <a:t> jogviszony igazolás (Neptunból letölthető)</a:t>
            </a:r>
          </a:p>
          <a:p>
            <a:pPr lvl="0">
              <a:spcAft>
                <a:spcPts val="600"/>
              </a:spcAft>
              <a:buChar char="•"/>
            </a:pPr>
            <a:r>
              <a:rPr lang="hu-HU" dirty="0">
                <a:latin typeface="Calibri" panose="020F0502020204030204" pitchFamily="34" charset="0"/>
                <a:cs typeface="Calibri" panose="020F0502020204030204" pitchFamily="34" charset="0"/>
              </a:rPr>
              <a:t> állami nyelvvizsga bizonyítvány(ok) másolata</a:t>
            </a:r>
          </a:p>
          <a:p>
            <a:pPr lvl="0">
              <a:spcAft>
                <a:spcPts val="600"/>
              </a:spcAft>
              <a:buChar char="•"/>
            </a:pPr>
            <a:r>
              <a:rPr lang="hu-HU" dirty="0">
                <a:latin typeface="Calibri" panose="020F0502020204030204" pitchFamily="34" charset="0"/>
                <a:cs typeface="Calibri" panose="020F0502020204030204" pitchFamily="34" charset="0"/>
              </a:rPr>
              <a:t> 1 db szaktanári ajánlás magyar és angol nyelven</a:t>
            </a:r>
          </a:p>
          <a:p>
            <a:pPr lvl="0">
              <a:spcAft>
                <a:spcPts val="600"/>
              </a:spcAft>
              <a:buChar char="•"/>
            </a:pPr>
            <a:r>
              <a:rPr lang="hu-HU" dirty="0">
                <a:latin typeface="Calibri" panose="020F0502020204030204" pitchFamily="34" charset="0"/>
                <a:cs typeface="Calibri" panose="020F0502020204030204" pitchFamily="34" charset="0"/>
              </a:rPr>
              <a:t> egyéb - oklevelek, társadalmi munka, egyéb tevékenységek, külföldi szakmai gyakorlat</a:t>
            </a:r>
          </a:p>
          <a:p>
            <a:pPr lvl="0">
              <a:spcAft>
                <a:spcPts val="600"/>
              </a:spcAft>
              <a:buChar char="•"/>
            </a:pPr>
            <a:endParaRPr lang="hu-HU" sz="800" dirty="0">
              <a:latin typeface="Calibri" panose="020F0502020204030204" pitchFamily="34" charset="0"/>
              <a:cs typeface="Calibri" panose="020F0502020204030204" pitchFamily="34" charset="0"/>
            </a:endParaRPr>
          </a:p>
          <a:p>
            <a:pPr lvl="0">
              <a:spcAft>
                <a:spcPts val="600"/>
              </a:spcAft>
            </a:pPr>
            <a:r>
              <a:rPr lang="hu-HU" b="1" u="sng" cap="all" dirty="0">
                <a:latin typeface="Calibri" panose="020F0502020204030204" pitchFamily="34" charset="0"/>
                <a:cs typeface="Calibri" panose="020F0502020204030204" pitchFamily="34" charset="0"/>
              </a:rPr>
              <a:t>A pályázat benyújtásakor nem kötelező, de ajánlott</a:t>
            </a:r>
          </a:p>
          <a:p>
            <a:pPr lvl="1">
              <a:spcAft>
                <a:spcPts val="600"/>
              </a:spcAft>
              <a:buFontTx/>
              <a:buChar char="•"/>
            </a:pPr>
            <a:r>
              <a:rPr lang="hu-HU" sz="1800" b="0" dirty="0">
                <a:latin typeface="Calibri" panose="020F0502020204030204" pitchFamily="34" charset="0"/>
                <a:cs typeface="Calibri" panose="020F0502020204030204" pitchFamily="34" charset="0"/>
              </a:rPr>
              <a:t> Letter of Acceptance (fogadólevél, szerződéskötés feltétele)</a:t>
            </a:r>
          </a:p>
          <a:p>
            <a:pPr lvl="1">
              <a:spcAft>
                <a:spcPts val="600"/>
              </a:spcAft>
              <a:buFontTx/>
              <a:buChar char="•"/>
            </a:pPr>
            <a:r>
              <a:rPr lang="hu-HU" dirty="0">
                <a:latin typeface="Calibri" panose="020F0502020204030204" pitchFamily="34" charset="0"/>
                <a:cs typeface="Calibri" panose="020F0502020204030204" pitchFamily="34" charset="0"/>
              </a:rPr>
              <a:t> Mobility Agreement for Traineeship (Gyakorlatképzési megállapodás)</a:t>
            </a:r>
            <a:r>
              <a:rPr lang="hu-HU" sz="1800" b="0" dirty="0">
                <a:latin typeface="Calibri" panose="020F0502020204030204" pitchFamily="34" charset="0"/>
                <a:cs typeface="Calibri" panose="020F0502020204030204" pitchFamily="34" charset="0"/>
              </a:rPr>
              <a:t> </a:t>
            </a:r>
            <a:endParaRPr lang="hu-HU" sz="1800"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92ED8FD5-E325-4598-9BB3-BEE3F82E38DB}"/>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588224" y="1351032"/>
            <a:ext cx="2468881" cy="1645920"/>
          </a:xfrm>
          <a:prstGeom prst="rect">
            <a:avLst/>
          </a:prstGeom>
          <a:ln w="114300">
            <a:solidFill>
              <a:srgbClr val="01764A"/>
            </a:solidFill>
            <a:miter lim="800000"/>
          </a:ln>
        </p:spPr>
      </p:pic>
      <p:sp>
        <p:nvSpPr>
          <p:cNvPr id="8" name="Dátum helye 12">
            <a:extLst>
              <a:ext uri="{FF2B5EF4-FFF2-40B4-BE49-F238E27FC236}">
                <a16:creationId xmlns:a16="http://schemas.microsoft.com/office/drawing/2014/main" id="{7EE4FB24-04E8-4549-AB98-68397DBB5942}"/>
              </a:ext>
            </a:extLst>
          </p:cNvPr>
          <p:cNvSpPr>
            <a:spLocks noGrp="1"/>
          </p:cNvSpPr>
          <p:nvPr>
            <p:ph type="dt" sz="half" idx="10"/>
          </p:nvPr>
        </p:nvSpPr>
        <p:spPr>
          <a:xfrm>
            <a:off x="0" y="6408614"/>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spTree>
    <p:extLst>
      <p:ext uri="{BB962C8B-B14F-4D97-AF65-F5344CB8AC3E}">
        <p14:creationId xmlns:p14="http://schemas.microsoft.com/office/powerpoint/2010/main" val="2448476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20F0F80-E8DE-4CA5-860F-5D0D05C77CB5}"/>
              </a:ext>
            </a:extLst>
          </p:cNvPr>
          <p:cNvSpPr>
            <a:spLocks noGrp="1"/>
          </p:cNvSpPr>
          <p:nvPr>
            <p:ph type="title"/>
          </p:nvPr>
        </p:nvSpPr>
        <p:spPr>
          <a:xfrm>
            <a:off x="179512" y="183763"/>
            <a:ext cx="5550354" cy="580941"/>
          </a:xfrm>
        </p:spPr>
        <p:txBody>
          <a:bodyPr>
            <a:normAutofit fontScale="90000"/>
          </a:bodyPr>
          <a:lstStyle/>
          <a:p>
            <a:r>
              <a:rPr lang="hu-HU" sz="3600" cap="all" dirty="0">
                <a:solidFill>
                  <a:schemeClr val="bg1"/>
                </a:solidFill>
              </a:rPr>
              <a:t>PÁLYÁZATI DOKUMENTÁCIÓ</a:t>
            </a:r>
            <a:endParaRPr lang="hu-HU" sz="3600" dirty="0">
              <a:solidFill>
                <a:schemeClr val="bg1"/>
              </a:solidFill>
            </a:endParaRPr>
          </a:p>
        </p:txBody>
      </p:sp>
      <p:sp>
        <p:nvSpPr>
          <p:cNvPr id="3" name="Rectangle 2">
            <a:extLst>
              <a:ext uri="{FF2B5EF4-FFF2-40B4-BE49-F238E27FC236}">
                <a16:creationId xmlns:a16="http://schemas.microsoft.com/office/drawing/2014/main" id="{E4B41435-661A-4955-BAEF-71D789BD1968}"/>
              </a:ext>
            </a:extLst>
          </p:cNvPr>
          <p:cNvSpPr/>
          <p:nvPr/>
        </p:nvSpPr>
        <p:spPr>
          <a:xfrm>
            <a:off x="295738" y="1966986"/>
            <a:ext cx="8639135" cy="4270326"/>
          </a:xfrm>
          <a:prstGeom prst="rect">
            <a:avLst/>
          </a:prstGeom>
        </p:spPr>
        <p:txBody>
          <a:bodyPr/>
          <a:lstStyle/>
          <a:p>
            <a:pPr lvl="0">
              <a:spcAft>
                <a:spcPts val="600"/>
              </a:spcAft>
            </a:pPr>
            <a:r>
              <a:rPr lang="hu-HU" sz="2400" b="1" cap="all" dirty="0">
                <a:latin typeface="Calibri" panose="020F0502020204030204" pitchFamily="34" charset="0"/>
                <a:cs typeface="Calibri" panose="020F0502020204030204" pitchFamily="34" charset="0"/>
              </a:rPr>
              <a:t>Pályázati dokumentáció:</a:t>
            </a:r>
          </a:p>
          <a:p>
            <a:pPr>
              <a:spcAft>
                <a:spcPts val="600"/>
              </a:spcAft>
              <a:buFontTx/>
              <a:buChar char="•"/>
            </a:pPr>
            <a:r>
              <a:rPr lang="hu-HU" dirty="0">
                <a:latin typeface="Calibri" panose="020F0502020204030204" pitchFamily="34" charset="0"/>
                <a:cs typeface="Calibri" panose="020F0502020204030204" pitchFamily="34" charset="0"/>
              </a:rPr>
              <a:t>  Ugyanaz mint a szakmai gyakorlatnál</a:t>
            </a:r>
          </a:p>
          <a:p>
            <a:pPr lvl="0">
              <a:spcAft>
                <a:spcPts val="600"/>
              </a:spcAft>
            </a:pPr>
            <a:endParaRPr lang="hu-HU" dirty="0">
              <a:latin typeface="Calibri" panose="020F0502020204030204" pitchFamily="34" charset="0"/>
              <a:cs typeface="Calibri" panose="020F0502020204030204" pitchFamily="34" charset="0"/>
            </a:endParaRPr>
          </a:p>
          <a:p>
            <a:pPr lvl="0">
              <a:spcAft>
                <a:spcPts val="600"/>
              </a:spcAft>
            </a:pPr>
            <a:r>
              <a:rPr lang="hu-HU" sz="2400" b="1" dirty="0">
                <a:solidFill>
                  <a:srgbClr val="FF0000"/>
                </a:solidFill>
                <a:latin typeface="Calibri" panose="020F0502020204030204" pitchFamily="34" charset="0"/>
                <a:cs typeface="Calibri" panose="020F0502020204030204" pitchFamily="34" charset="0"/>
              </a:rPr>
              <a:t>* FONTOS * </a:t>
            </a:r>
          </a:p>
          <a:p>
            <a:pPr lvl="0">
              <a:spcAft>
                <a:spcPts val="600"/>
              </a:spcAft>
            </a:pPr>
            <a:r>
              <a:rPr lang="hu-HU" dirty="0">
                <a:latin typeface="Calibri" panose="020F0502020204030204" pitchFamily="34" charset="0"/>
                <a:cs typeface="Calibri" panose="020F0502020204030204" pitchFamily="34" charset="0"/>
              </a:rPr>
              <a:t>Pályázat </a:t>
            </a:r>
            <a:r>
              <a:rPr lang="hu-HU" b="1" dirty="0">
                <a:solidFill>
                  <a:srgbClr val="C00000"/>
                </a:solidFill>
                <a:latin typeface="Calibri" panose="020F0502020204030204" pitchFamily="34" charset="0"/>
                <a:cs typeface="Calibri" panose="020F0502020204030204" pitchFamily="34" charset="0"/>
              </a:rPr>
              <a:t>benyújtása</a:t>
            </a:r>
            <a:r>
              <a:rPr lang="hu-HU" dirty="0">
                <a:latin typeface="Calibri" panose="020F0502020204030204" pitchFamily="34" charset="0"/>
                <a:cs typeface="Calibri" panose="020F0502020204030204" pitchFamily="34" charset="0"/>
              </a:rPr>
              <a:t>: AKTÍV HALLGATÓKÉNT, abszolválás előtt</a:t>
            </a:r>
          </a:p>
          <a:p>
            <a:pPr lvl="0" algn="just">
              <a:spcAft>
                <a:spcPts val="600"/>
              </a:spcAft>
            </a:pPr>
            <a:r>
              <a:rPr lang="hu-HU" dirty="0">
                <a:latin typeface="Calibri" panose="020F0502020204030204" pitchFamily="34" charset="0"/>
                <a:cs typeface="Calibri" panose="020F0502020204030204" pitchFamily="34" charset="0"/>
              </a:rPr>
              <a:t>A frissdiplomás szakmai gyakorlat </a:t>
            </a:r>
            <a:r>
              <a:rPr lang="hu-HU" b="1" dirty="0">
                <a:solidFill>
                  <a:srgbClr val="C00000"/>
                </a:solidFill>
                <a:latin typeface="Calibri" panose="020F0502020204030204" pitchFamily="34" charset="0"/>
                <a:cs typeface="Calibri" panose="020F0502020204030204" pitchFamily="34" charset="0"/>
              </a:rPr>
              <a:t>megvalósítása</a:t>
            </a:r>
            <a:r>
              <a:rPr lang="hu-HU" dirty="0">
                <a:latin typeface="Calibri" panose="020F0502020204030204" pitchFamily="34" charset="0"/>
                <a:cs typeface="Calibri" panose="020F0502020204030204" pitchFamily="34" charset="0"/>
              </a:rPr>
              <a:t>: abszolválás / diplomaszerzést követően  kezdődhet, és legkésőbb az </a:t>
            </a:r>
            <a:r>
              <a:rPr lang="hu-HU" b="1" dirty="0">
                <a:solidFill>
                  <a:srgbClr val="FF0000"/>
                </a:solidFill>
                <a:latin typeface="Calibri" panose="020F0502020204030204" pitchFamily="34" charset="0"/>
                <a:cs typeface="Calibri" panose="020F0502020204030204" pitchFamily="34" charset="0"/>
              </a:rPr>
              <a:t>abszolválás időpontjától számított 1 éven belül </a:t>
            </a:r>
            <a:r>
              <a:rPr lang="hu-HU" dirty="0">
                <a:latin typeface="Calibri" panose="020F0502020204030204" pitchFamily="34" charset="0"/>
                <a:cs typeface="Calibri" panose="020F0502020204030204" pitchFamily="34" charset="0"/>
              </a:rPr>
              <a:t>kell befejeződnie.</a:t>
            </a:r>
          </a:p>
          <a:p>
            <a:pPr lvl="0">
              <a:spcAft>
                <a:spcPts val="600"/>
              </a:spcAft>
            </a:pPr>
            <a:endParaRPr lang="hu-HU" sz="1050" dirty="0">
              <a:latin typeface="Calibri" panose="020F0502020204030204" pitchFamily="34" charset="0"/>
              <a:cs typeface="Calibri" panose="020F0502020204030204" pitchFamily="34" charset="0"/>
            </a:endParaRPr>
          </a:p>
          <a:p>
            <a:pPr lvl="0">
              <a:spcAft>
                <a:spcPts val="600"/>
              </a:spcAft>
            </a:pPr>
            <a:r>
              <a:rPr lang="hu-HU" b="1" u="sng" cap="all" dirty="0">
                <a:latin typeface="Calibri" panose="020F0502020204030204" pitchFamily="34" charset="0"/>
                <a:cs typeface="Calibri" panose="020F0502020204030204" pitchFamily="34" charset="0"/>
              </a:rPr>
              <a:t>A pályázat benyújtásakor nem kötelező, de ajánlott</a:t>
            </a:r>
          </a:p>
          <a:p>
            <a:pPr lvl="1">
              <a:spcAft>
                <a:spcPts val="600"/>
              </a:spcAft>
              <a:buFontTx/>
              <a:buChar char="•"/>
            </a:pPr>
            <a:r>
              <a:rPr lang="hu-HU" sz="1800" b="0" dirty="0">
                <a:latin typeface="Calibri" panose="020F0502020204030204" pitchFamily="34" charset="0"/>
                <a:cs typeface="Calibri" panose="020F0502020204030204" pitchFamily="34" charset="0"/>
              </a:rPr>
              <a:t> Letter of Acceptance (fogadólevél, szerződéskötés feltétele)</a:t>
            </a:r>
          </a:p>
          <a:p>
            <a:pPr lvl="1">
              <a:spcAft>
                <a:spcPts val="600"/>
              </a:spcAft>
              <a:buFontTx/>
              <a:buChar char="•"/>
            </a:pPr>
            <a:r>
              <a:rPr lang="hu-HU" dirty="0">
                <a:latin typeface="Calibri" panose="020F0502020204030204" pitchFamily="34" charset="0"/>
                <a:cs typeface="Calibri" panose="020F0502020204030204" pitchFamily="34" charset="0"/>
              </a:rPr>
              <a:t> Mobility Agreement for Traineeships / Research (Gyakorlatképzési megállapodás)</a:t>
            </a:r>
            <a:r>
              <a:rPr lang="hu-HU" sz="1800" b="0" dirty="0">
                <a:latin typeface="Calibri" panose="020F0502020204030204" pitchFamily="34" charset="0"/>
                <a:cs typeface="Calibri" panose="020F0502020204030204" pitchFamily="34" charset="0"/>
              </a:rPr>
              <a:t> </a:t>
            </a:r>
            <a:endParaRPr lang="hu-HU" sz="1800" dirty="0">
              <a:latin typeface="Calibri" panose="020F0502020204030204" pitchFamily="34" charset="0"/>
              <a:cs typeface="Calibri" panose="020F0502020204030204" pitchFamily="34" charset="0"/>
            </a:endParaRPr>
          </a:p>
        </p:txBody>
      </p:sp>
      <p:sp>
        <p:nvSpPr>
          <p:cNvPr id="8" name="Dátum helye 12">
            <a:extLst>
              <a:ext uri="{FF2B5EF4-FFF2-40B4-BE49-F238E27FC236}">
                <a16:creationId xmlns:a16="http://schemas.microsoft.com/office/drawing/2014/main" id="{0B230EA5-2063-4088-8A51-F0F45F22F328}"/>
              </a:ext>
            </a:extLst>
          </p:cNvPr>
          <p:cNvSpPr txBox="1">
            <a:spLocks/>
          </p:cNvSpPr>
          <p:nvPr/>
        </p:nvSpPr>
        <p:spPr>
          <a:xfrm>
            <a:off x="-25152" y="1319863"/>
            <a:ext cx="9169152" cy="580940"/>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u-HU" sz="1600" b="1" cap="all" dirty="0">
                <a:solidFill>
                  <a:schemeClr val="bg1"/>
                </a:solidFill>
                <a:latin typeface="Calibri Light" panose="020F0302020204030204" pitchFamily="34" charset="0"/>
                <a:cs typeface="Calibri Light" panose="020F0302020204030204" pitchFamily="34" charset="0"/>
              </a:rPr>
              <a:t>	</a:t>
            </a:r>
            <a:r>
              <a:rPr lang="hu-HU" sz="1800" b="1" cap="all" dirty="0">
                <a:solidFill>
                  <a:schemeClr val="bg1"/>
                </a:solidFill>
                <a:latin typeface="Calibri Light" panose="020F0302020204030204" pitchFamily="34" charset="0"/>
                <a:cs typeface="Calibri Light" panose="020F0302020204030204" pitchFamily="34" charset="0"/>
              </a:rPr>
              <a:t>DIPLOMASZERZÉST KÖVETŐ SZAKMAI GYAKORLAT</a:t>
            </a:r>
            <a:endParaRPr lang="hu-HU" sz="1600" b="1" cap="all" dirty="0">
              <a:solidFill>
                <a:schemeClr val="bg1"/>
              </a:solidFill>
              <a:latin typeface="Calibri Light" panose="020F0302020204030204" pitchFamily="34" charset="0"/>
              <a:cs typeface="Calibri Light" panose="020F0302020204030204" pitchFamily="34" charset="0"/>
            </a:endParaRPr>
          </a:p>
        </p:txBody>
      </p:sp>
      <p:pic>
        <p:nvPicPr>
          <p:cNvPr id="10" name="Picture 13" descr="Új képfewwFEW2">
            <a:extLst>
              <a:ext uri="{FF2B5EF4-FFF2-40B4-BE49-F238E27FC236}">
                <a16:creationId xmlns:a16="http://schemas.microsoft.com/office/drawing/2014/main" id="{F5ACBF3E-B522-4C00-85D5-7F3B98AF385E}"/>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45949" r="2808"/>
          <a:stretch>
            <a:fillRect/>
          </a:stretch>
        </p:blipFill>
        <p:spPr bwMode="auto">
          <a:xfrm>
            <a:off x="6516216" y="1340768"/>
            <a:ext cx="2503851" cy="1645920"/>
          </a:xfrm>
          <a:prstGeom prst="rect">
            <a:avLst/>
          </a:prstGeom>
          <a:noFill/>
          <a:ln w="127000">
            <a:solidFill>
              <a:srgbClr val="01764A"/>
            </a:solidFill>
            <a:miter lim="800000"/>
            <a:headEnd/>
            <a:tailEnd/>
          </a:ln>
          <a:extLst>
            <a:ext uri="{909E8E84-426E-40DD-AFC4-6F175D3DCCD1}">
              <a14:hiddenFill xmlns:a14="http://schemas.microsoft.com/office/drawing/2010/main">
                <a:solidFill>
                  <a:srgbClr val="FFFFFF"/>
                </a:solidFill>
              </a14:hiddenFill>
            </a:ext>
          </a:extLst>
        </p:spPr>
      </p:pic>
      <p:sp>
        <p:nvSpPr>
          <p:cNvPr id="7" name="Dátum helye 12">
            <a:extLst>
              <a:ext uri="{FF2B5EF4-FFF2-40B4-BE49-F238E27FC236}">
                <a16:creationId xmlns:a16="http://schemas.microsoft.com/office/drawing/2014/main" id="{AB6504F9-521F-4E3F-8A54-5F0C8569F2D0}"/>
              </a:ext>
            </a:extLst>
          </p:cNvPr>
          <p:cNvSpPr>
            <a:spLocks noGrp="1"/>
          </p:cNvSpPr>
          <p:nvPr>
            <p:ph type="dt" sz="half" idx="10"/>
          </p:nvPr>
        </p:nvSpPr>
        <p:spPr>
          <a:xfrm>
            <a:off x="0" y="6408614"/>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spTree>
    <p:extLst>
      <p:ext uri="{BB962C8B-B14F-4D97-AF65-F5344CB8AC3E}">
        <p14:creationId xmlns:p14="http://schemas.microsoft.com/office/powerpoint/2010/main" val="366187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20F0F80-E8DE-4CA5-860F-5D0D05C77CB5}"/>
              </a:ext>
            </a:extLst>
          </p:cNvPr>
          <p:cNvSpPr>
            <a:spLocks noGrp="1"/>
          </p:cNvSpPr>
          <p:nvPr>
            <p:ph type="title"/>
          </p:nvPr>
        </p:nvSpPr>
        <p:spPr>
          <a:xfrm>
            <a:off x="179512" y="183763"/>
            <a:ext cx="5550354" cy="580941"/>
          </a:xfrm>
        </p:spPr>
        <p:txBody>
          <a:bodyPr>
            <a:normAutofit fontScale="90000"/>
          </a:bodyPr>
          <a:lstStyle/>
          <a:p>
            <a:r>
              <a:rPr lang="hu-HU" sz="3600" cap="all" dirty="0">
                <a:solidFill>
                  <a:schemeClr val="bg1"/>
                </a:solidFill>
              </a:rPr>
              <a:t>PÁLYÁZATI DOKUMENTÁCIÓ</a:t>
            </a:r>
            <a:endParaRPr lang="hu-HU" sz="3600" dirty="0">
              <a:solidFill>
                <a:schemeClr val="bg1"/>
              </a:solidFill>
            </a:endParaRPr>
          </a:p>
        </p:txBody>
      </p:sp>
      <p:sp>
        <p:nvSpPr>
          <p:cNvPr id="3" name="Rectangle 2">
            <a:extLst>
              <a:ext uri="{FF2B5EF4-FFF2-40B4-BE49-F238E27FC236}">
                <a16:creationId xmlns:a16="http://schemas.microsoft.com/office/drawing/2014/main" id="{E4B41435-661A-4955-BAEF-71D789BD1968}"/>
              </a:ext>
            </a:extLst>
          </p:cNvPr>
          <p:cNvSpPr/>
          <p:nvPr/>
        </p:nvSpPr>
        <p:spPr>
          <a:xfrm>
            <a:off x="295738" y="1966986"/>
            <a:ext cx="8639135" cy="4342334"/>
          </a:xfrm>
          <a:prstGeom prst="rect">
            <a:avLst/>
          </a:prstGeom>
        </p:spPr>
        <p:txBody>
          <a:bodyPr/>
          <a:lstStyle/>
          <a:p>
            <a:pPr lvl="0">
              <a:spcAft>
                <a:spcPts val="600"/>
              </a:spcAft>
            </a:pPr>
            <a:r>
              <a:rPr lang="hu-HU" sz="2400" b="1" cap="all" dirty="0">
                <a:latin typeface="Calibri" panose="020F0502020204030204" pitchFamily="34" charset="0"/>
                <a:cs typeface="Calibri" panose="020F0502020204030204" pitchFamily="34" charset="0"/>
              </a:rPr>
              <a:t>Pályázati dokumentáció:</a:t>
            </a:r>
          </a:p>
          <a:p>
            <a:pPr>
              <a:spcAft>
                <a:spcPts val="600"/>
              </a:spcAft>
              <a:buFontTx/>
              <a:buChar char="•"/>
            </a:pPr>
            <a:r>
              <a:rPr lang="hu-HU" dirty="0">
                <a:latin typeface="Calibri" panose="020F0502020204030204" pitchFamily="34" charset="0"/>
                <a:cs typeface="Calibri" panose="020F0502020204030204" pitchFamily="34" charset="0"/>
              </a:rPr>
              <a:t> Ugyanaz mint a szakmai gyakorlat esetében</a:t>
            </a:r>
          </a:p>
          <a:p>
            <a:pPr>
              <a:spcAft>
                <a:spcPts val="600"/>
              </a:spcAft>
              <a:buFontTx/>
              <a:buChar char="•"/>
            </a:pPr>
            <a:r>
              <a:rPr lang="hu-HU" b="1" dirty="0">
                <a:solidFill>
                  <a:srgbClr val="FF0000"/>
                </a:solidFill>
                <a:latin typeface="Calibri" panose="020F0502020204030204" pitchFamily="34" charset="0"/>
                <a:cs typeface="Calibri" panose="020F0502020204030204" pitchFamily="34" charset="0"/>
              </a:rPr>
              <a:t> Kutatási terv</a:t>
            </a:r>
            <a:r>
              <a:rPr lang="hu-HU" dirty="0">
                <a:solidFill>
                  <a:srgbClr val="FF0000"/>
                </a:solidFill>
                <a:latin typeface="Calibri" panose="020F0502020204030204" pitchFamily="34" charset="0"/>
                <a:cs typeface="Calibri" panose="020F0502020204030204" pitchFamily="34" charset="0"/>
              </a:rPr>
              <a:t>:</a:t>
            </a:r>
            <a:r>
              <a:rPr lang="hu-HU" dirty="0">
                <a:latin typeface="Calibri" panose="020F0502020204030204" pitchFamily="34" charset="0"/>
                <a:cs typeface="Calibri" panose="020F0502020204030204" pitchFamily="34" charset="0"/>
              </a:rPr>
              <a:t> </a:t>
            </a:r>
          </a:p>
          <a:p>
            <a:pPr>
              <a:spcAft>
                <a:spcPts val="600"/>
              </a:spcAft>
            </a:pPr>
            <a:r>
              <a:rPr lang="hu-HU" dirty="0">
                <a:latin typeface="Calibri" panose="020F0502020204030204" pitchFamily="34" charset="0"/>
                <a:cs typeface="Calibri" panose="020F0502020204030204" pitchFamily="34" charset="0"/>
              </a:rPr>
              <a:t>	- a témavezető / szakvezető és a fogadó intézmény részéről jóváhagyva, aláírva.</a:t>
            </a:r>
          </a:p>
          <a:p>
            <a:pPr>
              <a:spcAft>
                <a:spcPts val="600"/>
              </a:spcAft>
            </a:pPr>
            <a:endParaRPr lang="hu-HU" sz="1000" dirty="0">
              <a:latin typeface="Calibri" panose="020F0502020204030204" pitchFamily="34" charset="0"/>
              <a:cs typeface="Calibri" panose="020F0502020204030204" pitchFamily="34" charset="0"/>
            </a:endParaRPr>
          </a:p>
          <a:p>
            <a:pPr lvl="0">
              <a:spcAft>
                <a:spcPts val="600"/>
              </a:spcAft>
            </a:pPr>
            <a:r>
              <a:rPr lang="hu-HU" sz="2400" b="1" dirty="0">
                <a:latin typeface="Calibri" panose="020F0502020204030204" pitchFamily="34" charset="0"/>
                <a:cs typeface="Calibri" panose="020F0502020204030204" pitchFamily="34" charset="0"/>
              </a:rPr>
              <a:t>A kutatási célú gyakorlat esetében prioritás: </a:t>
            </a:r>
          </a:p>
          <a:p>
            <a:pPr marL="285750" lvl="0" indent="-285750">
              <a:spcAft>
                <a:spcPts val="300"/>
              </a:spcAft>
              <a:buFontTx/>
              <a:buChar char="-"/>
            </a:pPr>
            <a:r>
              <a:rPr lang="hu-HU" dirty="0">
                <a:latin typeface="Calibri" panose="020F0502020204030204" pitchFamily="34" charset="0"/>
                <a:cs typeface="Calibri" panose="020F0502020204030204" pitchFamily="34" charset="0"/>
              </a:rPr>
              <a:t>felsőoktatási intézmények hallgatóinak tudományos előmenetelének elősegítése, </a:t>
            </a:r>
          </a:p>
          <a:p>
            <a:pPr marL="285750" lvl="0" indent="-285750">
              <a:spcAft>
                <a:spcPts val="300"/>
              </a:spcAft>
              <a:buFontTx/>
              <a:buChar char="-"/>
            </a:pPr>
            <a:r>
              <a:rPr lang="hu-HU" dirty="0">
                <a:latin typeface="Calibri" panose="020F0502020204030204" pitchFamily="34" charset="0"/>
                <a:cs typeface="Calibri" panose="020F0502020204030204" pitchFamily="34" charset="0"/>
              </a:rPr>
              <a:t>kortárs ismeretek elsajátítása, </a:t>
            </a:r>
          </a:p>
          <a:p>
            <a:pPr marL="285750" lvl="0" indent="-285750">
              <a:spcAft>
                <a:spcPts val="300"/>
              </a:spcAft>
              <a:buFontTx/>
              <a:buChar char="-"/>
            </a:pPr>
            <a:r>
              <a:rPr lang="hu-HU" dirty="0">
                <a:latin typeface="Calibri" panose="020F0502020204030204" pitchFamily="34" charset="0"/>
                <a:cs typeface="Calibri" panose="020F0502020204030204" pitchFamily="34" charset="0"/>
              </a:rPr>
              <a:t>új eredmények születése és nemzetközi kutatási együttműködések építése. </a:t>
            </a:r>
          </a:p>
          <a:p>
            <a:pPr marL="285750" lvl="0" indent="-285750">
              <a:spcAft>
                <a:spcPts val="300"/>
              </a:spcAft>
              <a:buFontTx/>
              <a:buChar char="-"/>
            </a:pPr>
            <a:r>
              <a:rPr lang="hu-HU" dirty="0">
                <a:latin typeface="Calibri" panose="020F0502020204030204" pitchFamily="34" charset="0"/>
                <a:cs typeface="Calibri" panose="020F0502020204030204" pitchFamily="34" charset="0"/>
              </a:rPr>
              <a:t>A kutatási tevékenységnek hozzá kell járulnia a </a:t>
            </a:r>
            <a:r>
              <a:rPr lang="hu-HU" dirty="0">
                <a:solidFill>
                  <a:srgbClr val="FF0000"/>
                </a:solidFill>
                <a:latin typeface="Calibri" panose="020F0502020204030204" pitchFamily="34" charset="0"/>
                <a:cs typeface="Calibri" panose="020F0502020204030204" pitchFamily="34" charset="0"/>
              </a:rPr>
              <a:t>MATE nemzetközi és kutatási stratégiájának megvalósításához</a:t>
            </a:r>
            <a:r>
              <a:rPr lang="hu-HU" dirty="0">
                <a:latin typeface="Calibri" panose="020F0502020204030204" pitchFamily="34" charset="0"/>
                <a:cs typeface="Calibri" panose="020F0502020204030204" pitchFamily="34" charset="0"/>
              </a:rPr>
              <a:t>. </a:t>
            </a:r>
          </a:p>
          <a:p>
            <a:pPr lvl="0">
              <a:spcAft>
                <a:spcPts val="300"/>
              </a:spcAft>
            </a:pPr>
            <a:endParaRPr lang="hu-HU" sz="600" dirty="0">
              <a:latin typeface="Calibri" panose="020F0502020204030204" pitchFamily="34" charset="0"/>
              <a:cs typeface="Calibri" panose="020F0502020204030204" pitchFamily="34" charset="0"/>
            </a:endParaRPr>
          </a:p>
          <a:p>
            <a:pPr lvl="0">
              <a:spcAft>
                <a:spcPts val="300"/>
              </a:spcAft>
            </a:pPr>
            <a:r>
              <a:rPr lang="hu-HU" b="1" dirty="0">
                <a:solidFill>
                  <a:srgbClr val="C00000"/>
                </a:solidFill>
                <a:latin typeface="Calibri" panose="020F0502020204030204" pitchFamily="34" charset="0"/>
                <a:cs typeface="Calibri" panose="020F0502020204030204" pitchFamily="34" charset="0"/>
              </a:rPr>
              <a:t>A kutatási tevékenységet kredittel kell elismerni.</a:t>
            </a:r>
          </a:p>
        </p:txBody>
      </p:sp>
      <p:sp>
        <p:nvSpPr>
          <p:cNvPr id="8" name="Dátum helye 12">
            <a:extLst>
              <a:ext uri="{FF2B5EF4-FFF2-40B4-BE49-F238E27FC236}">
                <a16:creationId xmlns:a16="http://schemas.microsoft.com/office/drawing/2014/main" id="{0B230EA5-2063-4088-8A51-F0F45F22F328}"/>
              </a:ext>
            </a:extLst>
          </p:cNvPr>
          <p:cNvSpPr txBox="1">
            <a:spLocks/>
          </p:cNvSpPr>
          <p:nvPr/>
        </p:nvSpPr>
        <p:spPr>
          <a:xfrm>
            <a:off x="-25152" y="1319863"/>
            <a:ext cx="9169152" cy="580940"/>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u-HU" sz="1600" b="1" cap="all" dirty="0">
                <a:solidFill>
                  <a:schemeClr val="bg1"/>
                </a:solidFill>
                <a:latin typeface="Calibri Light" panose="020F0302020204030204" pitchFamily="34" charset="0"/>
                <a:cs typeface="Calibri Light" panose="020F0302020204030204" pitchFamily="34" charset="0"/>
              </a:rPr>
              <a:t>	</a:t>
            </a:r>
            <a:r>
              <a:rPr lang="hu-HU" sz="1800" b="1" cap="all" dirty="0">
                <a:solidFill>
                  <a:schemeClr val="bg1"/>
                </a:solidFill>
                <a:latin typeface="Calibri Light" panose="020F0302020204030204" pitchFamily="34" charset="0"/>
                <a:cs typeface="Calibri Light" panose="020F0302020204030204" pitchFamily="34" charset="0"/>
              </a:rPr>
              <a:t>kutatási célú SZAKMAI GYAKORLAT</a:t>
            </a:r>
            <a:endParaRPr lang="hu-HU" sz="1600" b="1" cap="all" dirty="0">
              <a:solidFill>
                <a:schemeClr val="bg1"/>
              </a:solidFill>
              <a:latin typeface="Calibri Light" panose="020F0302020204030204" pitchFamily="34" charset="0"/>
              <a:cs typeface="Calibri Light" panose="020F0302020204030204" pitchFamily="34" charset="0"/>
            </a:endParaRPr>
          </a:p>
        </p:txBody>
      </p:sp>
      <p:pic>
        <p:nvPicPr>
          <p:cNvPr id="7" name="Picture 2">
            <a:extLst>
              <a:ext uri="{FF2B5EF4-FFF2-40B4-BE49-F238E27FC236}">
                <a16:creationId xmlns:a16="http://schemas.microsoft.com/office/drawing/2014/main" id="{28D9E99C-F41E-49E1-8A1B-0C36C353AA20}"/>
              </a:ext>
            </a:extLst>
          </p:cNvPr>
          <p:cNvPicPr>
            <a:picLocks noChangeAspect="1" noChangeArrowheads="1"/>
          </p:cNvPicPr>
          <p:nvPr/>
        </p:nvPicPr>
        <p:blipFill rotWithShape="1">
          <a:blip r:embed="rId2">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491" t="14046" r="958" b="357"/>
          <a:stretch/>
        </p:blipFill>
        <p:spPr bwMode="auto">
          <a:xfrm>
            <a:off x="6516216" y="1351032"/>
            <a:ext cx="2535141" cy="1645920"/>
          </a:xfrm>
          <a:prstGeom prst="rect">
            <a:avLst/>
          </a:prstGeom>
          <a:noFill/>
          <a:ln w="114300">
            <a:solidFill>
              <a:srgbClr val="01764A"/>
            </a:solidFill>
            <a:miter lim="800000"/>
          </a:ln>
          <a:extLst>
            <a:ext uri="{909E8E84-426E-40DD-AFC4-6F175D3DCCD1}">
              <a14:hiddenFill xmlns:a14="http://schemas.microsoft.com/office/drawing/2010/main">
                <a:solidFill>
                  <a:srgbClr val="FFFFFF"/>
                </a:solidFill>
              </a14:hiddenFill>
            </a:ext>
          </a:extLst>
        </p:spPr>
      </p:pic>
      <p:sp>
        <p:nvSpPr>
          <p:cNvPr id="10" name="Dátum helye 12">
            <a:extLst>
              <a:ext uri="{FF2B5EF4-FFF2-40B4-BE49-F238E27FC236}">
                <a16:creationId xmlns:a16="http://schemas.microsoft.com/office/drawing/2014/main" id="{412F02C7-691A-4982-81CE-E98469A786ED}"/>
              </a:ext>
            </a:extLst>
          </p:cNvPr>
          <p:cNvSpPr>
            <a:spLocks noGrp="1"/>
          </p:cNvSpPr>
          <p:nvPr>
            <p:ph type="dt" sz="half" idx="10"/>
          </p:nvPr>
        </p:nvSpPr>
        <p:spPr>
          <a:xfrm>
            <a:off x="0" y="6408614"/>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spTree>
    <p:extLst>
      <p:ext uri="{BB962C8B-B14F-4D97-AF65-F5344CB8AC3E}">
        <p14:creationId xmlns:p14="http://schemas.microsoft.com/office/powerpoint/2010/main" val="4092468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20F0F80-E8DE-4CA5-860F-5D0D05C77CB5}"/>
              </a:ext>
            </a:extLst>
          </p:cNvPr>
          <p:cNvSpPr>
            <a:spLocks noGrp="1"/>
          </p:cNvSpPr>
          <p:nvPr>
            <p:ph type="title"/>
          </p:nvPr>
        </p:nvSpPr>
        <p:spPr>
          <a:xfrm>
            <a:off x="179512" y="183763"/>
            <a:ext cx="5550354" cy="580941"/>
          </a:xfrm>
        </p:spPr>
        <p:txBody>
          <a:bodyPr>
            <a:normAutofit fontScale="90000"/>
          </a:bodyPr>
          <a:lstStyle/>
          <a:p>
            <a:r>
              <a:rPr lang="hu-HU" sz="3600" cap="all" dirty="0">
                <a:solidFill>
                  <a:schemeClr val="bg1"/>
                </a:solidFill>
              </a:rPr>
              <a:t>mobility AGREEMENT</a:t>
            </a:r>
            <a:endParaRPr lang="hu-HU" sz="3600" dirty="0">
              <a:solidFill>
                <a:schemeClr val="bg1"/>
              </a:solidFill>
            </a:endParaRPr>
          </a:p>
        </p:txBody>
      </p:sp>
      <p:sp>
        <p:nvSpPr>
          <p:cNvPr id="8" name="Dátum helye 12">
            <a:extLst>
              <a:ext uri="{FF2B5EF4-FFF2-40B4-BE49-F238E27FC236}">
                <a16:creationId xmlns:a16="http://schemas.microsoft.com/office/drawing/2014/main" id="{0B230EA5-2063-4088-8A51-F0F45F22F328}"/>
              </a:ext>
            </a:extLst>
          </p:cNvPr>
          <p:cNvSpPr txBox="1">
            <a:spLocks/>
          </p:cNvSpPr>
          <p:nvPr/>
        </p:nvSpPr>
        <p:spPr>
          <a:xfrm>
            <a:off x="0" y="1329007"/>
            <a:ext cx="9180512" cy="580941"/>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u-HU" sz="1600" b="1" cap="all" dirty="0">
                <a:solidFill>
                  <a:schemeClr val="bg1"/>
                </a:solidFill>
                <a:latin typeface="Calibri Light" panose="020F0302020204030204" pitchFamily="34" charset="0"/>
                <a:cs typeface="Calibri Light" panose="020F0302020204030204" pitchFamily="34" charset="0"/>
              </a:rPr>
              <a:t> </a:t>
            </a:r>
            <a:r>
              <a:rPr lang="hu-HU" sz="2200" b="1" cap="all" dirty="0">
                <a:solidFill>
                  <a:schemeClr val="bg1"/>
                </a:solidFill>
                <a:latin typeface="Calibri" panose="020F0502020204030204" pitchFamily="34" charset="0"/>
                <a:cs typeface="Calibri" panose="020F0502020204030204" pitchFamily="34" charset="0"/>
              </a:rPr>
              <a:t>Mobility Agreement for traineeships / Resarch</a:t>
            </a:r>
          </a:p>
        </p:txBody>
      </p:sp>
      <p:sp>
        <p:nvSpPr>
          <p:cNvPr id="7" name="Rectangle 6">
            <a:extLst>
              <a:ext uri="{FF2B5EF4-FFF2-40B4-BE49-F238E27FC236}">
                <a16:creationId xmlns:a16="http://schemas.microsoft.com/office/drawing/2014/main" id="{0E08D315-B101-4A4D-986F-B6C48D65922B}"/>
              </a:ext>
            </a:extLst>
          </p:cNvPr>
          <p:cNvSpPr/>
          <p:nvPr/>
        </p:nvSpPr>
        <p:spPr>
          <a:xfrm>
            <a:off x="217704" y="2204864"/>
            <a:ext cx="8639135" cy="3810634"/>
          </a:xfrm>
          <a:prstGeom prst="rect">
            <a:avLst/>
          </a:prstGeom>
        </p:spPr>
        <p:txBody>
          <a:bodyPr/>
          <a:lstStyle/>
          <a:p>
            <a:pPr lvl="0">
              <a:spcAft>
                <a:spcPts val="600"/>
              </a:spcAft>
            </a:pPr>
            <a:r>
              <a:rPr lang="hu-HU" sz="2000" b="1" dirty="0"/>
              <a:t>GYAKORLATKÉPZÉSI MEGÁLLAPODÁS</a:t>
            </a:r>
          </a:p>
          <a:p>
            <a:pPr lvl="0"/>
            <a:endParaRPr lang="hu-HU" sz="800" b="1" dirty="0">
              <a:latin typeface="Calibri" panose="020F0502020204030204" pitchFamily="34" charset="0"/>
              <a:cs typeface="Calibri" panose="020F0502020204030204" pitchFamily="34" charset="0"/>
            </a:endParaRPr>
          </a:p>
          <a:p>
            <a:pPr lvl="0">
              <a:spcAft>
                <a:spcPts val="600"/>
              </a:spcAft>
              <a:buChar char="•"/>
            </a:pPr>
            <a:r>
              <a:rPr lang="hu-HU" dirty="0">
                <a:latin typeface="Calibri" panose="020F0502020204030204" pitchFamily="34" charset="0"/>
                <a:cs typeface="Calibri" panose="020F0502020204030204" pitchFamily="34" charset="0"/>
              </a:rPr>
              <a:t> háromoldalú szerződés </a:t>
            </a:r>
          </a:p>
          <a:p>
            <a:pPr lvl="0">
              <a:spcAft>
                <a:spcPts val="600"/>
              </a:spcAft>
            </a:pPr>
            <a:r>
              <a:rPr lang="hu-HU" dirty="0">
                <a:latin typeface="Calibri" panose="020F0502020204030204" pitchFamily="34" charset="0"/>
                <a:cs typeface="Calibri" panose="020F0502020204030204" pitchFamily="34" charset="0"/>
              </a:rPr>
              <a:t>   (hallgató, küldő intézmény, fogadó intézmény)</a:t>
            </a:r>
          </a:p>
          <a:p>
            <a:pPr lvl="0">
              <a:spcAft>
                <a:spcPts val="600"/>
              </a:spcAft>
              <a:buChar char="•"/>
            </a:pPr>
            <a:r>
              <a:rPr lang="hu-HU" sz="1800" dirty="0">
                <a:latin typeface="Calibri" panose="020F0502020204030204" pitchFamily="34" charset="0"/>
                <a:cs typeface="Calibri" panose="020F0502020204030204" pitchFamily="34" charset="0"/>
              </a:rPr>
              <a:t> gyakorlat </a:t>
            </a:r>
            <a:r>
              <a:rPr lang="hu-HU" dirty="0">
                <a:latin typeface="Calibri" panose="020F0502020204030204" pitchFamily="34" charset="0"/>
                <a:cs typeface="Calibri" panose="020F0502020204030204" pitchFamily="34" charset="0"/>
              </a:rPr>
              <a:t>célja</a:t>
            </a:r>
            <a:r>
              <a:rPr lang="hu-HU" sz="1800" dirty="0">
                <a:latin typeface="Calibri" panose="020F0502020204030204" pitchFamily="34" charset="0"/>
                <a:cs typeface="Calibri" panose="020F0502020204030204" pitchFamily="34" charset="0"/>
              </a:rPr>
              <a:t>, feladatok, </a:t>
            </a:r>
            <a:r>
              <a:rPr lang="hu-HU" dirty="0">
                <a:latin typeface="Calibri" panose="020F0502020204030204" pitchFamily="34" charset="0"/>
                <a:cs typeface="Calibri" panose="020F0502020204030204" pitchFamily="34" charset="0"/>
              </a:rPr>
              <a:t>értékelés módja</a:t>
            </a:r>
            <a:endParaRPr lang="hu-HU" sz="1800" dirty="0">
              <a:latin typeface="Calibri" panose="020F0502020204030204" pitchFamily="34" charset="0"/>
              <a:cs typeface="Calibri" panose="020F0502020204030204" pitchFamily="34" charset="0"/>
            </a:endParaRPr>
          </a:p>
          <a:p>
            <a:pPr lvl="0">
              <a:spcAft>
                <a:spcPts val="600"/>
              </a:spcAft>
              <a:buChar char="•"/>
            </a:pPr>
            <a:r>
              <a:rPr lang="hu-HU" dirty="0">
                <a:latin typeface="Calibri" panose="020F0502020204030204" pitchFamily="34" charset="0"/>
                <a:cs typeface="Calibri" panose="020F0502020204030204" pitchFamily="34" charset="0"/>
              </a:rPr>
              <a:t> illeszkedjen a képzéshez</a:t>
            </a:r>
            <a:endParaRPr lang="hu-HU" sz="1800" dirty="0">
              <a:latin typeface="Calibri" panose="020F0502020204030204" pitchFamily="34" charset="0"/>
              <a:cs typeface="Calibri" panose="020F0502020204030204" pitchFamily="34" charset="0"/>
            </a:endParaRPr>
          </a:p>
          <a:p>
            <a:pPr lvl="0">
              <a:spcAft>
                <a:spcPts val="600"/>
              </a:spcAft>
              <a:buChar char="•"/>
            </a:pPr>
            <a:r>
              <a:rPr lang="hu-HU" dirty="0">
                <a:latin typeface="Calibri" panose="020F0502020204030204" pitchFamily="34" charset="0"/>
                <a:cs typeface="Calibri" panose="020F0502020204030204" pitchFamily="34" charset="0"/>
              </a:rPr>
              <a:t> heti 35 – 40 munkaóra</a:t>
            </a:r>
          </a:p>
          <a:p>
            <a:pPr lvl="0">
              <a:spcAft>
                <a:spcPts val="600"/>
              </a:spcAft>
              <a:buChar char="•"/>
            </a:pPr>
            <a:r>
              <a:rPr lang="hu-HU" sz="1800" dirty="0">
                <a:latin typeface="Calibri" panose="020F0502020204030204" pitchFamily="34" charset="0"/>
                <a:cs typeface="Calibri" panose="020F0502020204030204" pitchFamily="34" charset="0"/>
              </a:rPr>
              <a:t> </a:t>
            </a:r>
            <a:r>
              <a:rPr lang="hu-HU" dirty="0">
                <a:latin typeface="Calibri" panose="020F0502020204030204" pitchFamily="34" charset="0"/>
                <a:cs typeface="Calibri" panose="020F0502020204030204" pitchFamily="34" charset="0"/>
              </a:rPr>
              <a:t>kötelező baleset-, egészség- és felelősségbiztosítás</a:t>
            </a:r>
          </a:p>
          <a:p>
            <a:pPr lvl="0">
              <a:spcAft>
                <a:spcPts val="600"/>
              </a:spcAft>
              <a:buChar char="•"/>
            </a:pPr>
            <a:r>
              <a:rPr lang="hu-HU" sz="1800" dirty="0">
                <a:latin typeface="Calibri" panose="020F0502020204030204" pitchFamily="34" charset="0"/>
                <a:cs typeface="Calibri" panose="020F0502020204030204" pitchFamily="34" charset="0"/>
              </a:rPr>
              <a:t> a fogadó fél által nyújtott egyéb </a:t>
            </a:r>
            <a:r>
              <a:rPr lang="hu-HU" dirty="0">
                <a:latin typeface="Calibri" panose="020F0502020204030204" pitchFamily="34" charset="0"/>
                <a:cs typeface="Calibri" panose="020F0502020204030204" pitchFamily="34" charset="0"/>
              </a:rPr>
              <a:t>hozzájárulás rögzítendő, ha releváns</a:t>
            </a:r>
            <a:r>
              <a:rPr lang="hu-HU" sz="1800" dirty="0">
                <a:latin typeface="Calibri" panose="020F0502020204030204" pitchFamily="34" charset="0"/>
                <a:cs typeface="Calibri" panose="020F0502020204030204" pitchFamily="34" charset="0"/>
              </a:rPr>
              <a:t> (pl. szállás, étkezés, diákkedvezmény)</a:t>
            </a:r>
          </a:p>
          <a:p>
            <a:pPr lvl="0">
              <a:spcAft>
                <a:spcPts val="600"/>
              </a:spcAft>
              <a:buChar char="•"/>
            </a:pPr>
            <a:r>
              <a:rPr lang="hu-HU" dirty="0">
                <a:latin typeface="Calibri" panose="020F0502020204030204" pitchFamily="34" charset="0"/>
                <a:cs typeface="Calibri" panose="020F0502020204030204" pitchFamily="34" charset="0"/>
              </a:rPr>
              <a:t> szerződéskötéskor kell aláírva mellékelni</a:t>
            </a:r>
          </a:p>
          <a:p>
            <a:pPr lvl="0">
              <a:spcAft>
                <a:spcPts val="600"/>
              </a:spcAft>
            </a:pPr>
            <a:endParaRPr lang="hu-HU" sz="1100" dirty="0">
              <a:latin typeface="Calibri" panose="020F0502020204030204" pitchFamily="34" charset="0"/>
              <a:cs typeface="Calibri" panose="020F0502020204030204" pitchFamily="34" charset="0"/>
            </a:endParaRPr>
          </a:p>
          <a:p>
            <a:pPr lvl="0">
              <a:spcAft>
                <a:spcPts val="600"/>
              </a:spcAft>
            </a:pPr>
            <a:r>
              <a:rPr lang="hu-HU" sz="1800" dirty="0">
                <a:latin typeface="Calibri" panose="020F0502020204030204" pitchFamily="34" charset="0"/>
                <a:cs typeface="Calibri" panose="020F0502020204030204" pitchFamily="34" charset="0"/>
              </a:rPr>
              <a:t>Kötelező szakmai gyakorlat esetén a szakvezető is írja alá!</a:t>
            </a:r>
          </a:p>
        </p:txBody>
      </p:sp>
      <p:pic>
        <p:nvPicPr>
          <p:cNvPr id="3" name="Picture 2">
            <a:extLst>
              <a:ext uri="{FF2B5EF4-FFF2-40B4-BE49-F238E27FC236}">
                <a16:creationId xmlns:a16="http://schemas.microsoft.com/office/drawing/2014/main" id="{C545A9E4-60F9-4AB9-88D5-3356F6F4E2F0}"/>
              </a:ext>
            </a:extLst>
          </p:cNvPr>
          <p:cNvPicPr>
            <a:picLocks noChangeAspect="1"/>
          </p:cNvPicPr>
          <p:nvPr/>
        </p:nvPicPr>
        <p:blipFill>
          <a:blip r:embed="rId2"/>
          <a:stretch>
            <a:fillRect/>
          </a:stretch>
        </p:blipFill>
        <p:spPr>
          <a:xfrm>
            <a:off x="6588224" y="1329007"/>
            <a:ext cx="2430348" cy="3429000"/>
          </a:xfrm>
          <a:prstGeom prst="rect">
            <a:avLst/>
          </a:prstGeom>
          <a:ln w="101600">
            <a:solidFill>
              <a:srgbClr val="01764A"/>
            </a:solidFill>
          </a:ln>
        </p:spPr>
      </p:pic>
      <p:sp>
        <p:nvSpPr>
          <p:cNvPr id="11" name="Dátum helye 12">
            <a:extLst>
              <a:ext uri="{FF2B5EF4-FFF2-40B4-BE49-F238E27FC236}">
                <a16:creationId xmlns:a16="http://schemas.microsoft.com/office/drawing/2014/main" id="{F6B1FCBB-171B-4F8D-9EBF-248D481A0E00}"/>
              </a:ext>
            </a:extLst>
          </p:cNvPr>
          <p:cNvSpPr>
            <a:spLocks noGrp="1"/>
          </p:cNvSpPr>
          <p:nvPr>
            <p:ph type="dt" sz="half" idx="10"/>
          </p:nvPr>
        </p:nvSpPr>
        <p:spPr>
          <a:xfrm>
            <a:off x="0" y="6408614"/>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spTree>
    <p:extLst>
      <p:ext uri="{BB962C8B-B14F-4D97-AF65-F5344CB8AC3E}">
        <p14:creationId xmlns:p14="http://schemas.microsoft.com/office/powerpoint/2010/main" val="2952482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CB7D7D-030F-4A1F-B9B9-EDDCF47B6F79}"/>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200"/>
          <a:stretch/>
        </p:blipFill>
        <p:spPr>
          <a:xfrm>
            <a:off x="2456" y="1076856"/>
            <a:ext cx="9180917" cy="5805264"/>
          </a:xfrm>
          <a:prstGeom prst="rect">
            <a:avLst/>
          </a:prstGeom>
        </p:spPr>
      </p:pic>
      <p:graphicFrame>
        <p:nvGraphicFramePr>
          <p:cNvPr id="6" name="Table 1">
            <a:extLst>
              <a:ext uri="{FF2B5EF4-FFF2-40B4-BE49-F238E27FC236}">
                <a16:creationId xmlns:a16="http://schemas.microsoft.com/office/drawing/2014/main" id="{A0E57058-75D1-4D29-B9EF-BF6A1F4B8709}"/>
              </a:ext>
            </a:extLst>
          </p:cNvPr>
          <p:cNvGraphicFramePr/>
          <p:nvPr>
            <p:extLst>
              <p:ext uri="{D42A27DB-BD31-4B8C-83A1-F6EECF244321}">
                <p14:modId xmlns:p14="http://schemas.microsoft.com/office/powerpoint/2010/main" val="54067860"/>
              </p:ext>
            </p:extLst>
          </p:nvPr>
        </p:nvGraphicFramePr>
        <p:xfrm>
          <a:off x="107544" y="1628800"/>
          <a:ext cx="9001000" cy="5201756"/>
        </p:xfrm>
        <a:graphic>
          <a:graphicData uri="http://schemas.openxmlformats.org/drawingml/2006/table">
            <a:tbl>
              <a:tblPr>
                <a:tableStyleId>{37CE84F3-28C3-443E-9E96-99CF82512B78}</a:tableStyleId>
              </a:tblPr>
              <a:tblGrid>
                <a:gridCol w="7128792">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tblGrid>
              <a:tr h="1197593">
                <a:tc>
                  <a:txBody>
                    <a:bodyPr/>
                    <a:lstStyle/>
                    <a:p>
                      <a:pPr marL="400050" indent="-400050" algn="ctr">
                        <a:lnSpc>
                          <a:spcPct val="100000"/>
                        </a:lnSpc>
                        <a:buAutoNum type="romanUcPeriod"/>
                      </a:pPr>
                      <a:r>
                        <a:rPr lang="hu-HU" sz="1600" b="1" strike="noStrike" cap="all" spc="-1" baseline="0" dirty="0">
                          <a:solidFill>
                            <a:schemeClr val="tx1"/>
                          </a:solidFill>
                        </a:rPr>
                        <a:t>országcsoport</a:t>
                      </a:r>
                      <a:br>
                        <a:rPr dirty="0">
                          <a:solidFill>
                            <a:schemeClr val="tx1"/>
                          </a:solidFill>
                        </a:rPr>
                      </a:br>
                      <a:r>
                        <a:rPr lang="hu-HU" sz="1200" b="0" strike="noStrike" spc="-1" dirty="0">
                          <a:solidFill>
                            <a:schemeClr val="tx1"/>
                          </a:solidFill>
                        </a:rPr>
                        <a:t>Andorra, Ausztrália, Ausztria, Belgium, Cook-szigetek, Dánia, Dél-Korea, Egyesült Államok, Egyesült Királyság, Feröer-szigetek, Fidzsi, Finnország, Franciaország, Hollandia, Hongkong, Írország, Izland, Izrael, Japán, Kanada, Kelet-Timor, Kiribati, Liechtenstein, Luxemburg, Makaó, Marshall-szigetek, Mikronézia, Monaco, Nauru, Németország, Niue, Norvégia, Palau, Pápua Új-Guinea, Salamon-szigetek, San Marino, Svájc, Svédország, Szamoa, Szingapúr, Tajvan, Tonga, Tuvalu, Új-Zéland, Vanuatu</a:t>
                      </a:r>
                      <a:endParaRPr lang="hu-HU" sz="1200" b="0" strike="noStrike" spc="-1" dirty="0">
                        <a:solidFill>
                          <a:schemeClr val="tx1"/>
                        </a:solidFill>
                        <a:latin typeface="Calibri"/>
                      </a:endParaRPr>
                    </a:p>
                  </a:txBody>
                  <a:tcPr marL="6480" marR="648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hu-HU" sz="2000" b="1" strike="noStrike" spc="-1" dirty="0">
                          <a:solidFill>
                            <a:schemeClr val="bg1"/>
                          </a:solidFill>
                        </a:rPr>
                        <a:t> </a:t>
                      </a:r>
                    </a:p>
                    <a:p>
                      <a:pPr algn="ctr">
                        <a:lnSpc>
                          <a:spcPct val="100000"/>
                        </a:lnSpc>
                      </a:pPr>
                      <a:r>
                        <a:rPr lang="hu-HU" sz="2000" b="1" strike="noStrike" spc="-1" dirty="0">
                          <a:solidFill>
                            <a:schemeClr val="tx1"/>
                          </a:solidFill>
                        </a:rPr>
                        <a:t>400.000 Ft / hó</a:t>
                      </a:r>
                      <a:endParaRPr lang="hu-HU" sz="2000" b="1" strike="noStrike" spc="-1" dirty="0">
                        <a:solidFill>
                          <a:schemeClr val="tx1"/>
                        </a:solidFill>
                        <a:latin typeface="Calibri"/>
                      </a:endParaRPr>
                    </a:p>
                  </a:txBody>
                  <a:tcPr marL="6480" marR="648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22236">
                <a:tc>
                  <a:txBody>
                    <a:bodyPr/>
                    <a:lstStyle/>
                    <a:p>
                      <a:pPr algn="ctr">
                        <a:lnSpc>
                          <a:spcPct val="100000"/>
                        </a:lnSpc>
                      </a:pPr>
                      <a:r>
                        <a:rPr lang="hu-HU" sz="1600" b="1" strike="noStrike" kern="1200" cap="all" spc="-1" baseline="0" dirty="0">
                          <a:solidFill>
                            <a:schemeClr val="tx1"/>
                          </a:solidFill>
                        </a:rPr>
                        <a:t>II. országcsoport</a:t>
                      </a:r>
                      <a:br>
                        <a:rPr dirty="0">
                          <a:solidFill>
                            <a:schemeClr val="tx1"/>
                          </a:solidFill>
                        </a:rPr>
                      </a:br>
                      <a:r>
                        <a:rPr lang="hu-HU" sz="1200" b="0" strike="noStrike" spc="-1" dirty="0">
                          <a:solidFill>
                            <a:schemeClr val="tx1"/>
                          </a:solidFill>
                        </a:rPr>
                        <a:t>Afganisztán, Banglades, Belarusz, Bhután, Bosznia-Hercegovina, Bulgária, Ciprus, Csehország, Észak-Macedónia, Észtország, Georgia, Görögország, Horvátország, Irak, Jemen, Kambodzsa, Kína, Kirgizisztán, Koszovó, Laosz, Lengyelország, Lettország, Litvánia, Magyarország, Maldív-szigetek, Málta, Mianmar, Moldova, Montenegró, Nepál, Olaszország, Oroszország, Örményország, Örményország, Pakisztán, Portugália, Románia, Spanyolország, Srí Lanka, Szerbia, Szíria, Szlovákia, Szlovénia, Tádzsikisztán, Türkmenisztán, Ukrajna, Üzbegisztán</a:t>
                      </a:r>
                      <a:endParaRPr lang="hu-HU" sz="1200" b="0" strike="noStrike" spc="-1" dirty="0">
                        <a:solidFill>
                          <a:schemeClr val="tx1"/>
                        </a:solidFill>
                        <a:latin typeface="Calibri"/>
                      </a:endParaRPr>
                    </a:p>
                  </a:txBody>
                  <a:tcPr marL="6480" marR="6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lang="hu-HU" sz="2000" b="1" strike="noStrike" spc="-1" dirty="0">
                          <a:solidFill>
                            <a:schemeClr val="tx1"/>
                          </a:solidFill>
                        </a:rPr>
                        <a:t> 375.000 Ft / hó</a:t>
                      </a:r>
                      <a:endParaRPr lang="hu-HU" sz="2000" b="1" strike="noStrike" spc="-1" dirty="0">
                        <a:solidFill>
                          <a:schemeClr val="tx1"/>
                        </a:solidFill>
                        <a:latin typeface="Calibri"/>
                      </a:endParaRPr>
                    </a:p>
                  </a:txBody>
                  <a:tcPr marL="6480" marR="6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270698">
                <a:tc>
                  <a:txBody>
                    <a:bodyPr/>
                    <a:lstStyle/>
                    <a:p>
                      <a:pPr algn="ctr">
                        <a:lnSpc>
                          <a:spcPct val="100000"/>
                        </a:lnSpc>
                      </a:pPr>
                      <a:r>
                        <a:rPr lang="hu-HU" sz="1600" b="1" strike="noStrike" kern="1200" cap="all" spc="-1" baseline="0" dirty="0">
                          <a:solidFill>
                            <a:schemeClr val="tx1"/>
                          </a:solidFill>
                        </a:rPr>
                        <a:t>III. országcsoport</a:t>
                      </a:r>
                      <a:br>
                        <a:rPr dirty="0">
                          <a:solidFill>
                            <a:schemeClr val="tx1"/>
                          </a:solidFill>
                        </a:rPr>
                      </a:br>
                      <a:r>
                        <a:rPr lang="hu-HU" sz="1200" b="0" strike="noStrike" spc="-1" dirty="0">
                          <a:solidFill>
                            <a:schemeClr val="tx1"/>
                          </a:solidFill>
                        </a:rPr>
                        <a:t>Albánia, Algéria, Angola, Antigua és Barbuda, Argentína, Azerbajdzsán, Bahama-szigetek, Bahrein, Barbados, Belize, Benin, Bolívia, Botswana, Brazília, Brunei, Burkina Faso, Burundi, Chile, Comore-szigetek, Costa Rica, Csád, Dél-Afrika, Dél-Szudán, Dominika, Dominikai Köztársaság, Dzsibuti, Ecuador, Egyenlítői-Guinea, Egyesült Arab Emírségek, Egyiptom, El Salvador, Elefántcsontpart, Eritrea, Etiópia, Fülöp-szigetek, Gabon, Gambia, Ghána, Grenada, Guatemala, Guinea, Guinea-Bissau, Guyana, Haiti, Honduras, India, Indonézia, Irán, Jamaica, Jordánia, Kamerun, Katar, Kazahsztán, Kenya, Kolumbia, Kongó, Kongói Demokratikus Köztársaság, Közép-afrikai Köztársaság, Kuba, Kuvait, Lesotho, Libanon, Libéria, Líbia, Madagaszkár, Malajzia, Malawi, Mali, Marokkó, Mauritánia, Mauritius, Mexikó, Mongólia, Mozambik, Namíbia, Namíbia, Nicaragua, Niger, Nigéria, Nigéria, Omán, Palesztina, Panama, Paraguay, Peru, Ruanda, Saint Kitts és Nevis, Saint Lucia, Saint Vincent és Grenadine-szigetek, São Tomé és Príncipe, Seychelles-szigetek, Sierra Leone, Suriname, Szaúd-Arábia, Szenegál, Szomália, Szudán, Szváziföld, Tanzánia, Thaiföld, Togo, Törökország, Trinidad és Tobago, Tunézia, Uganda, Uruguay, Venezuela, Vietnám, Zambia, Zimbabwe, Zöld-foki-szigetek</a:t>
                      </a:r>
                      <a:endParaRPr lang="hu-HU" sz="1200" b="0" strike="noStrike" spc="-1" dirty="0">
                        <a:solidFill>
                          <a:schemeClr val="tx1"/>
                        </a:solidFill>
                        <a:latin typeface="Calibri"/>
                      </a:endParaRPr>
                    </a:p>
                  </a:txBody>
                  <a:tcPr marL="6480" marR="648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hu-HU" sz="2000" b="1" strike="noStrike" spc="-1" dirty="0">
                          <a:solidFill>
                            <a:schemeClr val="tx1"/>
                          </a:solidFill>
                        </a:rPr>
                        <a:t> 350.000 Ft / hó</a:t>
                      </a:r>
                      <a:endParaRPr lang="hu-HU" sz="2000" b="1" strike="noStrike" spc="-1" dirty="0">
                        <a:solidFill>
                          <a:schemeClr val="tx1"/>
                        </a:solidFill>
                        <a:latin typeface="Calibri"/>
                      </a:endParaRPr>
                    </a:p>
                  </a:txBody>
                  <a:tcPr marL="6480" marR="648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7" name="Title 12">
            <a:extLst>
              <a:ext uri="{FF2B5EF4-FFF2-40B4-BE49-F238E27FC236}">
                <a16:creationId xmlns:a16="http://schemas.microsoft.com/office/drawing/2014/main" id="{CE6E8B3E-E9D4-4B57-93F5-DE1E8DDF272A}"/>
              </a:ext>
            </a:extLst>
          </p:cNvPr>
          <p:cNvSpPr txBox="1">
            <a:spLocks/>
          </p:cNvSpPr>
          <p:nvPr/>
        </p:nvSpPr>
        <p:spPr>
          <a:xfrm>
            <a:off x="179512" y="255771"/>
            <a:ext cx="5550354" cy="580941"/>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u-HU" sz="3200" b="1" cap="all" dirty="0">
                <a:solidFill>
                  <a:schemeClr val="bg1"/>
                </a:solidFill>
                <a:latin typeface="Calibri" panose="020F0502020204030204" pitchFamily="34" charset="0"/>
                <a:cs typeface="Calibri" panose="020F0502020204030204" pitchFamily="34" charset="0"/>
              </a:rPr>
              <a:t>  AZ ÖSZTÖNDÍJ MÉRTÉKE</a:t>
            </a:r>
            <a:endParaRPr lang="hu-HU" sz="3200" b="1" dirty="0">
              <a:solidFill>
                <a:schemeClr val="bg1"/>
              </a:solidFill>
              <a:latin typeface="Calibri" panose="020F0502020204030204" pitchFamily="34" charset="0"/>
              <a:cs typeface="Calibri" panose="020F0502020204030204" pitchFamily="34" charset="0"/>
            </a:endParaRPr>
          </a:p>
        </p:txBody>
      </p:sp>
      <p:sp>
        <p:nvSpPr>
          <p:cNvPr id="10" name="Dátum helye 12">
            <a:extLst>
              <a:ext uri="{FF2B5EF4-FFF2-40B4-BE49-F238E27FC236}">
                <a16:creationId xmlns:a16="http://schemas.microsoft.com/office/drawing/2014/main" id="{9704CF43-6F63-4D0F-9B64-4BF9A21677D7}"/>
              </a:ext>
            </a:extLst>
          </p:cNvPr>
          <p:cNvSpPr txBox="1">
            <a:spLocks/>
          </p:cNvSpPr>
          <p:nvPr/>
        </p:nvSpPr>
        <p:spPr>
          <a:xfrm>
            <a:off x="-12576" y="1049585"/>
            <a:ext cx="9169152" cy="580940"/>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u-HU" sz="2800" b="1" cap="all" dirty="0">
                <a:solidFill>
                  <a:schemeClr val="bg1"/>
                </a:solidFill>
                <a:latin typeface="Calibri" panose="020F0502020204030204" pitchFamily="34" charset="0"/>
                <a:cs typeface="Calibri" panose="020F0502020204030204" pitchFamily="34" charset="0"/>
              </a:rPr>
              <a:t>Hosszútávú szakmai gyakorlati mobilitás</a:t>
            </a:r>
            <a:endParaRPr lang="hu-HU" sz="2400" b="1" cap="all"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7722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2">
            <a:extLst>
              <a:ext uri="{FF2B5EF4-FFF2-40B4-BE49-F238E27FC236}">
                <a16:creationId xmlns:a16="http://schemas.microsoft.com/office/drawing/2014/main" id="{CE6E8B3E-E9D4-4B57-93F5-DE1E8DDF272A}"/>
              </a:ext>
            </a:extLst>
          </p:cNvPr>
          <p:cNvSpPr txBox="1">
            <a:spLocks/>
          </p:cNvSpPr>
          <p:nvPr/>
        </p:nvSpPr>
        <p:spPr>
          <a:xfrm>
            <a:off x="179512" y="255771"/>
            <a:ext cx="5550354" cy="580941"/>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u-HU" sz="3200" b="1" cap="all" dirty="0">
                <a:solidFill>
                  <a:schemeClr val="bg1"/>
                </a:solidFill>
                <a:latin typeface="Calibri" panose="020F0502020204030204" pitchFamily="34" charset="0"/>
                <a:cs typeface="Calibri" panose="020F0502020204030204" pitchFamily="34" charset="0"/>
              </a:rPr>
              <a:t>  AZ ÖSZTÖNDÍJ MÉRTÉKE</a:t>
            </a:r>
            <a:endParaRPr lang="hu-HU" sz="3200" b="1" dirty="0">
              <a:solidFill>
                <a:schemeClr val="bg1"/>
              </a:solidFill>
              <a:latin typeface="Calibri" panose="020F0502020204030204" pitchFamily="34" charset="0"/>
              <a:cs typeface="Calibri" panose="020F0502020204030204" pitchFamily="34" charset="0"/>
            </a:endParaRPr>
          </a:p>
        </p:txBody>
      </p:sp>
      <p:sp>
        <p:nvSpPr>
          <p:cNvPr id="10" name="Dátum helye 12">
            <a:extLst>
              <a:ext uri="{FF2B5EF4-FFF2-40B4-BE49-F238E27FC236}">
                <a16:creationId xmlns:a16="http://schemas.microsoft.com/office/drawing/2014/main" id="{9704CF43-6F63-4D0F-9B64-4BF9A21677D7}"/>
              </a:ext>
            </a:extLst>
          </p:cNvPr>
          <p:cNvSpPr txBox="1">
            <a:spLocks/>
          </p:cNvSpPr>
          <p:nvPr/>
        </p:nvSpPr>
        <p:spPr>
          <a:xfrm>
            <a:off x="-14379" y="1119868"/>
            <a:ext cx="9169152" cy="580940"/>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u-HU" sz="2800" b="1" cap="all" dirty="0">
                <a:solidFill>
                  <a:schemeClr val="bg1"/>
                </a:solidFill>
                <a:latin typeface="Calibri" panose="020F0502020204030204" pitchFamily="34" charset="0"/>
                <a:cs typeface="Calibri" panose="020F0502020204030204" pitchFamily="34" charset="0"/>
              </a:rPr>
              <a:t>Rövidtávú tanulmányi mobilitás</a:t>
            </a:r>
            <a:endParaRPr lang="hu-HU" sz="2400" b="1" cap="all" dirty="0">
              <a:solidFill>
                <a:schemeClr val="bg1"/>
              </a:solidFill>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6B219215-DCB8-4A37-A8A3-07D67BECFBE4}"/>
              </a:ext>
            </a:extLst>
          </p:cNvPr>
          <p:cNvGraphicFramePr>
            <a:graphicFrameLocks noGrp="1"/>
          </p:cNvGraphicFramePr>
          <p:nvPr>
            <p:extLst>
              <p:ext uri="{D42A27DB-BD31-4B8C-83A1-F6EECF244321}">
                <p14:modId xmlns:p14="http://schemas.microsoft.com/office/powerpoint/2010/main" val="3196719142"/>
              </p:ext>
            </p:extLst>
          </p:nvPr>
        </p:nvGraphicFramePr>
        <p:xfrm>
          <a:off x="0" y="1830719"/>
          <a:ext cx="9158380" cy="2318361"/>
        </p:xfrm>
        <a:graphic>
          <a:graphicData uri="http://schemas.openxmlformats.org/drawingml/2006/table">
            <a:tbl>
              <a:tblPr firstRow="1" firstCol="1" bandRow="1">
                <a:tableStyleId>{5202B0CA-FC54-4496-8BCA-5EF66A818D29}</a:tableStyleId>
              </a:tblPr>
              <a:tblGrid>
                <a:gridCol w="2289106">
                  <a:extLst>
                    <a:ext uri="{9D8B030D-6E8A-4147-A177-3AD203B41FA5}">
                      <a16:colId xmlns:a16="http://schemas.microsoft.com/office/drawing/2014/main" val="2526910500"/>
                    </a:ext>
                  </a:extLst>
                </a:gridCol>
                <a:gridCol w="2289106">
                  <a:extLst>
                    <a:ext uri="{9D8B030D-6E8A-4147-A177-3AD203B41FA5}">
                      <a16:colId xmlns:a16="http://schemas.microsoft.com/office/drawing/2014/main" val="2473750250"/>
                    </a:ext>
                  </a:extLst>
                </a:gridCol>
                <a:gridCol w="2290084">
                  <a:extLst>
                    <a:ext uri="{9D8B030D-6E8A-4147-A177-3AD203B41FA5}">
                      <a16:colId xmlns:a16="http://schemas.microsoft.com/office/drawing/2014/main" val="949756979"/>
                    </a:ext>
                  </a:extLst>
                </a:gridCol>
                <a:gridCol w="2290084">
                  <a:extLst>
                    <a:ext uri="{9D8B030D-6E8A-4147-A177-3AD203B41FA5}">
                      <a16:colId xmlns:a16="http://schemas.microsoft.com/office/drawing/2014/main" val="4161427519"/>
                    </a:ext>
                  </a:extLst>
                </a:gridCol>
              </a:tblGrid>
              <a:tr h="352655">
                <a:tc gridSpan="4">
                  <a:txBody>
                    <a:bodyPr/>
                    <a:lstStyle/>
                    <a:p>
                      <a:pPr marL="0" marR="0" algn="just">
                        <a:lnSpc>
                          <a:spcPct val="107000"/>
                        </a:lnSpc>
                        <a:spcBef>
                          <a:spcPts val="0"/>
                        </a:spcBef>
                        <a:spcAft>
                          <a:spcPts val="0"/>
                        </a:spcAft>
                      </a:pPr>
                      <a:endParaRPr lang="hu-HU" sz="600" cap="all" dirty="0">
                        <a:effectLst/>
                      </a:endParaRPr>
                    </a:p>
                    <a:p>
                      <a:pPr marL="0" marR="0" algn="ctr">
                        <a:lnSpc>
                          <a:spcPct val="107000"/>
                        </a:lnSpc>
                        <a:spcBef>
                          <a:spcPts val="0"/>
                        </a:spcBef>
                        <a:spcAft>
                          <a:spcPts val="0"/>
                        </a:spcAft>
                      </a:pPr>
                      <a:r>
                        <a:rPr lang="hu-HU" sz="2000" b="0" cap="all" dirty="0">
                          <a:effectLst/>
                        </a:rPr>
                        <a:t>Felsőoktatási szakképzés, Alapképzés, mesterképzés, </a:t>
                      </a:r>
                    </a:p>
                    <a:p>
                      <a:pPr marL="0" marR="0" algn="ctr">
                        <a:lnSpc>
                          <a:spcPct val="107000"/>
                        </a:lnSpc>
                        <a:spcBef>
                          <a:spcPts val="0"/>
                        </a:spcBef>
                        <a:spcAft>
                          <a:spcPts val="0"/>
                        </a:spcAft>
                      </a:pPr>
                      <a:r>
                        <a:rPr lang="hu-HU" sz="2000" b="0" cap="all" dirty="0">
                          <a:effectLst/>
                        </a:rPr>
                        <a:t>szakirányú továbbképzés és osztatlan képzés esetén</a:t>
                      </a:r>
                    </a:p>
                    <a:p>
                      <a:pPr marL="0" marR="0" algn="just">
                        <a:lnSpc>
                          <a:spcPct val="107000"/>
                        </a:lnSpc>
                        <a:spcBef>
                          <a:spcPts val="0"/>
                        </a:spcBef>
                        <a:spcAft>
                          <a:spcPts val="0"/>
                        </a:spcAft>
                      </a:pPr>
                      <a:endParaRPr lang="hu-HU"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2">
                        <a:lumMod val="50000"/>
                      </a:schemeClr>
                    </a:solidFill>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2831658328"/>
                  </a:ext>
                </a:extLst>
              </a:tr>
              <a:tr h="352655">
                <a:tc>
                  <a:txBody>
                    <a:bodyPr/>
                    <a:lstStyle/>
                    <a:p>
                      <a:pPr marL="0" marR="0" algn="just">
                        <a:lnSpc>
                          <a:spcPct val="107000"/>
                        </a:lnSpc>
                        <a:spcBef>
                          <a:spcPts val="0"/>
                        </a:spcBef>
                        <a:spcAft>
                          <a:spcPts val="0"/>
                        </a:spcAft>
                      </a:pPr>
                      <a:r>
                        <a:rPr lang="hu-HU" sz="1800">
                          <a:effectLst/>
                        </a:rPr>
                        <a:t> </a:t>
                      </a:r>
                      <a:endParaRPr lang="hu-HU"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1.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2.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3.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3805931354"/>
                  </a:ext>
                </a:extLst>
              </a:tr>
              <a:tr h="352655">
                <a:tc>
                  <a:txBody>
                    <a:bodyPr/>
                    <a:lstStyle/>
                    <a:p>
                      <a:pPr marL="0" marR="0" algn="ctr">
                        <a:lnSpc>
                          <a:spcPct val="107000"/>
                        </a:lnSpc>
                        <a:spcBef>
                          <a:spcPts val="0"/>
                        </a:spcBef>
                        <a:spcAft>
                          <a:spcPts val="0"/>
                        </a:spcAft>
                      </a:pPr>
                      <a:r>
                        <a:rPr lang="hu-HU" sz="2400" dirty="0">
                          <a:effectLst/>
                        </a:rPr>
                        <a:t>1 – 10.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30 000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27 500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25 000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184318697"/>
                  </a:ext>
                </a:extLst>
              </a:tr>
              <a:tr h="352655">
                <a:tc>
                  <a:txBody>
                    <a:bodyPr/>
                    <a:lstStyle/>
                    <a:p>
                      <a:pPr marL="0" marR="0" algn="ctr">
                        <a:lnSpc>
                          <a:spcPct val="107000"/>
                        </a:lnSpc>
                        <a:spcBef>
                          <a:spcPts val="0"/>
                        </a:spcBef>
                        <a:spcAft>
                          <a:spcPts val="0"/>
                        </a:spcAft>
                      </a:pPr>
                      <a:r>
                        <a:rPr lang="hu-HU" sz="2400">
                          <a:effectLst/>
                        </a:rPr>
                        <a:t>11 – 20. nap</a:t>
                      </a:r>
                      <a:endParaRPr lang="hu-HU"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20 000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17 500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15 000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656450801"/>
                  </a:ext>
                </a:extLst>
              </a:tr>
              <a:tr h="352655">
                <a:tc>
                  <a:txBody>
                    <a:bodyPr/>
                    <a:lstStyle/>
                    <a:p>
                      <a:pPr marL="0" marR="0" algn="ctr">
                        <a:lnSpc>
                          <a:spcPct val="107000"/>
                        </a:lnSpc>
                        <a:spcBef>
                          <a:spcPts val="0"/>
                        </a:spcBef>
                        <a:spcAft>
                          <a:spcPts val="0"/>
                        </a:spcAft>
                      </a:pPr>
                      <a:r>
                        <a:rPr lang="hu-HU" sz="2400" dirty="0">
                          <a:effectLst/>
                        </a:rPr>
                        <a:t>21 – 30.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10 000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7 500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5 000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3777904132"/>
                  </a:ext>
                </a:extLst>
              </a:tr>
            </a:tbl>
          </a:graphicData>
        </a:graphic>
      </p:graphicFrame>
      <p:graphicFrame>
        <p:nvGraphicFramePr>
          <p:cNvPr id="8" name="Table 7">
            <a:extLst>
              <a:ext uri="{FF2B5EF4-FFF2-40B4-BE49-F238E27FC236}">
                <a16:creationId xmlns:a16="http://schemas.microsoft.com/office/drawing/2014/main" id="{EA6C00C3-EBBA-474D-8519-7D05C25899F1}"/>
              </a:ext>
            </a:extLst>
          </p:cNvPr>
          <p:cNvGraphicFramePr>
            <a:graphicFrameLocks noGrp="1"/>
          </p:cNvGraphicFramePr>
          <p:nvPr>
            <p:extLst>
              <p:ext uri="{D42A27DB-BD31-4B8C-83A1-F6EECF244321}">
                <p14:modId xmlns:p14="http://schemas.microsoft.com/office/powerpoint/2010/main" val="399586307"/>
              </p:ext>
            </p:extLst>
          </p:nvPr>
        </p:nvGraphicFramePr>
        <p:xfrm>
          <a:off x="-14379" y="4221088"/>
          <a:ext cx="9169152" cy="2013585"/>
        </p:xfrm>
        <a:graphic>
          <a:graphicData uri="http://schemas.openxmlformats.org/drawingml/2006/table">
            <a:tbl>
              <a:tblPr firstRow="1" firstCol="1" bandRow="1">
                <a:tableStyleId>{5202B0CA-FC54-4496-8BCA-5EF66A818D29}</a:tableStyleId>
              </a:tblPr>
              <a:tblGrid>
                <a:gridCol w="2291799">
                  <a:extLst>
                    <a:ext uri="{9D8B030D-6E8A-4147-A177-3AD203B41FA5}">
                      <a16:colId xmlns:a16="http://schemas.microsoft.com/office/drawing/2014/main" val="3903379132"/>
                    </a:ext>
                  </a:extLst>
                </a:gridCol>
                <a:gridCol w="2291799">
                  <a:extLst>
                    <a:ext uri="{9D8B030D-6E8A-4147-A177-3AD203B41FA5}">
                      <a16:colId xmlns:a16="http://schemas.microsoft.com/office/drawing/2014/main" val="2366061940"/>
                    </a:ext>
                  </a:extLst>
                </a:gridCol>
                <a:gridCol w="2292777">
                  <a:extLst>
                    <a:ext uri="{9D8B030D-6E8A-4147-A177-3AD203B41FA5}">
                      <a16:colId xmlns:a16="http://schemas.microsoft.com/office/drawing/2014/main" val="2100606175"/>
                    </a:ext>
                  </a:extLst>
                </a:gridCol>
                <a:gridCol w="2292777">
                  <a:extLst>
                    <a:ext uri="{9D8B030D-6E8A-4147-A177-3AD203B41FA5}">
                      <a16:colId xmlns:a16="http://schemas.microsoft.com/office/drawing/2014/main" val="3810151817"/>
                    </a:ext>
                  </a:extLst>
                </a:gridCol>
              </a:tblGrid>
              <a:tr h="320732">
                <a:tc gridSpan="4">
                  <a:txBody>
                    <a:bodyPr/>
                    <a:lstStyle/>
                    <a:p>
                      <a:pPr marL="0" marR="0" algn="ctr">
                        <a:lnSpc>
                          <a:spcPct val="107000"/>
                        </a:lnSpc>
                        <a:spcBef>
                          <a:spcPts val="0"/>
                        </a:spcBef>
                        <a:spcAft>
                          <a:spcPts val="0"/>
                        </a:spcAft>
                      </a:pPr>
                      <a:endParaRPr lang="hu-HU" sz="600" b="0" cap="all" dirty="0">
                        <a:effectLst/>
                      </a:endParaRPr>
                    </a:p>
                    <a:p>
                      <a:pPr marL="0" marR="0" algn="ctr">
                        <a:lnSpc>
                          <a:spcPct val="107000"/>
                        </a:lnSpc>
                        <a:spcBef>
                          <a:spcPts val="0"/>
                        </a:spcBef>
                        <a:spcAft>
                          <a:spcPts val="0"/>
                        </a:spcAft>
                      </a:pPr>
                      <a:r>
                        <a:rPr lang="hu-HU" sz="2000" b="0" cap="all" dirty="0">
                          <a:effectLst/>
                        </a:rPr>
                        <a:t>Doktori képzés esetén</a:t>
                      </a:r>
                    </a:p>
                    <a:p>
                      <a:pPr marL="0" marR="0" algn="ctr">
                        <a:lnSpc>
                          <a:spcPct val="107000"/>
                        </a:lnSpc>
                        <a:spcBef>
                          <a:spcPts val="0"/>
                        </a:spcBef>
                        <a:spcAft>
                          <a:spcPts val="0"/>
                        </a:spcAft>
                      </a:pPr>
                      <a:endParaRPr lang="hu-HU" sz="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2">
                        <a:lumMod val="50000"/>
                      </a:schemeClr>
                    </a:solidFill>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610433139"/>
                  </a:ext>
                </a:extLst>
              </a:tr>
              <a:tr h="320732">
                <a:tc>
                  <a:txBody>
                    <a:bodyPr/>
                    <a:lstStyle/>
                    <a:p>
                      <a:pPr marL="0" marR="0" algn="ctr">
                        <a:lnSpc>
                          <a:spcPct val="107000"/>
                        </a:lnSpc>
                        <a:spcBef>
                          <a:spcPts val="0"/>
                        </a:spcBef>
                        <a:spcAft>
                          <a:spcPts val="0"/>
                        </a:spcAft>
                      </a:pPr>
                      <a:r>
                        <a:rPr lang="hu-HU" sz="2400" dirty="0">
                          <a:effectLst/>
                        </a:rPr>
                        <a:t> </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1.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2.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3.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4128859880"/>
                  </a:ext>
                </a:extLst>
              </a:tr>
              <a:tr h="320732">
                <a:tc>
                  <a:txBody>
                    <a:bodyPr/>
                    <a:lstStyle/>
                    <a:p>
                      <a:pPr marL="0" marR="0" algn="ctr">
                        <a:lnSpc>
                          <a:spcPct val="107000"/>
                        </a:lnSpc>
                        <a:spcBef>
                          <a:spcPts val="0"/>
                        </a:spcBef>
                        <a:spcAft>
                          <a:spcPts val="0"/>
                        </a:spcAft>
                      </a:pPr>
                      <a:r>
                        <a:rPr lang="hu-HU" sz="2400" dirty="0">
                          <a:effectLst/>
                        </a:rPr>
                        <a:t>1</a:t>
                      </a:r>
                      <a:r>
                        <a:rPr lang="hu-HU" sz="2400">
                          <a:effectLst/>
                        </a:rPr>
                        <a:t> </a:t>
                      </a:r>
                      <a:r>
                        <a:rPr lang="hu-HU" sz="2400" dirty="0">
                          <a:effectLst/>
                        </a:rPr>
                        <a:t>– 10.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35 000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32 500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30 000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1576728238"/>
                  </a:ext>
                </a:extLst>
              </a:tr>
              <a:tr h="320732">
                <a:tc>
                  <a:txBody>
                    <a:bodyPr/>
                    <a:lstStyle/>
                    <a:p>
                      <a:pPr marL="0" marR="0" algn="ctr">
                        <a:lnSpc>
                          <a:spcPct val="107000"/>
                        </a:lnSpc>
                        <a:spcBef>
                          <a:spcPts val="0"/>
                        </a:spcBef>
                        <a:spcAft>
                          <a:spcPts val="0"/>
                        </a:spcAft>
                      </a:pPr>
                      <a:r>
                        <a:rPr lang="hu-HU" sz="2400" dirty="0">
                          <a:effectLst/>
                        </a:rPr>
                        <a:t>11 – 20.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25 000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22 500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20 000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60751296"/>
                  </a:ext>
                </a:extLst>
              </a:tr>
              <a:tr h="320732">
                <a:tc>
                  <a:txBody>
                    <a:bodyPr/>
                    <a:lstStyle/>
                    <a:p>
                      <a:pPr marL="0" marR="0" algn="ctr">
                        <a:lnSpc>
                          <a:spcPct val="107000"/>
                        </a:lnSpc>
                        <a:spcBef>
                          <a:spcPts val="0"/>
                        </a:spcBef>
                        <a:spcAft>
                          <a:spcPts val="0"/>
                        </a:spcAft>
                      </a:pPr>
                      <a:r>
                        <a:rPr lang="hu-HU" sz="2400" dirty="0">
                          <a:effectLst/>
                        </a:rPr>
                        <a:t>21 – 30.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15 000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12 500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10 000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818839058"/>
                  </a:ext>
                </a:extLst>
              </a:tr>
            </a:tbl>
          </a:graphicData>
        </a:graphic>
      </p:graphicFrame>
      <p:sp>
        <p:nvSpPr>
          <p:cNvPr id="6" name="Dátum helye 12">
            <a:extLst>
              <a:ext uri="{FF2B5EF4-FFF2-40B4-BE49-F238E27FC236}">
                <a16:creationId xmlns:a16="http://schemas.microsoft.com/office/drawing/2014/main" id="{234783F9-66ED-4392-87C1-83DBFB5130A8}"/>
              </a:ext>
            </a:extLst>
          </p:cNvPr>
          <p:cNvSpPr>
            <a:spLocks noGrp="1"/>
          </p:cNvSpPr>
          <p:nvPr>
            <p:ph type="dt" sz="half" idx="10"/>
          </p:nvPr>
        </p:nvSpPr>
        <p:spPr>
          <a:xfrm>
            <a:off x="0" y="6309320"/>
            <a:ext cx="9144000" cy="452368"/>
          </a:xfrm>
          <a:solidFill>
            <a:srgbClr val="C00000"/>
          </a:solidFill>
        </p:spPr>
        <p:txBody>
          <a:bodyPr/>
          <a:lstStyle/>
          <a:p>
            <a:pPr algn="ctr"/>
            <a:r>
              <a:rPr lang="hu-HU" sz="1800" b="1" dirty="0">
                <a:solidFill>
                  <a:schemeClr val="bg1"/>
                </a:solidFill>
                <a:latin typeface="Calibri" panose="020F0502020204030204" pitchFamily="34" charset="0"/>
                <a:cs typeface="Calibri" panose="020F0502020204030204" pitchFamily="34" charset="0"/>
              </a:rPr>
              <a:t>Utazási támogatás nincs, de az utazási napokra is igényelhető ösztöndíj!</a:t>
            </a:r>
          </a:p>
        </p:txBody>
      </p:sp>
    </p:spTree>
    <p:extLst>
      <p:ext uri="{BB962C8B-B14F-4D97-AF65-F5344CB8AC3E}">
        <p14:creationId xmlns:p14="http://schemas.microsoft.com/office/powerpoint/2010/main" val="2228292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3B63F45-14A3-4655-B1DB-FBDF38C060C1}"/>
              </a:ext>
            </a:extLst>
          </p:cNvPr>
          <p:cNvGraphicFramePr/>
          <p:nvPr>
            <p:extLst>
              <p:ext uri="{D42A27DB-BD31-4B8C-83A1-F6EECF244321}">
                <p14:modId xmlns:p14="http://schemas.microsoft.com/office/powerpoint/2010/main" val="2950132340"/>
              </p:ext>
            </p:extLst>
          </p:nvPr>
        </p:nvGraphicFramePr>
        <p:xfrm>
          <a:off x="14704" y="1116124"/>
          <a:ext cx="9144000" cy="44731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2">
            <a:extLst>
              <a:ext uri="{FF2B5EF4-FFF2-40B4-BE49-F238E27FC236}">
                <a16:creationId xmlns:a16="http://schemas.microsoft.com/office/drawing/2014/main" id="{0FDB9C62-D3D5-4544-9B31-C2637A9A9097}"/>
              </a:ext>
            </a:extLst>
          </p:cNvPr>
          <p:cNvSpPr txBox="1">
            <a:spLocks/>
          </p:cNvSpPr>
          <p:nvPr/>
        </p:nvSpPr>
        <p:spPr>
          <a:xfrm>
            <a:off x="179512" y="255771"/>
            <a:ext cx="5550354" cy="580941"/>
          </a:xfrm>
          <a:prstGeom prst="rect">
            <a:avLst/>
          </a:prstGeom>
        </p:spPr>
        <p:txBody>
          <a:bodyPr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u-HU" sz="3600" b="1" cap="all" dirty="0">
                <a:solidFill>
                  <a:schemeClr val="bg1"/>
                </a:solidFill>
              </a:rPr>
              <a:t>  PÉNZÜGYEK</a:t>
            </a:r>
            <a:endParaRPr lang="hu-HU" sz="3600" b="1" dirty="0">
              <a:solidFill>
                <a:schemeClr val="bg1"/>
              </a:solidFill>
            </a:endParaRPr>
          </a:p>
        </p:txBody>
      </p:sp>
      <p:pic>
        <p:nvPicPr>
          <p:cNvPr id="4" name="Picture 3">
            <a:extLst>
              <a:ext uri="{FF2B5EF4-FFF2-40B4-BE49-F238E27FC236}">
                <a16:creationId xmlns:a16="http://schemas.microsoft.com/office/drawing/2014/main" id="{B47BD41C-310B-4F6B-A7A8-9AE0F99997B3}"/>
              </a:ext>
            </a:extLst>
          </p:cNvPr>
          <p:cNvPicPr>
            <a:picLocks noChangeAspect="1"/>
          </p:cNvPicPr>
          <p:nvPr/>
        </p:nvPicPr>
        <p:blipFill rotWithShape="1">
          <a:blip r:embed="rId7">
            <a:duotone>
              <a:prstClr val="black"/>
              <a:srgbClr val="D9C3A5">
                <a:tint val="50000"/>
                <a:satMod val="180000"/>
              </a:srgbClr>
            </a:duotone>
            <a:extLst>
              <a:ext uri="{28A0092B-C50C-407E-A947-70E740481C1C}">
                <a14:useLocalDpi xmlns:a14="http://schemas.microsoft.com/office/drawing/2010/main" val="0"/>
              </a:ext>
            </a:extLst>
          </a:blip>
          <a:srcRect l="65" t="62222" r="-65" b="11110"/>
          <a:stretch/>
        </p:blipFill>
        <p:spPr>
          <a:xfrm>
            <a:off x="-11997" y="5580147"/>
            <a:ext cx="9192509" cy="1303020"/>
          </a:xfrm>
          <a:prstGeom prst="rect">
            <a:avLst/>
          </a:prstGeom>
        </p:spPr>
      </p:pic>
    </p:spTree>
    <p:extLst>
      <p:ext uri="{BB962C8B-B14F-4D97-AF65-F5344CB8AC3E}">
        <p14:creationId xmlns:p14="http://schemas.microsoft.com/office/powerpoint/2010/main" val="2554363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 helye 8">
            <a:extLst>
              <a:ext uri="{FF2B5EF4-FFF2-40B4-BE49-F238E27FC236}">
                <a16:creationId xmlns:a16="http://schemas.microsoft.com/office/drawing/2014/main" id="{5F77A6C9-F019-4C61-AF07-815403BACBD6}"/>
              </a:ext>
            </a:extLst>
          </p:cNvPr>
          <p:cNvSpPr txBox="1">
            <a:spLocks/>
          </p:cNvSpPr>
          <p:nvPr/>
        </p:nvSpPr>
        <p:spPr>
          <a:xfrm>
            <a:off x="0" y="321117"/>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LÉPÉSRŐL LÉPÉSRE...</a:t>
            </a:r>
            <a:endParaRPr lang="hu-HU" sz="3600" dirty="0"/>
          </a:p>
          <a:p>
            <a:pPr algn="ctr"/>
            <a:endParaRPr lang="hu-HU" sz="4000" dirty="0"/>
          </a:p>
        </p:txBody>
      </p:sp>
      <p:sp>
        <p:nvSpPr>
          <p:cNvPr id="5" name="Dátum helye 12">
            <a:extLst>
              <a:ext uri="{FF2B5EF4-FFF2-40B4-BE49-F238E27FC236}">
                <a16:creationId xmlns:a16="http://schemas.microsoft.com/office/drawing/2014/main" id="{B93FF53D-B7CB-4F40-815A-B8F8F743CCB6}"/>
              </a:ext>
            </a:extLst>
          </p:cNvPr>
          <p:cNvSpPr txBox="1">
            <a:spLocks/>
          </p:cNvSpPr>
          <p:nvPr/>
        </p:nvSpPr>
        <p:spPr>
          <a:xfrm>
            <a:off x="-25152" y="1191876"/>
            <a:ext cx="9169152" cy="580940"/>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u-HU" sz="2800" b="1" cap="all" dirty="0">
                <a:solidFill>
                  <a:schemeClr val="bg1"/>
                </a:solidFill>
                <a:latin typeface="Calibri" panose="020F0502020204030204" pitchFamily="34" charset="0"/>
                <a:cs typeface="Calibri" panose="020F0502020204030204" pitchFamily="34" charset="0"/>
              </a:rPr>
              <a:t>PÁLYÁZÁSI FOLYAMAT – SZAKMAI GYAKORLAT</a:t>
            </a:r>
            <a:endParaRPr lang="hu-HU" sz="2400" b="1" cap="all" dirty="0">
              <a:solidFill>
                <a:schemeClr val="bg1"/>
              </a:solidFill>
              <a:latin typeface="Calibri" panose="020F0502020204030204" pitchFamily="34" charset="0"/>
              <a:cs typeface="Calibri" panose="020F0502020204030204" pitchFamily="34" charset="0"/>
            </a:endParaRPr>
          </a:p>
        </p:txBody>
      </p:sp>
      <p:sp>
        <p:nvSpPr>
          <p:cNvPr id="8" name="Dátum helye 12">
            <a:extLst>
              <a:ext uri="{FF2B5EF4-FFF2-40B4-BE49-F238E27FC236}">
                <a16:creationId xmlns:a16="http://schemas.microsoft.com/office/drawing/2014/main" id="{C01F4F45-393C-439B-B691-B463CBB9B48E}"/>
              </a:ext>
            </a:extLst>
          </p:cNvPr>
          <p:cNvSpPr>
            <a:spLocks noGrp="1"/>
          </p:cNvSpPr>
          <p:nvPr>
            <p:ph type="dt" sz="half" idx="10"/>
          </p:nvPr>
        </p:nvSpPr>
        <p:spPr>
          <a:xfrm>
            <a:off x="0" y="6381328"/>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pic>
        <p:nvPicPr>
          <p:cNvPr id="19" name="Picture 18">
            <a:extLst>
              <a:ext uri="{FF2B5EF4-FFF2-40B4-BE49-F238E27FC236}">
                <a16:creationId xmlns:a16="http://schemas.microsoft.com/office/drawing/2014/main" id="{2FC6454E-9BDF-4D5C-9438-95FD707B49AB}"/>
              </a:ext>
            </a:extLst>
          </p:cNvPr>
          <p:cNvPicPr>
            <a:picLocks noChangeAspect="1"/>
          </p:cNvPicPr>
          <p:nvPr/>
        </p:nvPicPr>
        <p:blipFill rotWithShape="1">
          <a:blip r:embed="rId2">
            <a:extLst>
              <a:ext uri="{28A0092B-C50C-407E-A947-70E740481C1C}">
                <a14:useLocalDpi xmlns:a14="http://schemas.microsoft.com/office/drawing/2010/main" val="0"/>
              </a:ext>
            </a:extLst>
          </a:blip>
          <a:srcRect r="2372"/>
          <a:stretch/>
        </p:blipFill>
        <p:spPr>
          <a:xfrm>
            <a:off x="0" y="1840790"/>
            <a:ext cx="9144000" cy="4540538"/>
          </a:xfrm>
          <a:prstGeom prst="rect">
            <a:avLst/>
          </a:prstGeom>
        </p:spPr>
      </p:pic>
      <p:sp>
        <p:nvSpPr>
          <p:cNvPr id="20" name="TextBox 19">
            <a:extLst>
              <a:ext uri="{FF2B5EF4-FFF2-40B4-BE49-F238E27FC236}">
                <a16:creationId xmlns:a16="http://schemas.microsoft.com/office/drawing/2014/main" id="{1C9097E8-699A-4D9A-86F6-E925849BCEDB}"/>
              </a:ext>
            </a:extLst>
          </p:cNvPr>
          <p:cNvSpPr txBox="1"/>
          <p:nvPr/>
        </p:nvSpPr>
        <p:spPr>
          <a:xfrm>
            <a:off x="251520" y="5279390"/>
            <a:ext cx="1125839" cy="461665"/>
          </a:xfrm>
          <a:prstGeom prst="rect">
            <a:avLst/>
          </a:prstGeom>
          <a:noFill/>
        </p:spPr>
        <p:txBody>
          <a:bodyPr wrap="square" rtlCol="0">
            <a:spAutoFit/>
          </a:bodyPr>
          <a:lstStyle/>
          <a:p>
            <a:pPr algn="ctr"/>
            <a:r>
              <a:rPr lang="hu-HU" sz="1200" b="1" dirty="0"/>
              <a:t>Fogadó cég keresése</a:t>
            </a:r>
          </a:p>
        </p:txBody>
      </p:sp>
      <p:sp>
        <p:nvSpPr>
          <p:cNvPr id="21" name="TextBox 20">
            <a:extLst>
              <a:ext uri="{FF2B5EF4-FFF2-40B4-BE49-F238E27FC236}">
                <a16:creationId xmlns:a16="http://schemas.microsoft.com/office/drawing/2014/main" id="{256DF137-BFBF-4B21-B765-9E319A61B386}"/>
              </a:ext>
            </a:extLst>
          </p:cNvPr>
          <p:cNvSpPr txBox="1"/>
          <p:nvPr/>
        </p:nvSpPr>
        <p:spPr>
          <a:xfrm>
            <a:off x="971600" y="3638898"/>
            <a:ext cx="1125839" cy="830997"/>
          </a:xfrm>
          <a:prstGeom prst="rect">
            <a:avLst/>
          </a:prstGeom>
          <a:noFill/>
        </p:spPr>
        <p:txBody>
          <a:bodyPr wrap="square" rtlCol="0">
            <a:spAutoFit/>
          </a:bodyPr>
          <a:lstStyle/>
          <a:p>
            <a:pPr algn="ctr"/>
            <a:r>
              <a:rPr lang="hu-HU" sz="1200" b="1" dirty="0"/>
              <a:t>Pályázati anyag összeállítása, beküldése</a:t>
            </a:r>
          </a:p>
        </p:txBody>
      </p:sp>
      <p:sp>
        <p:nvSpPr>
          <p:cNvPr id="22" name="TextBox 21">
            <a:extLst>
              <a:ext uri="{FF2B5EF4-FFF2-40B4-BE49-F238E27FC236}">
                <a16:creationId xmlns:a16="http://schemas.microsoft.com/office/drawing/2014/main" id="{BD3F9E3D-2FFE-44E5-AD15-69FA961DFF9E}"/>
              </a:ext>
            </a:extLst>
          </p:cNvPr>
          <p:cNvSpPr txBox="1"/>
          <p:nvPr/>
        </p:nvSpPr>
        <p:spPr>
          <a:xfrm>
            <a:off x="2411760" y="2614478"/>
            <a:ext cx="1125839" cy="646331"/>
          </a:xfrm>
          <a:prstGeom prst="rect">
            <a:avLst/>
          </a:prstGeom>
          <a:noFill/>
        </p:spPr>
        <p:txBody>
          <a:bodyPr wrap="square" rtlCol="0">
            <a:spAutoFit/>
          </a:bodyPr>
          <a:lstStyle/>
          <a:p>
            <a:pPr algn="ctr"/>
            <a:r>
              <a:rPr lang="hu-HU" sz="1200" b="1" dirty="0"/>
              <a:t>Benyújtott</a:t>
            </a:r>
          </a:p>
          <a:p>
            <a:pPr algn="ctr"/>
            <a:r>
              <a:rPr lang="hu-HU" sz="1200" b="1" dirty="0"/>
              <a:t>pályázat elbírálása</a:t>
            </a:r>
          </a:p>
        </p:txBody>
      </p:sp>
      <p:sp>
        <p:nvSpPr>
          <p:cNvPr id="24" name="TextBox 23">
            <a:extLst>
              <a:ext uri="{FF2B5EF4-FFF2-40B4-BE49-F238E27FC236}">
                <a16:creationId xmlns:a16="http://schemas.microsoft.com/office/drawing/2014/main" id="{ACCB7751-0ADC-402E-AB68-5EBF21F2B9EE}"/>
              </a:ext>
            </a:extLst>
          </p:cNvPr>
          <p:cNvSpPr txBox="1"/>
          <p:nvPr/>
        </p:nvSpPr>
        <p:spPr>
          <a:xfrm>
            <a:off x="4039893" y="2330020"/>
            <a:ext cx="1335849" cy="646331"/>
          </a:xfrm>
          <a:prstGeom prst="rect">
            <a:avLst/>
          </a:prstGeom>
          <a:noFill/>
        </p:spPr>
        <p:txBody>
          <a:bodyPr wrap="square" rtlCol="0">
            <a:spAutoFit/>
          </a:bodyPr>
          <a:lstStyle/>
          <a:p>
            <a:pPr algn="ctr"/>
            <a:r>
              <a:rPr lang="hu-HU" sz="1200" b="1" dirty="0"/>
              <a:t>Szerződéskötés,</a:t>
            </a:r>
          </a:p>
          <a:p>
            <a:pPr algn="ctr"/>
            <a:r>
              <a:rPr lang="hu-HU" sz="1200" b="1" dirty="0"/>
              <a:t>ösztöndíj utalása</a:t>
            </a:r>
          </a:p>
          <a:p>
            <a:pPr algn="ctr"/>
            <a:r>
              <a:rPr lang="hu-HU" sz="1200" b="1" dirty="0"/>
              <a:t>(90%)</a:t>
            </a:r>
          </a:p>
        </p:txBody>
      </p:sp>
      <p:sp>
        <p:nvSpPr>
          <p:cNvPr id="25" name="TextBox 24">
            <a:extLst>
              <a:ext uri="{FF2B5EF4-FFF2-40B4-BE49-F238E27FC236}">
                <a16:creationId xmlns:a16="http://schemas.microsoft.com/office/drawing/2014/main" id="{A3CC8C22-DDB1-4348-9502-D6D2AB9F3F9B}"/>
              </a:ext>
            </a:extLst>
          </p:cNvPr>
          <p:cNvSpPr txBox="1"/>
          <p:nvPr/>
        </p:nvSpPr>
        <p:spPr>
          <a:xfrm>
            <a:off x="5701494" y="2466252"/>
            <a:ext cx="1335849" cy="830997"/>
          </a:xfrm>
          <a:prstGeom prst="rect">
            <a:avLst/>
          </a:prstGeom>
          <a:noFill/>
        </p:spPr>
        <p:txBody>
          <a:bodyPr wrap="square" rtlCol="0">
            <a:spAutoFit/>
          </a:bodyPr>
          <a:lstStyle/>
          <a:p>
            <a:pPr algn="ctr"/>
            <a:r>
              <a:rPr lang="hu-HU" sz="1200" b="1" dirty="0"/>
              <a:t>Kiutazás,</a:t>
            </a:r>
          </a:p>
          <a:p>
            <a:pPr algn="ctr"/>
            <a:r>
              <a:rPr lang="hu-HU" sz="1200" b="1" dirty="0"/>
              <a:t>gyakorlat megkezdése, dokumentálása</a:t>
            </a:r>
          </a:p>
        </p:txBody>
      </p:sp>
      <p:sp>
        <p:nvSpPr>
          <p:cNvPr id="26" name="TextBox 25">
            <a:extLst>
              <a:ext uri="{FF2B5EF4-FFF2-40B4-BE49-F238E27FC236}">
                <a16:creationId xmlns:a16="http://schemas.microsoft.com/office/drawing/2014/main" id="{7425772A-DB57-4401-969B-370D576EB193}"/>
              </a:ext>
            </a:extLst>
          </p:cNvPr>
          <p:cNvSpPr txBox="1"/>
          <p:nvPr/>
        </p:nvSpPr>
        <p:spPr>
          <a:xfrm>
            <a:off x="7077765" y="3574573"/>
            <a:ext cx="1125839" cy="830997"/>
          </a:xfrm>
          <a:prstGeom prst="rect">
            <a:avLst/>
          </a:prstGeom>
          <a:noFill/>
        </p:spPr>
        <p:txBody>
          <a:bodyPr wrap="square" rtlCol="0">
            <a:spAutoFit/>
          </a:bodyPr>
          <a:lstStyle/>
          <a:p>
            <a:pPr algn="ctr"/>
            <a:r>
              <a:rPr lang="hu-HU" sz="1200" b="1" dirty="0"/>
              <a:t>A gyakorlat teljesítése, hazaút előkészítése</a:t>
            </a:r>
          </a:p>
        </p:txBody>
      </p:sp>
      <p:sp>
        <p:nvSpPr>
          <p:cNvPr id="27" name="TextBox 26">
            <a:extLst>
              <a:ext uri="{FF2B5EF4-FFF2-40B4-BE49-F238E27FC236}">
                <a16:creationId xmlns:a16="http://schemas.microsoft.com/office/drawing/2014/main" id="{BBCC6F84-D068-4BE4-9DB2-912D99A9E733}"/>
              </a:ext>
            </a:extLst>
          </p:cNvPr>
          <p:cNvSpPr txBox="1"/>
          <p:nvPr/>
        </p:nvSpPr>
        <p:spPr>
          <a:xfrm>
            <a:off x="7671227" y="5094723"/>
            <a:ext cx="1221253" cy="830997"/>
          </a:xfrm>
          <a:prstGeom prst="rect">
            <a:avLst/>
          </a:prstGeom>
          <a:noFill/>
        </p:spPr>
        <p:txBody>
          <a:bodyPr wrap="square" rtlCol="0">
            <a:spAutoFit/>
          </a:bodyPr>
          <a:lstStyle/>
          <a:p>
            <a:pPr algn="ctr"/>
            <a:r>
              <a:rPr lang="hu-HU" sz="1200" b="1" dirty="0"/>
              <a:t>Mobilitás zárása, dokumentálása</a:t>
            </a:r>
          </a:p>
          <a:p>
            <a:pPr algn="ctr"/>
            <a:r>
              <a:rPr lang="hu-HU" sz="1200" b="1" dirty="0"/>
              <a:t>(10%)</a:t>
            </a:r>
          </a:p>
        </p:txBody>
      </p:sp>
      <p:pic>
        <p:nvPicPr>
          <p:cNvPr id="14" name="Picture 13">
            <a:extLst>
              <a:ext uri="{FF2B5EF4-FFF2-40B4-BE49-F238E27FC236}">
                <a16:creationId xmlns:a16="http://schemas.microsoft.com/office/drawing/2014/main" id="{4E9F2752-9576-448D-B4EF-7398FCDEDA61}"/>
              </a:ext>
            </a:extLst>
          </p:cNvPr>
          <p:cNvPicPr>
            <a:picLocks noChangeAspect="1"/>
          </p:cNvPicPr>
          <p:nvPr/>
        </p:nvPicPr>
        <p:blipFill rotWithShape="1">
          <a:blip r:embed="rId3">
            <a:clrChange>
              <a:clrFrom>
                <a:srgbClr val="FFFFFF"/>
              </a:clrFrom>
              <a:clrTo>
                <a:srgbClr val="FFFFFF">
                  <a:alpha val="0"/>
                </a:srgbClr>
              </a:clrTo>
            </a:clrChange>
            <a:duotone>
              <a:schemeClr val="accent3">
                <a:shade val="45000"/>
                <a:satMod val="135000"/>
              </a:schemeClr>
              <a:prstClr val="white"/>
            </a:duotone>
          </a:blip>
          <a:srcRect t="5170" r="30598"/>
          <a:stretch/>
        </p:blipFill>
        <p:spPr>
          <a:xfrm rot="1538615">
            <a:off x="3910811" y="4994036"/>
            <a:ext cx="2951982" cy="506269"/>
          </a:xfrm>
          <a:prstGeom prst="rect">
            <a:avLst/>
          </a:prstGeom>
        </p:spPr>
      </p:pic>
      <p:pic>
        <p:nvPicPr>
          <p:cNvPr id="15" name="Picture 14">
            <a:extLst>
              <a:ext uri="{FF2B5EF4-FFF2-40B4-BE49-F238E27FC236}">
                <a16:creationId xmlns:a16="http://schemas.microsoft.com/office/drawing/2014/main" id="{DFB6EDB8-6192-4A6C-A28B-8B28C54BB030}"/>
              </a:ext>
            </a:extLst>
          </p:cNvPr>
          <p:cNvPicPr>
            <a:picLocks noChangeAspect="1"/>
          </p:cNvPicPr>
          <p:nvPr/>
        </p:nvPicPr>
        <p:blipFill>
          <a:blip r:embed="rId3">
            <a:clrChange>
              <a:clrFrom>
                <a:srgbClr val="FFFFFF"/>
              </a:clrFrom>
              <a:clrTo>
                <a:srgbClr val="FFFFFF">
                  <a:alpha val="0"/>
                </a:srgbClr>
              </a:clrTo>
            </a:clrChange>
            <a:duotone>
              <a:schemeClr val="accent3">
                <a:shade val="45000"/>
                <a:satMod val="135000"/>
              </a:schemeClr>
              <a:prstClr val="white"/>
            </a:duotone>
          </a:blip>
          <a:stretch>
            <a:fillRect/>
          </a:stretch>
        </p:blipFill>
        <p:spPr>
          <a:xfrm rot="10800000">
            <a:off x="2483768" y="5741055"/>
            <a:ext cx="2679549" cy="336322"/>
          </a:xfrm>
          <a:prstGeom prst="rect">
            <a:avLst/>
          </a:prstGeom>
        </p:spPr>
      </p:pic>
      <p:pic>
        <p:nvPicPr>
          <p:cNvPr id="16" name="Picture 15">
            <a:extLst>
              <a:ext uri="{FF2B5EF4-FFF2-40B4-BE49-F238E27FC236}">
                <a16:creationId xmlns:a16="http://schemas.microsoft.com/office/drawing/2014/main" id="{6BF68146-CADB-4CF9-B8E3-BD161794CA02}"/>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rot="16044698">
            <a:off x="303947" y="1910337"/>
            <a:ext cx="900376" cy="1111828"/>
          </a:xfrm>
          <a:prstGeom prst="rect">
            <a:avLst/>
          </a:prstGeom>
        </p:spPr>
      </p:pic>
    </p:spTree>
    <p:extLst>
      <p:ext uri="{BB962C8B-B14F-4D97-AF65-F5344CB8AC3E}">
        <p14:creationId xmlns:p14="http://schemas.microsoft.com/office/powerpoint/2010/main" val="885954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6BA3C5D-56FD-436D-AA2B-21878EB137F3}"/>
              </a:ext>
            </a:extLst>
          </p:cNvPr>
          <p:cNvPicPr>
            <a:picLocks noChangeAspect="1"/>
          </p:cNvPicPr>
          <p:nvPr/>
        </p:nvPicPr>
        <p:blipFill rotWithShape="1">
          <a:blip r:embed="rId2"/>
          <a:srcRect l="20075" t="43159" r="2751" b="16041"/>
          <a:stretch/>
        </p:blipFill>
        <p:spPr>
          <a:xfrm>
            <a:off x="0" y="1052736"/>
            <a:ext cx="9144000" cy="2719177"/>
          </a:xfrm>
          <a:prstGeom prst="rect">
            <a:avLst/>
          </a:prstGeom>
        </p:spPr>
      </p:pic>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sp>
        <p:nvSpPr>
          <p:cNvPr id="9" name="Szövegdoboz 4">
            <a:extLst>
              <a:ext uri="{FF2B5EF4-FFF2-40B4-BE49-F238E27FC236}">
                <a16:creationId xmlns:a16="http://schemas.microsoft.com/office/drawing/2014/main" id="{0BA5DBDF-30E1-4DDE-AE9A-7CF1C628248D}"/>
              </a:ext>
            </a:extLst>
          </p:cNvPr>
          <p:cNvSpPr txBox="1"/>
          <p:nvPr/>
        </p:nvSpPr>
        <p:spPr>
          <a:xfrm>
            <a:off x="0" y="3755597"/>
            <a:ext cx="9146704" cy="2954655"/>
          </a:xfrm>
          <a:prstGeom prst="rect">
            <a:avLst/>
          </a:prstGeom>
          <a:solidFill>
            <a:schemeClr val="bg1">
              <a:lumMod val="85000"/>
            </a:schemeClr>
          </a:solidFill>
        </p:spPr>
        <p:txBody>
          <a:bodyPr wrap="square" rtlCol="0">
            <a:spAutoFit/>
          </a:bodyPr>
          <a:lstStyle/>
          <a:p>
            <a:pPr lvl="6" algn="ctr"/>
            <a:r>
              <a:rPr lang="hu-HU" sz="1200" b="1" dirty="0">
                <a:solidFill>
                  <a:srgbClr val="FF0000"/>
                </a:solidFill>
              </a:rPr>
              <a:t>  </a:t>
            </a:r>
          </a:p>
          <a:p>
            <a:pPr lvl="7" algn="ctr"/>
            <a:r>
              <a:rPr lang="hu-HU" b="1" dirty="0"/>
              <a:t>HOSSZÚ TÁVÚ TANULMÁNYI CÉLÚ MOBILITÁS </a:t>
            </a:r>
          </a:p>
          <a:p>
            <a:pPr lvl="7" algn="ctr"/>
            <a:r>
              <a:rPr lang="hu-HU" sz="2400" b="1" dirty="0">
                <a:solidFill>
                  <a:srgbClr val="FF0000"/>
                </a:solidFill>
              </a:rPr>
              <a:t>2026. április 15., 23:59</a:t>
            </a:r>
          </a:p>
          <a:p>
            <a:pPr lvl="7" algn="ctr"/>
            <a:r>
              <a:rPr lang="hu-HU" sz="1200" b="1" dirty="0"/>
              <a:t>RÖVID TÁVÚ TANULMÁNYI CÉLÚ MOBILITÁSRA PÁLYÁZÁS FOLYAMATOSAN, </a:t>
            </a:r>
          </a:p>
          <a:p>
            <a:pPr lvl="7" algn="ctr"/>
            <a:r>
              <a:rPr lang="hu-HU" sz="1200" b="1" dirty="0"/>
              <a:t>MIN. 2 HÓNAPPAL A TERVEZETT MOBILITÁS KEZDETE ELŐTT.</a:t>
            </a:r>
          </a:p>
          <a:p>
            <a:pPr lvl="7" algn="ctr"/>
            <a:endParaRPr lang="hu-HU" sz="1200" b="1" dirty="0"/>
          </a:p>
          <a:p>
            <a:pPr lvl="7" algn="ctr"/>
            <a:r>
              <a:rPr lang="hu-HU" b="1" dirty="0"/>
              <a:t>SZAKMAI GYAKORLAT és KUTATÁSI MOBILITÁS </a:t>
            </a:r>
          </a:p>
          <a:p>
            <a:pPr lvl="7" algn="ctr"/>
            <a:r>
              <a:rPr lang="hu-HU" sz="1600" b="1" dirty="0"/>
              <a:t>* folyamatos *</a:t>
            </a:r>
          </a:p>
          <a:p>
            <a:pPr lvl="7" algn="ctr"/>
            <a:r>
              <a:rPr lang="hu-HU" sz="2400" b="1" dirty="0">
                <a:solidFill>
                  <a:srgbClr val="FF0000"/>
                </a:solidFill>
              </a:rPr>
              <a:t>Pályázat benyújtása a tervezett mobilitás</a:t>
            </a:r>
          </a:p>
          <a:p>
            <a:pPr lvl="7" algn="ctr"/>
            <a:r>
              <a:rPr lang="hu-HU" sz="2400" b="1" dirty="0">
                <a:solidFill>
                  <a:srgbClr val="FF0000"/>
                </a:solidFill>
              </a:rPr>
              <a:t>megkezdése előtt min. 2 hónappal</a:t>
            </a:r>
          </a:p>
          <a:p>
            <a:pPr lvl="6" algn="ctr"/>
            <a:endParaRPr lang="hu-HU" sz="1400" dirty="0"/>
          </a:p>
        </p:txBody>
      </p:sp>
      <p:sp>
        <p:nvSpPr>
          <p:cNvPr id="15" name="Szövegdoboz 15">
            <a:extLst>
              <a:ext uri="{FF2B5EF4-FFF2-40B4-BE49-F238E27FC236}">
                <a16:creationId xmlns:a16="http://schemas.microsoft.com/office/drawing/2014/main" id="{79937C80-A64A-439A-9BAB-3F16F3A2740A}"/>
              </a:ext>
            </a:extLst>
          </p:cNvPr>
          <p:cNvSpPr txBox="1"/>
          <p:nvPr/>
        </p:nvSpPr>
        <p:spPr>
          <a:xfrm>
            <a:off x="2704" y="2411417"/>
            <a:ext cx="9141296" cy="1107996"/>
          </a:xfrm>
          <a:prstGeom prst="rect">
            <a:avLst/>
          </a:prstGeom>
          <a:solidFill>
            <a:schemeClr val="bg1">
              <a:lumMod val="95000"/>
              <a:alpha val="30000"/>
            </a:schemeClr>
          </a:solidFill>
          <a:ln>
            <a:noFill/>
          </a:ln>
        </p:spPr>
        <p:txBody>
          <a:bodyPr wrap="square" rtlCol="0">
            <a:spAutoFit/>
          </a:bodyPr>
          <a:lstStyle/>
          <a:p>
            <a:r>
              <a:rPr lang="hu-HU" sz="6600" b="1" dirty="0">
                <a:solidFill>
                  <a:schemeClr val="bg1"/>
                </a:solidFill>
              </a:rPr>
              <a:t>  </a:t>
            </a:r>
            <a:r>
              <a:rPr lang="hu-HU" sz="6000" b="1" dirty="0">
                <a:solidFill>
                  <a:schemeClr val="bg1"/>
                </a:solidFill>
              </a:rPr>
              <a:t>JELENTKEZÉSI HATÁRIDŐ</a:t>
            </a:r>
            <a:endParaRPr lang="hu-HU" sz="6600" b="1" dirty="0">
              <a:solidFill>
                <a:schemeClr val="bg1"/>
              </a:solidFill>
            </a:endParaRPr>
          </a:p>
        </p:txBody>
      </p:sp>
      <p:sp>
        <p:nvSpPr>
          <p:cNvPr id="8" name="Dátum helye 12">
            <a:extLst>
              <a:ext uri="{FF2B5EF4-FFF2-40B4-BE49-F238E27FC236}">
                <a16:creationId xmlns:a16="http://schemas.microsoft.com/office/drawing/2014/main" id="{4DE8F615-5484-4F1C-B04B-AC4EE910A653}"/>
              </a:ext>
            </a:extLst>
          </p:cNvPr>
          <p:cNvSpPr>
            <a:spLocks noGrp="1"/>
          </p:cNvSpPr>
          <p:nvPr>
            <p:ph type="dt" sz="half" idx="10"/>
          </p:nvPr>
        </p:nvSpPr>
        <p:spPr>
          <a:xfrm>
            <a:off x="0" y="6503491"/>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pic>
        <p:nvPicPr>
          <p:cNvPr id="4098" name="Picture 2" descr="Premium Vector | Calendar reminder Wall calendar Important schedule  appointment date Vector stock illustration">
            <a:extLst>
              <a:ext uri="{FF2B5EF4-FFF2-40B4-BE49-F238E27FC236}">
                <a16:creationId xmlns:a16="http://schemas.microsoft.com/office/drawing/2014/main" id="{CE31FE19-85B0-4BC9-9A00-E3F39CD83826}"/>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1355" b="10148"/>
          <a:stretch/>
        </p:blipFill>
        <p:spPr bwMode="auto">
          <a:xfrm>
            <a:off x="-2704" y="3755596"/>
            <a:ext cx="3422576" cy="2686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271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1F0B9BF-818A-4E82-965D-FE75B0C684A1}"/>
              </a:ext>
            </a:extLst>
          </p:cNvPr>
          <p:cNvPicPr>
            <a:picLocks noChangeAspect="1"/>
          </p:cNvPicPr>
          <p:nvPr/>
        </p:nvPicPr>
        <p:blipFill>
          <a:blip r:embed="rId2"/>
          <a:stretch>
            <a:fillRect/>
          </a:stretch>
        </p:blipFill>
        <p:spPr>
          <a:xfrm rot="10800000">
            <a:off x="14212" y="5805264"/>
            <a:ext cx="4629796" cy="581106"/>
          </a:xfrm>
          <a:prstGeom prst="rect">
            <a:avLst/>
          </a:prstGeom>
        </p:spPr>
      </p:pic>
      <p:pic>
        <p:nvPicPr>
          <p:cNvPr id="4" name="Picture 3">
            <a:extLst>
              <a:ext uri="{FF2B5EF4-FFF2-40B4-BE49-F238E27FC236}">
                <a16:creationId xmlns:a16="http://schemas.microsoft.com/office/drawing/2014/main" id="{9C97C285-23B2-432E-B052-28DB88CF3C72}"/>
              </a:ext>
            </a:extLst>
          </p:cNvPr>
          <p:cNvPicPr>
            <a:picLocks noChangeAspect="1"/>
          </p:cNvPicPr>
          <p:nvPr/>
        </p:nvPicPr>
        <p:blipFill rotWithShape="1">
          <a:blip r:embed="rId3">
            <a:duotone>
              <a:prstClr val="black"/>
              <a:srgbClr val="D9C3A5">
                <a:tint val="50000"/>
                <a:satMod val="18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24401"/>
          <a:stretch/>
        </p:blipFill>
        <p:spPr>
          <a:xfrm>
            <a:off x="0" y="1052736"/>
            <a:ext cx="9144000" cy="2160240"/>
          </a:xfrm>
          <a:prstGeom prst="rect">
            <a:avLst/>
          </a:prstGeom>
        </p:spPr>
      </p:pic>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sp>
        <p:nvSpPr>
          <p:cNvPr id="20" name="Szöveg helye 8">
            <a:extLst>
              <a:ext uri="{FF2B5EF4-FFF2-40B4-BE49-F238E27FC236}">
                <a16:creationId xmlns:a16="http://schemas.microsoft.com/office/drawing/2014/main" id="{A39BABE4-510B-4FC9-B30E-0336BFFBDC2E}"/>
              </a:ext>
            </a:extLst>
          </p:cNvPr>
          <p:cNvSpPr txBox="1">
            <a:spLocks/>
          </p:cNvSpPr>
          <p:nvPr/>
        </p:nvSpPr>
        <p:spPr>
          <a:xfrm>
            <a:off x="0" y="330447"/>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MOBILITÁS TÍPUSOK I.</a:t>
            </a:r>
            <a:endParaRPr lang="hu-HU" sz="3600" dirty="0"/>
          </a:p>
          <a:p>
            <a:pPr algn="ctr"/>
            <a:endParaRPr lang="hu-HU" sz="4000" dirty="0"/>
          </a:p>
        </p:txBody>
      </p:sp>
      <p:graphicFrame>
        <p:nvGraphicFramePr>
          <p:cNvPr id="25" name="Diagram 24">
            <a:extLst>
              <a:ext uri="{FF2B5EF4-FFF2-40B4-BE49-F238E27FC236}">
                <a16:creationId xmlns:a16="http://schemas.microsoft.com/office/drawing/2014/main" id="{FAC69979-BC68-48C9-8D50-521D689C9798}"/>
              </a:ext>
            </a:extLst>
          </p:cNvPr>
          <p:cNvGraphicFramePr/>
          <p:nvPr>
            <p:extLst>
              <p:ext uri="{D42A27DB-BD31-4B8C-83A1-F6EECF244321}">
                <p14:modId xmlns:p14="http://schemas.microsoft.com/office/powerpoint/2010/main" val="450976752"/>
              </p:ext>
            </p:extLst>
          </p:nvPr>
        </p:nvGraphicFramePr>
        <p:xfrm>
          <a:off x="996743" y="1169067"/>
          <a:ext cx="7138310" cy="17181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Dátum helye 12">
            <a:extLst>
              <a:ext uri="{FF2B5EF4-FFF2-40B4-BE49-F238E27FC236}">
                <a16:creationId xmlns:a16="http://schemas.microsoft.com/office/drawing/2014/main" id="{8359E676-0A97-4FD3-82EC-C3C48300F7F2}"/>
              </a:ext>
            </a:extLst>
          </p:cNvPr>
          <p:cNvSpPr>
            <a:spLocks noGrp="1"/>
          </p:cNvSpPr>
          <p:nvPr>
            <p:ph type="dt" sz="half" idx="10"/>
          </p:nvPr>
        </p:nvSpPr>
        <p:spPr>
          <a:xfrm>
            <a:off x="0" y="6345936"/>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graphicFrame>
        <p:nvGraphicFramePr>
          <p:cNvPr id="6" name="Table 6">
            <a:extLst>
              <a:ext uri="{FF2B5EF4-FFF2-40B4-BE49-F238E27FC236}">
                <a16:creationId xmlns:a16="http://schemas.microsoft.com/office/drawing/2014/main" id="{A5BF038B-24C3-4CFE-BF93-B8022D6D705B}"/>
              </a:ext>
            </a:extLst>
          </p:cNvPr>
          <p:cNvGraphicFramePr>
            <a:graphicFrameLocks noGrp="1"/>
          </p:cNvGraphicFramePr>
          <p:nvPr>
            <p:extLst>
              <p:ext uri="{D42A27DB-BD31-4B8C-83A1-F6EECF244321}">
                <p14:modId xmlns:p14="http://schemas.microsoft.com/office/powerpoint/2010/main" val="546690087"/>
              </p:ext>
            </p:extLst>
          </p:nvPr>
        </p:nvGraphicFramePr>
        <p:xfrm>
          <a:off x="35496" y="3251244"/>
          <a:ext cx="9073008" cy="2565400"/>
        </p:xfrm>
        <a:graphic>
          <a:graphicData uri="http://schemas.openxmlformats.org/drawingml/2006/table">
            <a:tbl>
              <a:tblPr firstRow="1" bandRow="1">
                <a:tableStyleId>{F5AB1C69-6EDB-4FF4-983F-18BD219EF322}</a:tableStyleId>
              </a:tblPr>
              <a:tblGrid>
                <a:gridCol w="1134126">
                  <a:extLst>
                    <a:ext uri="{9D8B030D-6E8A-4147-A177-3AD203B41FA5}">
                      <a16:colId xmlns:a16="http://schemas.microsoft.com/office/drawing/2014/main" val="4039853517"/>
                    </a:ext>
                  </a:extLst>
                </a:gridCol>
                <a:gridCol w="1134126">
                  <a:extLst>
                    <a:ext uri="{9D8B030D-6E8A-4147-A177-3AD203B41FA5}">
                      <a16:colId xmlns:a16="http://schemas.microsoft.com/office/drawing/2014/main" val="271110719"/>
                    </a:ext>
                  </a:extLst>
                </a:gridCol>
                <a:gridCol w="1134126">
                  <a:extLst>
                    <a:ext uri="{9D8B030D-6E8A-4147-A177-3AD203B41FA5}">
                      <a16:colId xmlns:a16="http://schemas.microsoft.com/office/drawing/2014/main" val="3174550574"/>
                    </a:ext>
                  </a:extLst>
                </a:gridCol>
                <a:gridCol w="1134126">
                  <a:extLst>
                    <a:ext uri="{9D8B030D-6E8A-4147-A177-3AD203B41FA5}">
                      <a16:colId xmlns:a16="http://schemas.microsoft.com/office/drawing/2014/main" val="3743713417"/>
                    </a:ext>
                  </a:extLst>
                </a:gridCol>
                <a:gridCol w="1134126">
                  <a:extLst>
                    <a:ext uri="{9D8B030D-6E8A-4147-A177-3AD203B41FA5}">
                      <a16:colId xmlns:a16="http://schemas.microsoft.com/office/drawing/2014/main" val="1549857731"/>
                    </a:ext>
                  </a:extLst>
                </a:gridCol>
                <a:gridCol w="1134126">
                  <a:extLst>
                    <a:ext uri="{9D8B030D-6E8A-4147-A177-3AD203B41FA5}">
                      <a16:colId xmlns:a16="http://schemas.microsoft.com/office/drawing/2014/main" val="1012465767"/>
                    </a:ext>
                  </a:extLst>
                </a:gridCol>
                <a:gridCol w="1260140">
                  <a:extLst>
                    <a:ext uri="{9D8B030D-6E8A-4147-A177-3AD203B41FA5}">
                      <a16:colId xmlns:a16="http://schemas.microsoft.com/office/drawing/2014/main" val="1738595214"/>
                    </a:ext>
                  </a:extLst>
                </a:gridCol>
                <a:gridCol w="1008112">
                  <a:extLst>
                    <a:ext uri="{9D8B030D-6E8A-4147-A177-3AD203B41FA5}">
                      <a16:colId xmlns:a16="http://schemas.microsoft.com/office/drawing/2014/main" val="4201757253"/>
                    </a:ext>
                  </a:extLst>
                </a:gridCol>
              </a:tblGrid>
              <a:tr h="370840">
                <a:tc>
                  <a:txBody>
                    <a:bodyPr/>
                    <a:lstStyle/>
                    <a:p>
                      <a:pPr algn="ctr"/>
                      <a:r>
                        <a:rPr lang="hu-HU" sz="1200" cap="all" baseline="0" dirty="0"/>
                        <a:t>Típus</a:t>
                      </a:r>
                    </a:p>
                  </a:txBody>
                  <a:tcPr anchor="ctr"/>
                </a:tc>
                <a:tc>
                  <a:txBody>
                    <a:bodyPr/>
                    <a:lstStyle/>
                    <a:p>
                      <a:pPr algn="ctr"/>
                      <a:r>
                        <a:rPr lang="hu-HU" sz="1200" cap="all" baseline="0" dirty="0"/>
                        <a:t>Időtartam</a:t>
                      </a:r>
                    </a:p>
                  </a:txBody>
                  <a:tcPr anchor="ctr"/>
                </a:tc>
                <a:tc>
                  <a:txBody>
                    <a:bodyPr/>
                    <a:lstStyle/>
                    <a:p>
                      <a:pPr algn="ctr"/>
                      <a:r>
                        <a:rPr lang="hu-HU" sz="1200" cap="all" baseline="0" dirty="0"/>
                        <a:t>FOSZK</a:t>
                      </a:r>
                    </a:p>
                  </a:txBody>
                  <a:tcPr anchor="ctr"/>
                </a:tc>
                <a:tc>
                  <a:txBody>
                    <a:bodyPr/>
                    <a:lstStyle/>
                    <a:p>
                      <a:pPr algn="ctr"/>
                      <a:r>
                        <a:rPr lang="hu-HU" sz="1200" cap="all" baseline="0" dirty="0"/>
                        <a:t>BA/BSc</a:t>
                      </a:r>
                    </a:p>
                  </a:txBody>
                  <a:tcPr anchor="ctr"/>
                </a:tc>
                <a:tc>
                  <a:txBody>
                    <a:bodyPr/>
                    <a:lstStyle/>
                    <a:p>
                      <a:pPr algn="ctr"/>
                      <a:r>
                        <a:rPr lang="hu-HU" sz="1200" cap="all" baseline="0" dirty="0"/>
                        <a:t>MA/MSc</a:t>
                      </a:r>
                    </a:p>
                  </a:txBody>
                  <a:tcPr anchor="ctr"/>
                </a:tc>
                <a:tc>
                  <a:txBody>
                    <a:bodyPr/>
                    <a:lstStyle/>
                    <a:p>
                      <a:pPr algn="ctr"/>
                      <a:r>
                        <a:rPr lang="hu-HU" sz="1200" cap="all" baseline="0" dirty="0"/>
                        <a:t>Osztatlan</a:t>
                      </a:r>
                    </a:p>
                  </a:txBody>
                  <a:tcPr anchor="ctr"/>
                </a:tc>
                <a:tc>
                  <a:txBody>
                    <a:bodyPr/>
                    <a:lstStyle/>
                    <a:p>
                      <a:pPr algn="ctr"/>
                      <a:r>
                        <a:rPr lang="hu-HU" sz="1200" cap="all" baseline="0" dirty="0"/>
                        <a:t>Szakirányú továbbképzés</a:t>
                      </a:r>
                    </a:p>
                  </a:txBody>
                  <a:tcPr anchor="ctr"/>
                </a:tc>
                <a:tc>
                  <a:txBody>
                    <a:bodyPr/>
                    <a:lstStyle/>
                    <a:p>
                      <a:pPr algn="ctr"/>
                      <a:r>
                        <a:rPr lang="hu-HU" sz="1200" cap="all" baseline="0" dirty="0"/>
                        <a:t>PhD</a:t>
                      </a:r>
                    </a:p>
                  </a:txBody>
                  <a:tcPr anchor="ctr"/>
                </a:tc>
                <a:extLst>
                  <a:ext uri="{0D108BD9-81ED-4DB2-BD59-A6C34878D82A}">
                    <a16:rowId xmlns:a16="http://schemas.microsoft.com/office/drawing/2014/main" val="977946792"/>
                  </a:ext>
                </a:extLst>
              </a:tr>
              <a:tr h="370840">
                <a:tc>
                  <a:txBody>
                    <a:bodyPr/>
                    <a:lstStyle/>
                    <a:p>
                      <a:pPr algn="ctr"/>
                      <a:r>
                        <a:rPr lang="hu-HU" sz="1200" b="1" cap="small" baseline="0" dirty="0"/>
                        <a:t>Tanulmányi</a:t>
                      </a:r>
                    </a:p>
                    <a:p>
                      <a:pPr algn="ctr"/>
                      <a:r>
                        <a:rPr lang="hu-HU" sz="1200" b="1" cap="small" baseline="0" dirty="0"/>
                        <a:t>célú</a:t>
                      </a:r>
                    </a:p>
                  </a:txBody>
                  <a:tcPr anchor="ctr"/>
                </a:tc>
                <a:tc>
                  <a:txBody>
                    <a:bodyPr/>
                    <a:lstStyle/>
                    <a:p>
                      <a:pPr algn="ctr"/>
                      <a:r>
                        <a:rPr lang="hu-HU" sz="1200" dirty="0"/>
                        <a:t>2 - 12 hónap</a:t>
                      </a:r>
                    </a:p>
                  </a:txBody>
                  <a:tcPr anchor="ctr"/>
                </a:tc>
                <a:tc>
                  <a:txBody>
                    <a:bodyPr/>
                    <a:lstStyle/>
                    <a:p>
                      <a:pPr algn="ctr"/>
                      <a:r>
                        <a:rPr lang="hu-HU" sz="1200" dirty="0"/>
                        <a:t>intézményközimegállapodás szerint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extLst>
                  <a:ext uri="{0D108BD9-81ED-4DB2-BD59-A6C34878D82A}">
                    <a16:rowId xmlns:a16="http://schemas.microsoft.com/office/drawing/2014/main" val="2117450523"/>
                  </a:ext>
                </a:extLst>
              </a:tr>
              <a:tr h="370840">
                <a:tc>
                  <a:txBody>
                    <a:bodyPr/>
                    <a:lstStyle/>
                    <a:p>
                      <a:pPr algn="ctr"/>
                      <a:r>
                        <a:rPr lang="hu-HU" sz="1200" b="1" cap="small" baseline="0" dirty="0"/>
                        <a:t>Szakmai gyakorlati</a:t>
                      </a:r>
                    </a:p>
                  </a:txBody>
                  <a:tcPr anchor="ctr"/>
                </a:tc>
                <a:tc>
                  <a:txBody>
                    <a:bodyPr/>
                    <a:lstStyle/>
                    <a:p>
                      <a:pPr algn="ctr"/>
                      <a:r>
                        <a:rPr lang="hu-HU" sz="1200" dirty="0"/>
                        <a:t>2 - 12 hónap</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extLst>
                  <a:ext uri="{0D108BD9-81ED-4DB2-BD59-A6C34878D82A}">
                    <a16:rowId xmlns:a16="http://schemas.microsoft.com/office/drawing/2014/main" val="1685993809"/>
                  </a:ext>
                </a:extLst>
              </a:tr>
              <a:tr h="370840">
                <a:tc>
                  <a:txBody>
                    <a:bodyPr/>
                    <a:lstStyle/>
                    <a:p>
                      <a:pPr algn="ctr"/>
                      <a:r>
                        <a:rPr lang="hu-HU" sz="1200" b="1" cap="small" baseline="0" dirty="0"/>
                        <a:t>Kutatási célú</a:t>
                      </a:r>
                    </a:p>
                  </a:txBody>
                  <a:tcPr anchor="ctr"/>
                </a:tc>
                <a:tc>
                  <a:txBody>
                    <a:bodyPr/>
                    <a:lstStyle/>
                    <a:p>
                      <a:pPr algn="ctr"/>
                      <a:r>
                        <a:rPr lang="hu-HU" sz="1200" dirty="0"/>
                        <a:t>2 - 5 hónap</a:t>
                      </a:r>
                    </a:p>
                  </a:txBody>
                  <a:tcPr anchor="ctr"/>
                </a:tc>
                <a:tc>
                  <a:txBody>
                    <a:bodyPr/>
                    <a:lstStyle/>
                    <a:p>
                      <a:pPr algn="ct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200" dirty="0">
                          <a:sym typeface="Wingdings" panose="05000000000000000000" pitchFamily="2" charset="2"/>
                        </a:rPr>
                        <a:t>Szakdolgozati kurzusok féléveiben</a:t>
                      </a:r>
                      <a:endParaRPr lang="hu-H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algn="ctr"/>
                      <a:r>
                        <a:rPr lang="hu-HU" sz="1200" dirty="0"/>
                        <a:t>min. 7 lezárt félévvel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extLst>
                  <a:ext uri="{0D108BD9-81ED-4DB2-BD59-A6C34878D82A}">
                    <a16:rowId xmlns:a16="http://schemas.microsoft.com/office/drawing/2014/main" val="276069115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200" b="1" cap="small" baseline="0" dirty="0"/>
                        <a:t>Frissdiplomás</a:t>
                      </a:r>
                    </a:p>
                  </a:txBody>
                  <a:tcPr anchor="ctr"/>
                </a:tc>
                <a:tc>
                  <a:txBody>
                    <a:bodyPr/>
                    <a:lstStyle/>
                    <a:p>
                      <a:pPr algn="ctr"/>
                      <a:r>
                        <a:rPr lang="hu-HU" sz="1200" dirty="0"/>
                        <a:t>2 - 12 hónap</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extLst>
                  <a:ext uri="{0D108BD9-81ED-4DB2-BD59-A6C34878D82A}">
                    <a16:rowId xmlns:a16="http://schemas.microsoft.com/office/drawing/2014/main" val="2812450952"/>
                  </a:ext>
                </a:extLst>
              </a:tr>
            </a:tbl>
          </a:graphicData>
        </a:graphic>
      </p:graphicFrame>
    </p:spTree>
    <p:extLst>
      <p:ext uri="{BB962C8B-B14F-4D97-AF65-F5344CB8AC3E}">
        <p14:creationId xmlns:p14="http://schemas.microsoft.com/office/powerpoint/2010/main" val="3879156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2ACACDA-FE3F-45B3-B445-7D75731671CD}"/>
              </a:ext>
            </a:extLst>
          </p:cNvPr>
          <p:cNvPicPr>
            <a:picLocks noChangeAspect="1"/>
          </p:cNvPicPr>
          <p:nvPr/>
        </p:nvPicPr>
        <p:blipFill rotWithShape="1">
          <a:blip r:embed="rId2"/>
          <a:srcRect l="20075" t="43159" r="2751" b="16041"/>
          <a:stretch/>
        </p:blipFill>
        <p:spPr>
          <a:xfrm>
            <a:off x="0" y="1052736"/>
            <a:ext cx="9144000" cy="2719177"/>
          </a:xfrm>
          <a:prstGeom prst="rect">
            <a:avLst/>
          </a:prstGeom>
        </p:spPr>
      </p:pic>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sp>
        <p:nvSpPr>
          <p:cNvPr id="8" name="Szövegdoboz 15">
            <a:extLst>
              <a:ext uri="{FF2B5EF4-FFF2-40B4-BE49-F238E27FC236}">
                <a16:creationId xmlns:a16="http://schemas.microsoft.com/office/drawing/2014/main" id="{E987382E-1958-4807-8C84-18EFDF15B0D0}"/>
              </a:ext>
            </a:extLst>
          </p:cNvPr>
          <p:cNvSpPr txBox="1"/>
          <p:nvPr/>
        </p:nvSpPr>
        <p:spPr>
          <a:xfrm>
            <a:off x="2704" y="2411417"/>
            <a:ext cx="9141296" cy="1107996"/>
          </a:xfrm>
          <a:prstGeom prst="rect">
            <a:avLst/>
          </a:prstGeom>
          <a:solidFill>
            <a:schemeClr val="bg1">
              <a:lumMod val="95000"/>
              <a:alpha val="30000"/>
            </a:schemeClr>
          </a:solidFill>
          <a:ln>
            <a:noFill/>
          </a:ln>
        </p:spPr>
        <p:txBody>
          <a:bodyPr wrap="square" rtlCol="0">
            <a:spAutoFit/>
          </a:bodyPr>
          <a:lstStyle/>
          <a:p>
            <a:r>
              <a:rPr lang="hu-HU" sz="6600" b="1" dirty="0">
                <a:solidFill>
                  <a:schemeClr val="bg1"/>
                </a:solidFill>
              </a:rPr>
              <a:t>  </a:t>
            </a:r>
            <a:r>
              <a:rPr lang="hu-HU" sz="6000" b="1" dirty="0">
                <a:solidFill>
                  <a:schemeClr val="bg1"/>
                </a:solidFill>
              </a:rPr>
              <a:t>TOVÁBBI KÉRDÉS ESETÉN:</a:t>
            </a:r>
            <a:endParaRPr lang="hu-HU" sz="6400" b="1" dirty="0">
              <a:solidFill>
                <a:schemeClr val="bg1"/>
              </a:solidFill>
            </a:endParaRPr>
          </a:p>
        </p:txBody>
      </p:sp>
      <p:sp>
        <p:nvSpPr>
          <p:cNvPr id="11" name="Szövegdoboz 4">
            <a:extLst>
              <a:ext uri="{FF2B5EF4-FFF2-40B4-BE49-F238E27FC236}">
                <a16:creationId xmlns:a16="http://schemas.microsoft.com/office/drawing/2014/main" id="{80934A40-5869-402B-A251-45B769655C27}"/>
              </a:ext>
            </a:extLst>
          </p:cNvPr>
          <p:cNvSpPr txBox="1"/>
          <p:nvPr/>
        </p:nvSpPr>
        <p:spPr>
          <a:xfrm>
            <a:off x="251520" y="4012795"/>
            <a:ext cx="8712968" cy="2062103"/>
          </a:xfrm>
          <a:prstGeom prst="rect">
            <a:avLst/>
          </a:prstGeom>
          <a:noFill/>
        </p:spPr>
        <p:txBody>
          <a:bodyPr wrap="square" rtlCol="0">
            <a:spAutoFit/>
          </a:bodyPr>
          <a:lstStyle/>
          <a:p>
            <a:pPr algn="ctr"/>
            <a:r>
              <a:rPr lang="hu-HU" sz="2000" b="1" cap="all" dirty="0"/>
              <a:t>Campus koordinátorok elérhetőségei</a:t>
            </a:r>
          </a:p>
          <a:p>
            <a:endParaRPr lang="hu-HU" sz="800" b="1" cap="all" dirty="0"/>
          </a:p>
          <a:p>
            <a:pPr marL="0" marR="0">
              <a:spcBef>
                <a:spcPts val="0"/>
              </a:spcBef>
              <a:spcAft>
                <a:spcPts val="600"/>
              </a:spcAft>
            </a:pPr>
            <a:r>
              <a:rPr lang="hu-HU" sz="1600" b="1" dirty="0">
                <a:solidFill>
                  <a:srgbClr val="000000"/>
                </a:solidFill>
                <a:effectLst/>
                <a:latin typeface="Calibri" panose="020F0502020204030204" pitchFamily="34" charset="0"/>
                <a:ea typeface="Calibri" panose="020F0502020204030204" pitchFamily="34" charset="0"/>
              </a:rPr>
              <a:t>Budai Campus: </a:t>
            </a:r>
            <a:r>
              <a:rPr lang="hu-HU" sz="1600" dirty="0">
                <a:solidFill>
                  <a:srgbClr val="000000"/>
                </a:solidFill>
                <a:effectLst/>
                <a:latin typeface="Calibri" panose="020F0502020204030204" pitchFamily="34" charset="0"/>
                <a:ea typeface="Calibri" panose="020F0502020204030204" pitchFamily="34" charset="0"/>
              </a:rPr>
              <a:t>			</a:t>
            </a:r>
            <a:r>
              <a:rPr lang="hu-HU" sz="1600" i="1" dirty="0">
                <a:solidFill>
                  <a:srgbClr val="000000"/>
                </a:solidFill>
                <a:effectLst/>
                <a:latin typeface="Calibri" panose="020F0502020204030204" pitchFamily="34" charset="0"/>
                <a:ea typeface="Calibri" panose="020F0502020204030204" pitchFamily="34" charset="0"/>
              </a:rPr>
              <a:t>Könczöl-Kiss Erzsébet</a:t>
            </a:r>
            <a:r>
              <a:rPr lang="hu-HU" sz="1600" dirty="0">
                <a:solidFill>
                  <a:srgbClr val="000000"/>
                </a:solidFill>
                <a:effectLst/>
                <a:latin typeface="Calibri" panose="020F0502020204030204" pitchFamily="34" charset="0"/>
                <a:ea typeface="Calibri" panose="020F0502020204030204" pitchFamily="34" charset="0"/>
              </a:rPr>
              <a:t>	</a:t>
            </a:r>
            <a:r>
              <a:rPr lang="hu-HU" sz="1600" u="sng" dirty="0">
                <a:solidFill>
                  <a:srgbClr val="000000"/>
                </a:solidFill>
                <a:effectLst/>
                <a:latin typeface="Calibri" panose="020F0502020204030204" pitchFamily="34" charset="0"/>
                <a:ea typeface="Calibri" panose="020F0502020204030204" pitchFamily="34" charset="0"/>
                <a:hlinkClick r:id="rId3"/>
              </a:rPr>
              <a:t>Konczol-Kiss.Erzsebet@uni-mate.hu</a:t>
            </a:r>
            <a:r>
              <a:rPr lang="hu-HU" sz="1600" u="sng" dirty="0">
                <a:solidFill>
                  <a:srgbClr val="000000"/>
                </a:solidFill>
                <a:effectLst/>
                <a:latin typeface="Calibri" panose="020F0502020204030204" pitchFamily="34" charset="0"/>
                <a:ea typeface="Calibri" panose="020F0502020204030204" pitchFamily="34" charset="0"/>
              </a:rPr>
              <a:t> </a:t>
            </a:r>
            <a:endParaRPr lang="hu-HU" sz="16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600"/>
              </a:spcAft>
            </a:pPr>
            <a:r>
              <a:rPr lang="hu-HU" sz="1600" b="1" dirty="0">
                <a:solidFill>
                  <a:srgbClr val="000000"/>
                </a:solidFill>
                <a:effectLst/>
                <a:latin typeface="Calibri" panose="020F0502020204030204" pitchFamily="34" charset="0"/>
                <a:ea typeface="Calibri" panose="020F0502020204030204" pitchFamily="34" charset="0"/>
              </a:rPr>
              <a:t>Gerorgikon Campus</a:t>
            </a:r>
            <a:r>
              <a:rPr lang="hu-HU" sz="1600" b="1" dirty="0">
                <a:solidFill>
                  <a:srgbClr val="000000"/>
                </a:solidFill>
                <a:latin typeface="Calibri" panose="020F0502020204030204" pitchFamily="34" charset="0"/>
                <a:ea typeface="Calibri" panose="020F0502020204030204" pitchFamily="34" charset="0"/>
              </a:rPr>
              <a:t> (</a:t>
            </a:r>
            <a:r>
              <a:rPr lang="hu-HU" sz="1600" b="1" dirty="0">
                <a:solidFill>
                  <a:srgbClr val="000000"/>
                </a:solidFill>
                <a:effectLst/>
                <a:latin typeface="Calibri" panose="020F0502020204030204" pitchFamily="34" charset="0"/>
                <a:ea typeface="Calibri" panose="020F0502020204030204" pitchFamily="34" charset="0"/>
              </a:rPr>
              <a:t>Keszthely): 	</a:t>
            </a:r>
            <a:r>
              <a:rPr lang="hu-HU" sz="1600" dirty="0">
                <a:solidFill>
                  <a:srgbClr val="000000"/>
                </a:solidFill>
                <a:effectLst/>
                <a:latin typeface="Calibri" panose="020F0502020204030204" pitchFamily="34" charset="0"/>
                <a:ea typeface="Calibri" panose="020F0502020204030204" pitchFamily="34" charset="0"/>
              </a:rPr>
              <a:t>	</a:t>
            </a:r>
            <a:r>
              <a:rPr lang="hu-HU" sz="1600" i="1" dirty="0">
                <a:solidFill>
                  <a:srgbClr val="000000"/>
                </a:solidFill>
                <a:effectLst/>
                <a:latin typeface="Calibri" panose="020F0502020204030204" pitchFamily="34" charset="0"/>
                <a:ea typeface="Calibri" panose="020F0502020204030204" pitchFamily="34" charset="0"/>
              </a:rPr>
              <a:t>Zsankó-Bődör Beáta	</a:t>
            </a:r>
            <a:r>
              <a:rPr lang="hu-HU" sz="1600" u="sng" dirty="0">
                <a:solidFill>
                  <a:srgbClr val="000000"/>
                </a:solidFill>
                <a:effectLst/>
                <a:latin typeface="Calibri" panose="020F0502020204030204" pitchFamily="34" charset="0"/>
                <a:ea typeface="Calibri" panose="020F0502020204030204" pitchFamily="34" charset="0"/>
                <a:hlinkClick r:id="rId4"/>
              </a:rPr>
              <a:t>Zsanko-Bodor.Beata@uni-mate.hu</a:t>
            </a:r>
            <a:r>
              <a:rPr lang="hu-HU" sz="1600" dirty="0">
                <a:solidFill>
                  <a:srgbClr val="000000"/>
                </a:solidFill>
                <a:effectLst/>
                <a:latin typeface="Calibri" panose="020F0502020204030204" pitchFamily="34" charset="0"/>
                <a:ea typeface="Calibri" panose="020F0502020204030204" pitchFamily="34" charset="0"/>
              </a:rPr>
              <a:t> </a:t>
            </a:r>
          </a:p>
          <a:p>
            <a:pPr marL="0" marR="0">
              <a:spcBef>
                <a:spcPts val="0"/>
              </a:spcBef>
              <a:spcAft>
                <a:spcPts val="600"/>
              </a:spcAft>
            </a:pPr>
            <a:r>
              <a:rPr lang="hu-HU" sz="1600" b="1" dirty="0">
                <a:solidFill>
                  <a:srgbClr val="000000"/>
                </a:solidFill>
                <a:effectLst/>
                <a:latin typeface="Calibri" panose="020F0502020204030204" pitchFamily="34" charset="0"/>
                <a:ea typeface="Calibri" panose="020F0502020204030204" pitchFamily="34" charset="0"/>
              </a:rPr>
              <a:t>Kaposvári Campus</a:t>
            </a:r>
            <a:r>
              <a:rPr lang="hu-HU" sz="1600" b="1" dirty="0">
                <a:solidFill>
                  <a:srgbClr val="000000"/>
                </a:solidFill>
                <a:latin typeface="Calibri" panose="020F0502020204030204" pitchFamily="34" charset="0"/>
                <a:ea typeface="Calibri" panose="020F0502020204030204" pitchFamily="34" charset="0"/>
              </a:rPr>
              <a:t>:</a:t>
            </a:r>
            <a:r>
              <a:rPr lang="hu-HU" sz="1600" b="1" dirty="0">
                <a:solidFill>
                  <a:srgbClr val="000000"/>
                </a:solidFill>
                <a:effectLst/>
                <a:latin typeface="Calibri" panose="020F0502020204030204" pitchFamily="34" charset="0"/>
                <a:ea typeface="Calibri" panose="020F0502020204030204" pitchFamily="34" charset="0"/>
              </a:rPr>
              <a:t> </a:t>
            </a:r>
            <a:r>
              <a:rPr lang="hu-HU" sz="1600" dirty="0">
                <a:solidFill>
                  <a:srgbClr val="000000"/>
                </a:solidFill>
                <a:effectLst/>
                <a:latin typeface="Calibri" panose="020F0502020204030204" pitchFamily="34" charset="0"/>
                <a:ea typeface="Calibri" panose="020F0502020204030204" pitchFamily="34" charset="0"/>
              </a:rPr>
              <a:t>			</a:t>
            </a:r>
            <a:r>
              <a:rPr lang="hu-HU" sz="1600" i="1" dirty="0">
                <a:solidFill>
                  <a:srgbClr val="000000"/>
                </a:solidFill>
                <a:effectLst/>
                <a:latin typeface="Calibri" panose="020F0502020204030204" pitchFamily="34" charset="0"/>
                <a:ea typeface="Calibri" panose="020F0502020204030204" pitchFamily="34" charset="0"/>
              </a:rPr>
              <a:t>Csősz Péter	</a:t>
            </a:r>
            <a:r>
              <a:rPr lang="hu-HU" sz="1600" u="sng" dirty="0">
                <a:solidFill>
                  <a:srgbClr val="000000"/>
                </a:solidFill>
                <a:effectLst/>
                <a:latin typeface="Calibri" panose="020F0502020204030204" pitchFamily="34" charset="0"/>
                <a:ea typeface="Calibri" panose="020F0502020204030204" pitchFamily="34" charset="0"/>
                <a:hlinkClick r:id="rId5"/>
              </a:rPr>
              <a:t>Csosz.Peter@uni-mate.hu</a:t>
            </a:r>
            <a:r>
              <a:rPr lang="hu-HU" sz="1600" dirty="0">
                <a:solidFill>
                  <a:srgbClr val="000000"/>
                </a:solidFill>
                <a:effectLst/>
                <a:latin typeface="Calibri" panose="020F0502020204030204" pitchFamily="34" charset="0"/>
                <a:ea typeface="Calibri" panose="020F0502020204030204" pitchFamily="34" charset="0"/>
              </a:rPr>
              <a:t> </a:t>
            </a:r>
          </a:p>
          <a:p>
            <a:pPr>
              <a:spcAft>
                <a:spcPts val="600"/>
              </a:spcAft>
            </a:pPr>
            <a:r>
              <a:rPr lang="hu-HU" sz="1600" b="1" dirty="0">
                <a:solidFill>
                  <a:srgbClr val="000000"/>
                </a:solidFill>
                <a:effectLst/>
                <a:latin typeface="Calibri" panose="020F0502020204030204" pitchFamily="34" charset="0"/>
                <a:ea typeface="Calibri" panose="020F0502020204030204" pitchFamily="34" charset="0"/>
              </a:rPr>
              <a:t>Károly Róbert Campus</a:t>
            </a:r>
            <a:r>
              <a:rPr lang="hu-HU" sz="1600" b="1" dirty="0">
                <a:solidFill>
                  <a:srgbClr val="000000"/>
                </a:solidFill>
                <a:latin typeface="Calibri" panose="020F0502020204030204" pitchFamily="34" charset="0"/>
                <a:ea typeface="Calibri" panose="020F0502020204030204" pitchFamily="34" charset="0"/>
              </a:rPr>
              <a:t> (</a:t>
            </a:r>
            <a:r>
              <a:rPr lang="hu-HU" sz="1600" b="1" dirty="0">
                <a:solidFill>
                  <a:srgbClr val="000000"/>
                </a:solidFill>
                <a:effectLst/>
                <a:latin typeface="Calibri" panose="020F0502020204030204" pitchFamily="34" charset="0"/>
                <a:ea typeface="Calibri" panose="020F0502020204030204" pitchFamily="34" charset="0"/>
              </a:rPr>
              <a:t>Gyöngyös): </a:t>
            </a:r>
            <a:r>
              <a:rPr lang="hu-HU" sz="1600" dirty="0">
                <a:solidFill>
                  <a:srgbClr val="000000"/>
                </a:solidFill>
                <a:effectLst/>
                <a:latin typeface="Calibri" panose="020F0502020204030204" pitchFamily="34" charset="0"/>
                <a:ea typeface="Calibri" panose="020F0502020204030204" pitchFamily="34" charset="0"/>
              </a:rPr>
              <a:t>	</a:t>
            </a:r>
            <a:r>
              <a:rPr lang="hu-HU" sz="1600" i="1" dirty="0">
                <a:solidFill>
                  <a:srgbClr val="000000"/>
                </a:solidFill>
                <a:effectLst/>
                <a:latin typeface="Calibri" panose="020F0502020204030204" pitchFamily="34" charset="0"/>
                <a:ea typeface="Calibri" panose="020F0502020204030204" pitchFamily="34" charset="0"/>
              </a:rPr>
              <a:t>Csősz Péter	</a:t>
            </a:r>
            <a:r>
              <a:rPr lang="hu-HU" sz="1600" u="sng" dirty="0">
                <a:solidFill>
                  <a:srgbClr val="000000"/>
                </a:solidFill>
                <a:effectLst/>
                <a:latin typeface="Calibri" panose="020F0502020204030204" pitchFamily="34" charset="0"/>
                <a:ea typeface="Calibri" panose="020F0502020204030204" pitchFamily="34" charset="0"/>
                <a:hlinkClick r:id="rId5"/>
              </a:rPr>
              <a:t>Csosz.Peter@uni-mate.hu</a:t>
            </a:r>
            <a:endParaRPr lang="hu-HU" sz="16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600"/>
              </a:spcAft>
            </a:pPr>
            <a:r>
              <a:rPr lang="hu-HU" sz="1600" b="1" dirty="0">
                <a:solidFill>
                  <a:srgbClr val="000000"/>
                </a:solidFill>
                <a:effectLst/>
                <a:latin typeface="Calibri" panose="020F0502020204030204" pitchFamily="34" charset="0"/>
                <a:ea typeface="Calibri" panose="020F0502020204030204" pitchFamily="34" charset="0"/>
              </a:rPr>
              <a:t>Szent István Campus</a:t>
            </a:r>
            <a:r>
              <a:rPr lang="hu-HU" sz="1600" b="1" dirty="0">
                <a:solidFill>
                  <a:srgbClr val="000000"/>
                </a:solidFill>
                <a:latin typeface="Calibri" panose="020F0502020204030204" pitchFamily="34" charset="0"/>
                <a:ea typeface="Calibri" panose="020F0502020204030204" pitchFamily="34" charset="0"/>
              </a:rPr>
              <a:t> (</a:t>
            </a:r>
            <a:r>
              <a:rPr lang="hu-HU" sz="1600" b="1" dirty="0">
                <a:solidFill>
                  <a:srgbClr val="000000"/>
                </a:solidFill>
                <a:effectLst/>
                <a:latin typeface="Calibri" panose="020F0502020204030204" pitchFamily="34" charset="0"/>
                <a:ea typeface="Calibri" panose="020F0502020204030204" pitchFamily="34" charset="0"/>
              </a:rPr>
              <a:t>Gödöllő): </a:t>
            </a:r>
            <a:r>
              <a:rPr lang="hu-HU" sz="1600" dirty="0">
                <a:solidFill>
                  <a:srgbClr val="000000"/>
                </a:solidFill>
                <a:effectLst/>
                <a:latin typeface="Calibri" panose="020F0502020204030204" pitchFamily="34" charset="0"/>
                <a:ea typeface="Calibri" panose="020F0502020204030204" pitchFamily="34" charset="0"/>
              </a:rPr>
              <a:t>		</a:t>
            </a:r>
            <a:r>
              <a:rPr lang="hu-HU" sz="1600" i="1" dirty="0">
                <a:solidFill>
                  <a:srgbClr val="000000"/>
                </a:solidFill>
                <a:effectLst/>
                <a:latin typeface="Calibri" panose="020F0502020204030204" pitchFamily="34" charset="0"/>
                <a:ea typeface="Calibri" panose="020F0502020204030204" pitchFamily="34" charset="0"/>
              </a:rPr>
              <a:t>Zsankó-Bődör Beáta</a:t>
            </a:r>
            <a:r>
              <a:rPr lang="hu-HU" sz="1600" i="1" dirty="0">
                <a:solidFill>
                  <a:srgbClr val="000000"/>
                </a:solidFill>
                <a:latin typeface="Calibri" panose="020F0502020204030204" pitchFamily="34" charset="0"/>
                <a:ea typeface="Calibri" panose="020F0502020204030204" pitchFamily="34" charset="0"/>
              </a:rPr>
              <a:t>	</a:t>
            </a:r>
            <a:r>
              <a:rPr lang="hu-HU" sz="1600" u="sng" dirty="0">
                <a:solidFill>
                  <a:srgbClr val="000000"/>
                </a:solidFill>
                <a:effectLst/>
                <a:latin typeface="Calibri" panose="020F0502020204030204" pitchFamily="34" charset="0"/>
                <a:ea typeface="Calibri" panose="020F0502020204030204" pitchFamily="34" charset="0"/>
                <a:hlinkClick r:id="rId4"/>
              </a:rPr>
              <a:t>Zsanko-Bodor.Beata@uni-mate.hu</a:t>
            </a:r>
            <a:r>
              <a:rPr lang="hu-HU" sz="1600" dirty="0">
                <a:solidFill>
                  <a:srgbClr val="000000"/>
                </a:solidFill>
                <a:effectLst/>
                <a:latin typeface="Calibri" panose="020F0502020204030204" pitchFamily="34" charset="0"/>
                <a:ea typeface="Calibri" panose="020F0502020204030204" pitchFamily="34" charset="0"/>
              </a:rPr>
              <a:t> </a:t>
            </a:r>
          </a:p>
        </p:txBody>
      </p:sp>
      <p:sp>
        <p:nvSpPr>
          <p:cNvPr id="9" name="Szöveg helye 8">
            <a:extLst>
              <a:ext uri="{FF2B5EF4-FFF2-40B4-BE49-F238E27FC236}">
                <a16:creationId xmlns:a16="http://schemas.microsoft.com/office/drawing/2014/main" id="{9D8176AD-087F-4566-830B-C44431CBE7E1}"/>
              </a:ext>
            </a:extLst>
          </p:cNvPr>
          <p:cNvSpPr txBox="1">
            <a:spLocks/>
          </p:cNvSpPr>
          <p:nvPr/>
        </p:nvSpPr>
        <p:spPr>
          <a:xfrm>
            <a:off x="0" y="248506"/>
            <a:ext cx="5508105" cy="722289"/>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ELÉRHETŐSÉGEK</a:t>
            </a:r>
            <a:endParaRPr lang="hu-HU" sz="3600" dirty="0"/>
          </a:p>
        </p:txBody>
      </p:sp>
      <p:sp>
        <p:nvSpPr>
          <p:cNvPr id="12" name="Dátum helye 12">
            <a:extLst>
              <a:ext uri="{FF2B5EF4-FFF2-40B4-BE49-F238E27FC236}">
                <a16:creationId xmlns:a16="http://schemas.microsoft.com/office/drawing/2014/main" id="{589C0244-EF82-44DC-A877-8C3175ABDF3E}"/>
              </a:ext>
            </a:extLst>
          </p:cNvPr>
          <p:cNvSpPr>
            <a:spLocks noGrp="1"/>
          </p:cNvSpPr>
          <p:nvPr>
            <p:ph type="dt" sz="half" idx="10"/>
          </p:nvPr>
        </p:nvSpPr>
        <p:spPr>
          <a:xfrm>
            <a:off x="0" y="6309320"/>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spTree>
    <p:extLst>
      <p:ext uri="{BB962C8B-B14F-4D97-AF65-F5344CB8AC3E}">
        <p14:creationId xmlns:p14="http://schemas.microsoft.com/office/powerpoint/2010/main" val="3013384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2ACACDA-FE3F-45B3-B445-7D75731671CD}"/>
              </a:ext>
            </a:extLst>
          </p:cNvPr>
          <p:cNvPicPr>
            <a:picLocks noChangeAspect="1"/>
          </p:cNvPicPr>
          <p:nvPr/>
        </p:nvPicPr>
        <p:blipFill rotWithShape="1">
          <a:blip r:embed="rId2"/>
          <a:srcRect l="20075" t="43159" r="2751" b="16041"/>
          <a:stretch/>
        </p:blipFill>
        <p:spPr>
          <a:xfrm>
            <a:off x="0" y="1052736"/>
            <a:ext cx="9144000" cy="2719177"/>
          </a:xfrm>
          <a:prstGeom prst="rect">
            <a:avLst/>
          </a:prstGeom>
        </p:spPr>
      </p:pic>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sp>
        <p:nvSpPr>
          <p:cNvPr id="8" name="Szövegdoboz 15">
            <a:extLst>
              <a:ext uri="{FF2B5EF4-FFF2-40B4-BE49-F238E27FC236}">
                <a16:creationId xmlns:a16="http://schemas.microsoft.com/office/drawing/2014/main" id="{E987382E-1958-4807-8C84-18EFDF15B0D0}"/>
              </a:ext>
            </a:extLst>
          </p:cNvPr>
          <p:cNvSpPr txBox="1"/>
          <p:nvPr/>
        </p:nvSpPr>
        <p:spPr>
          <a:xfrm>
            <a:off x="-14334" y="1182811"/>
            <a:ext cx="9141296" cy="2462213"/>
          </a:xfrm>
          <a:prstGeom prst="rect">
            <a:avLst/>
          </a:prstGeom>
          <a:solidFill>
            <a:schemeClr val="bg1">
              <a:lumMod val="95000"/>
              <a:alpha val="30000"/>
            </a:schemeClr>
          </a:solidFill>
          <a:ln>
            <a:noFill/>
          </a:ln>
        </p:spPr>
        <p:txBody>
          <a:bodyPr wrap="square" rtlCol="0">
            <a:spAutoFit/>
          </a:bodyPr>
          <a:lstStyle/>
          <a:p>
            <a:pPr algn="ctr"/>
            <a:r>
              <a:rPr lang="hu-HU" sz="6600" b="1">
                <a:solidFill>
                  <a:schemeClr val="bg1"/>
                </a:solidFill>
              </a:rPr>
              <a:t>  </a:t>
            </a:r>
            <a:endParaRPr lang="hu-HU" sz="2400" b="1" dirty="0">
              <a:solidFill>
                <a:schemeClr val="bg1"/>
              </a:solidFill>
            </a:endParaRPr>
          </a:p>
          <a:p>
            <a:pPr algn="ctr"/>
            <a:endParaRPr lang="hu-HU" sz="2400" b="1" dirty="0">
              <a:solidFill>
                <a:schemeClr val="bg1"/>
              </a:solidFill>
            </a:endParaRPr>
          </a:p>
          <a:p>
            <a:pPr algn="ctr"/>
            <a:endParaRPr lang="hu-HU" sz="6400" dirty="0">
              <a:solidFill>
                <a:schemeClr val="bg1"/>
              </a:solidFill>
            </a:endParaRPr>
          </a:p>
        </p:txBody>
      </p:sp>
      <p:sp>
        <p:nvSpPr>
          <p:cNvPr id="11" name="Szövegdoboz 4">
            <a:extLst>
              <a:ext uri="{FF2B5EF4-FFF2-40B4-BE49-F238E27FC236}">
                <a16:creationId xmlns:a16="http://schemas.microsoft.com/office/drawing/2014/main" id="{80934A40-5869-402B-A251-45B769655C27}"/>
              </a:ext>
            </a:extLst>
          </p:cNvPr>
          <p:cNvSpPr txBox="1"/>
          <p:nvPr/>
        </p:nvSpPr>
        <p:spPr>
          <a:xfrm>
            <a:off x="0" y="4012795"/>
            <a:ext cx="9144000" cy="2616101"/>
          </a:xfrm>
          <a:prstGeom prst="rect">
            <a:avLst/>
          </a:prstGeom>
          <a:noFill/>
        </p:spPr>
        <p:txBody>
          <a:bodyPr wrap="square" rtlCol="0">
            <a:spAutoFit/>
          </a:bodyPr>
          <a:lstStyle/>
          <a:p>
            <a:pPr algn="ctr"/>
            <a:r>
              <a:rPr lang="hu-HU" sz="2000" b="1" cap="all" dirty="0"/>
              <a:t>____________________________</a:t>
            </a:r>
          </a:p>
          <a:p>
            <a:pPr algn="ctr"/>
            <a:endParaRPr lang="hu-HU" sz="2000" b="1" cap="all" dirty="0"/>
          </a:p>
          <a:p>
            <a:pPr algn="ctr"/>
            <a:r>
              <a:rPr lang="hu-HU" sz="4800" b="1" cap="all" dirty="0"/>
              <a:t>Köszönjük a figyelmet!</a:t>
            </a:r>
          </a:p>
          <a:p>
            <a:pPr algn="ctr"/>
            <a:endParaRPr lang="hu-HU" sz="2000" b="1" cap="all" dirty="0"/>
          </a:p>
          <a:p>
            <a:pPr algn="ctr"/>
            <a:r>
              <a:rPr lang="hu-HU" sz="2000" b="1" cap="all" dirty="0"/>
              <a:t>K é r d é s e k</a:t>
            </a:r>
          </a:p>
          <a:p>
            <a:pPr algn="ctr"/>
            <a:endParaRPr lang="hu-HU" sz="2000" b="1" cap="all" dirty="0"/>
          </a:p>
          <a:p>
            <a:pPr algn="ctr"/>
            <a:endParaRPr lang="hu-HU" sz="1600" dirty="0">
              <a:solidFill>
                <a:srgbClr val="000000"/>
              </a:solidFill>
              <a:effectLst/>
              <a:latin typeface="Calibri" panose="020F0502020204030204" pitchFamily="34" charset="0"/>
              <a:ea typeface="Calibri" panose="020F0502020204030204" pitchFamily="34" charset="0"/>
            </a:endParaRPr>
          </a:p>
        </p:txBody>
      </p:sp>
      <p:sp>
        <p:nvSpPr>
          <p:cNvPr id="9" name="Szöveg helye 8">
            <a:extLst>
              <a:ext uri="{FF2B5EF4-FFF2-40B4-BE49-F238E27FC236}">
                <a16:creationId xmlns:a16="http://schemas.microsoft.com/office/drawing/2014/main" id="{9D8176AD-087F-4566-830B-C44431CBE7E1}"/>
              </a:ext>
            </a:extLst>
          </p:cNvPr>
          <p:cNvSpPr txBox="1">
            <a:spLocks/>
          </p:cNvSpPr>
          <p:nvPr/>
        </p:nvSpPr>
        <p:spPr>
          <a:xfrm>
            <a:off x="0" y="248506"/>
            <a:ext cx="5508105" cy="722289"/>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ELÉRHETŐSÉGEK</a:t>
            </a:r>
            <a:endParaRPr lang="hu-HU" sz="3600" dirty="0"/>
          </a:p>
        </p:txBody>
      </p:sp>
      <p:sp>
        <p:nvSpPr>
          <p:cNvPr id="12" name="Dátum helye 12">
            <a:extLst>
              <a:ext uri="{FF2B5EF4-FFF2-40B4-BE49-F238E27FC236}">
                <a16:creationId xmlns:a16="http://schemas.microsoft.com/office/drawing/2014/main" id="{589C0244-EF82-44DC-A877-8C3175ABDF3E}"/>
              </a:ext>
            </a:extLst>
          </p:cNvPr>
          <p:cNvSpPr>
            <a:spLocks noGrp="1"/>
          </p:cNvSpPr>
          <p:nvPr>
            <p:ph type="dt" sz="half" idx="10"/>
          </p:nvPr>
        </p:nvSpPr>
        <p:spPr>
          <a:xfrm>
            <a:off x="0" y="6309320"/>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pic>
        <p:nvPicPr>
          <p:cNvPr id="4" name="Picture 3">
            <a:extLst>
              <a:ext uri="{FF2B5EF4-FFF2-40B4-BE49-F238E27FC236}">
                <a16:creationId xmlns:a16="http://schemas.microsoft.com/office/drawing/2014/main" id="{A6C0959A-A706-45A1-86E9-5177B7E7D5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920" y="1493991"/>
            <a:ext cx="5446787" cy="1883668"/>
          </a:xfrm>
          <a:prstGeom prst="rect">
            <a:avLst/>
          </a:prstGeom>
        </p:spPr>
      </p:pic>
    </p:spTree>
    <p:extLst>
      <p:ext uri="{BB962C8B-B14F-4D97-AF65-F5344CB8AC3E}">
        <p14:creationId xmlns:p14="http://schemas.microsoft.com/office/powerpoint/2010/main" val="1466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EEB9102-7A6B-4740-AFAF-6ED615F6D860}"/>
              </a:ext>
            </a:extLst>
          </p:cNvPr>
          <p:cNvPicPr>
            <a:picLocks noChangeAspect="1"/>
          </p:cNvPicPr>
          <p:nvPr/>
        </p:nvPicPr>
        <p:blipFill>
          <a:blip r:embed="rId2"/>
          <a:stretch>
            <a:fillRect/>
          </a:stretch>
        </p:blipFill>
        <p:spPr>
          <a:xfrm rot="10800000">
            <a:off x="14211" y="5704514"/>
            <a:ext cx="4818611" cy="604805"/>
          </a:xfrm>
          <a:prstGeom prst="rect">
            <a:avLst/>
          </a:prstGeom>
        </p:spPr>
      </p:pic>
      <p:pic>
        <p:nvPicPr>
          <p:cNvPr id="4" name="Picture 3">
            <a:extLst>
              <a:ext uri="{FF2B5EF4-FFF2-40B4-BE49-F238E27FC236}">
                <a16:creationId xmlns:a16="http://schemas.microsoft.com/office/drawing/2014/main" id="{F624F6E2-A5B9-4926-AC51-778CD2FAA04D}"/>
              </a:ext>
            </a:extLst>
          </p:cNvPr>
          <p:cNvPicPr>
            <a:picLocks noChangeAspect="1"/>
          </p:cNvPicPr>
          <p:nvPr/>
        </p:nvPicPr>
        <p:blipFill rotWithShape="1">
          <a:blip r:embed="rId3">
            <a:duotone>
              <a:prstClr val="black"/>
              <a:srgbClr val="D9C3A5">
                <a:tint val="50000"/>
                <a:satMod val="18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50000" b="17304"/>
          <a:stretch/>
        </p:blipFill>
        <p:spPr>
          <a:xfrm>
            <a:off x="0" y="1041391"/>
            <a:ext cx="9144000" cy="1992177"/>
          </a:xfrm>
          <a:prstGeom prst="rect">
            <a:avLst/>
          </a:prstGeom>
        </p:spPr>
      </p:pic>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sp>
        <p:nvSpPr>
          <p:cNvPr id="20" name="Szöveg helye 8">
            <a:extLst>
              <a:ext uri="{FF2B5EF4-FFF2-40B4-BE49-F238E27FC236}">
                <a16:creationId xmlns:a16="http://schemas.microsoft.com/office/drawing/2014/main" id="{A39BABE4-510B-4FC9-B30E-0336BFFBDC2E}"/>
              </a:ext>
            </a:extLst>
          </p:cNvPr>
          <p:cNvSpPr txBox="1">
            <a:spLocks/>
          </p:cNvSpPr>
          <p:nvPr/>
        </p:nvSpPr>
        <p:spPr>
          <a:xfrm>
            <a:off x="0" y="330447"/>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MOBILITÁS TÍPUSOK II.</a:t>
            </a:r>
            <a:endParaRPr lang="hu-HU" sz="3600" dirty="0"/>
          </a:p>
          <a:p>
            <a:pPr algn="ctr"/>
            <a:endParaRPr lang="hu-HU" sz="4000" dirty="0"/>
          </a:p>
        </p:txBody>
      </p:sp>
      <p:sp>
        <p:nvSpPr>
          <p:cNvPr id="9" name="Dátum helye 12">
            <a:extLst>
              <a:ext uri="{FF2B5EF4-FFF2-40B4-BE49-F238E27FC236}">
                <a16:creationId xmlns:a16="http://schemas.microsoft.com/office/drawing/2014/main" id="{8359E676-0A97-4FD3-82EC-C3C48300F7F2}"/>
              </a:ext>
            </a:extLst>
          </p:cNvPr>
          <p:cNvSpPr>
            <a:spLocks noGrp="1"/>
          </p:cNvSpPr>
          <p:nvPr>
            <p:ph type="dt" sz="half" idx="10"/>
          </p:nvPr>
        </p:nvSpPr>
        <p:spPr>
          <a:xfrm>
            <a:off x="0" y="6345936"/>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graphicFrame>
        <p:nvGraphicFramePr>
          <p:cNvPr id="12" name="Diagram 11">
            <a:extLst>
              <a:ext uri="{FF2B5EF4-FFF2-40B4-BE49-F238E27FC236}">
                <a16:creationId xmlns:a16="http://schemas.microsoft.com/office/drawing/2014/main" id="{95ADBFB7-77AE-40F5-A970-81A904C9AF02}"/>
              </a:ext>
            </a:extLst>
          </p:cNvPr>
          <p:cNvGraphicFramePr/>
          <p:nvPr>
            <p:extLst>
              <p:ext uri="{D42A27DB-BD31-4B8C-83A1-F6EECF244321}">
                <p14:modId xmlns:p14="http://schemas.microsoft.com/office/powerpoint/2010/main" val="2786656555"/>
              </p:ext>
            </p:extLst>
          </p:nvPr>
        </p:nvGraphicFramePr>
        <p:xfrm>
          <a:off x="996743" y="1169067"/>
          <a:ext cx="7138310" cy="17181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1" name="Table 6">
            <a:extLst>
              <a:ext uri="{FF2B5EF4-FFF2-40B4-BE49-F238E27FC236}">
                <a16:creationId xmlns:a16="http://schemas.microsoft.com/office/drawing/2014/main" id="{FB4BC90D-14E5-498C-88C5-4D890FE229D7}"/>
              </a:ext>
            </a:extLst>
          </p:cNvPr>
          <p:cNvGraphicFramePr>
            <a:graphicFrameLocks noGrp="1"/>
          </p:cNvGraphicFramePr>
          <p:nvPr>
            <p:extLst>
              <p:ext uri="{D42A27DB-BD31-4B8C-83A1-F6EECF244321}">
                <p14:modId xmlns:p14="http://schemas.microsoft.com/office/powerpoint/2010/main" val="3849533568"/>
              </p:ext>
            </p:extLst>
          </p:nvPr>
        </p:nvGraphicFramePr>
        <p:xfrm>
          <a:off x="35496" y="3068960"/>
          <a:ext cx="9073008" cy="2636520"/>
        </p:xfrm>
        <a:graphic>
          <a:graphicData uri="http://schemas.openxmlformats.org/drawingml/2006/table">
            <a:tbl>
              <a:tblPr firstRow="1" bandRow="1">
                <a:tableStyleId>{F5AB1C69-6EDB-4FF4-983F-18BD219EF322}</a:tableStyleId>
              </a:tblPr>
              <a:tblGrid>
                <a:gridCol w="1134126">
                  <a:extLst>
                    <a:ext uri="{9D8B030D-6E8A-4147-A177-3AD203B41FA5}">
                      <a16:colId xmlns:a16="http://schemas.microsoft.com/office/drawing/2014/main" val="4039853517"/>
                    </a:ext>
                  </a:extLst>
                </a:gridCol>
                <a:gridCol w="1134126">
                  <a:extLst>
                    <a:ext uri="{9D8B030D-6E8A-4147-A177-3AD203B41FA5}">
                      <a16:colId xmlns:a16="http://schemas.microsoft.com/office/drawing/2014/main" val="271110719"/>
                    </a:ext>
                  </a:extLst>
                </a:gridCol>
                <a:gridCol w="1134126">
                  <a:extLst>
                    <a:ext uri="{9D8B030D-6E8A-4147-A177-3AD203B41FA5}">
                      <a16:colId xmlns:a16="http://schemas.microsoft.com/office/drawing/2014/main" val="3174550574"/>
                    </a:ext>
                  </a:extLst>
                </a:gridCol>
                <a:gridCol w="1134126">
                  <a:extLst>
                    <a:ext uri="{9D8B030D-6E8A-4147-A177-3AD203B41FA5}">
                      <a16:colId xmlns:a16="http://schemas.microsoft.com/office/drawing/2014/main" val="3743713417"/>
                    </a:ext>
                  </a:extLst>
                </a:gridCol>
                <a:gridCol w="1134126">
                  <a:extLst>
                    <a:ext uri="{9D8B030D-6E8A-4147-A177-3AD203B41FA5}">
                      <a16:colId xmlns:a16="http://schemas.microsoft.com/office/drawing/2014/main" val="1549857731"/>
                    </a:ext>
                  </a:extLst>
                </a:gridCol>
                <a:gridCol w="1134126">
                  <a:extLst>
                    <a:ext uri="{9D8B030D-6E8A-4147-A177-3AD203B41FA5}">
                      <a16:colId xmlns:a16="http://schemas.microsoft.com/office/drawing/2014/main" val="1012465767"/>
                    </a:ext>
                  </a:extLst>
                </a:gridCol>
                <a:gridCol w="1307083">
                  <a:extLst>
                    <a:ext uri="{9D8B030D-6E8A-4147-A177-3AD203B41FA5}">
                      <a16:colId xmlns:a16="http://schemas.microsoft.com/office/drawing/2014/main" val="1738595214"/>
                    </a:ext>
                  </a:extLst>
                </a:gridCol>
                <a:gridCol w="961169">
                  <a:extLst>
                    <a:ext uri="{9D8B030D-6E8A-4147-A177-3AD203B41FA5}">
                      <a16:colId xmlns:a16="http://schemas.microsoft.com/office/drawing/2014/main" val="557295678"/>
                    </a:ext>
                  </a:extLst>
                </a:gridCol>
              </a:tblGrid>
              <a:tr h="370840">
                <a:tc>
                  <a:txBody>
                    <a:bodyPr/>
                    <a:lstStyle/>
                    <a:p>
                      <a:pPr algn="ctr"/>
                      <a:r>
                        <a:rPr lang="hu-HU" sz="1200" cap="all" baseline="0" dirty="0"/>
                        <a:t>Típus</a:t>
                      </a:r>
                    </a:p>
                  </a:txBody>
                  <a:tcPr anchor="ctr"/>
                </a:tc>
                <a:tc>
                  <a:txBody>
                    <a:bodyPr/>
                    <a:lstStyle/>
                    <a:p>
                      <a:pPr algn="ctr"/>
                      <a:r>
                        <a:rPr lang="hu-HU" sz="1200" cap="all" baseline="0" dirty="0"/>
                        <a:t>Időtartam</a:t>
                      </a:r>
                    </a:p>
                  </a:txBody>
                  <a:tcPr anchor="ctr"/>
                </a:tc>
                <a:tc>
                  <a:txBody>
                    <a:bodyPr/>
                    <a:lstStyle/>
                    <a:p>
                      <a:pPr algn="ctr"/>
                      <a:r>
                        <a:rPr lang="hu-HU" sz="1200" cap="all" baseline="0" dirty="0"/>
                        <a:t>FOSZK</a:t>
                      </a:r>
                    </a:p>
                  </a:txBody>
                  <a:tcPr anchor="ctr"/>
                </a:tc>
                <a:tc>
                  <a:txBody>
                    <a:bodyPr/>
                    <a:lstStyle/>
                    <a:p>
                      <a:pPr algn="ctr"/>
                      <a:r>
                        <a:rPr lang="hu-HU" sz="1200" cap="all" baseline="0" dirty="0"/>
                        <a:t>BA/BSc</a:t>
                      </a:r>
                    </a:p>
                  </a:txBody>
                  <a:tcPr anchor="ctr"/>
                </a:tc>
                <a:tc>
                  <a:txBody>
                    <a:bodyPr/>
                    <a:lstStyle/>
                    <a:p>
                      <a:pPr algn="ctr"/>
                      <a:r>
                        <a:rPr lang="hu-HU" sz="1200" cap="all" baseline="0" dirty="0"/>
                        <a:t>MA/MSc</a:t>
                      </a:r>
                    </a:p>
                  </a:txBody>
                  <a:tcPr anchor="ctr"/>
                </a:tc>
                <a:tc>
                  <a:txBody>
                    <a:bodyPr/>
                    <a:lstStyle/>
                    <a:p>
                      <a:pPr algn="ctr"/>
                      <a:r>
                        <a:rPr lang="hu-HU" sz="1200" cap="all" baseline="0" dirty="0"/>
                        <a:t>Osztatlan</a:t>
                      </a:r>
                    </a:p>
                  </a:txBody>
                  <a:tcPr anchor="ctr"/>
                </a:tc>
                <a:tc>
                  <a:txBody>
                    <a:bodyPr/>
                    <a:lstStyle/>
                    <a:p>
                      <a:pPr algn="ctr"/>
                      <a:r>
                        <a:rPr lang="hu-HU" sz="1200" cap="all" baseline="0" dirty="0"/>
                        <a:t>Szakirányú továbbképzés</a:t>
                      </a:r>
                    </a:p>
                  </a:txBody>
                  <a:tcPr anchor="ctr"/>
                </a:tc>
                <a:tc>
                  <a:txBody>
                    <a:bodyPr/>
                    <a:lstStyle/>
                    <a:p>
                      <a:pPr algn="ctr"/>
                      <a:r>
                        <a:rPr lang="hu-HU" sz="1200" cap="all" baseline="0"/>
                        <a:t>PhD</a:t>
                      </a:r>
                      <a:endParaRPr lang="hu-HU" sz="1200" cap="all" baseline="0" dirty="0"/>
                    </a:p>
                  </a:txBody>
                  <a:tcPr anchor="ctr"/>
                </a:tc>
                <a:extLst>
                  <a:ext uri="{0D108BD9-81ED-4DB2-BD59-A6C34878D82A}">
                    <a16:rowId xmlns:a16="http://schemas.microsoft.com/office/drawing/2014/main" val="977946792"/>
                  </a:ext>
                </a:extLst>
              </a:tr>
              <a:tr h="370840">
                <a:tc>
                  <a:txBody>
                    <a:bodyPr/>
                    <a:lstStyle/>
                    <a:p>
                      <a:pPr algn="ctr"/>
                      <a:r>
                        <a:rPr lang="hu-HU" sz="1200" b="1" cap="small" baseline="0" dirty="0"/>
                        <a:t>Tanulmányi célú</a:t>
                      </a:r>
                    </a:p>
                  </a:txBody>
                  <a:tcPr anchor="ctr"/>
                </a:tc>
                <a:tc>
                  <a:txBody>
                    <a:bodyPr/>
                    <a:lstStyle/>
                    <a:p>
                      <a:pPr algn="ctr"/>
                      <a:r>
                        <a:rPr lang="hu-HU" sz="1200" dirty="0"/>
                        <a:t>2 – 30 nap</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100" dirty="0">
                          <a:sym typeface="Wingdings" panose="05000000000000000000" pitchFamily="2" charset="2"/>
                        </a:rPr>
                        <a:t>már az első félévben teljesíthető</a:t>
                      </a:r>
                      <a:endParaRPr lang="hu-HU" sz="1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100" dirty="0"/>
                        <a:t>már az első félévben teljesíthető</a:t>
                      </a:r>
                    </a:p>
                  </a:txBody>
                  <a:tcPr anchor="ctr"/>
                </a:tc>
                <a:extLst>
                  <a:ext uri="{0D108BD9-81ED-4DB2-BD59-A6C34878D82A}">
                    <a16:rowId xmlns:a16="http://schemas.microsoft.com/office/drawing/2014/main" val="2117450523"/>
                  </a:ext>
                </a:extLst>
              </a:tr>
              <a:tr h="370840">
                <a:tc gridSpan="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200" b="1" i="0" cap="none" baseline="0" dirty="0">
                          <a:solidFill>
                            <a:schemeClr val="tx1"/>
                          </a:solidFill>
                        </a:rPr>
                        <a:t>FOSZK, BA/BSc, osztatlan, MSc és szakirányú továbbképzés esetén </a:t>
                      </a:r>
                      <a:r>
                        <a:rPr lang="hu-HU" sz="1200" b="1" i="0" cap="none" baseline="0" dirty="0">
                          <a:solidFill>
                            <a:srgbClr val="FF0000"/>
                          </a:solidFill>
                        </a:rPr>
                        <a:t>1 lezárt félévet követően teljesíthető</a:t>
                      </a:r>
                      <a:endParaRPr lang="hu-HU" sz="1200" b="1" i="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hu-HU" sz="1200" b="0" dirty="0"/>
                    </a:p>
                    <a:p>
                      <a:pPr marL="0" marR="0" lvl="0" indent="0" algn="ctr" defTabSz="914400" rtl="0" eaLnBrk="1" fontAlgn="auto" latinLnBrk="0" hangingPunct="1">
                        <a:lnSpc>
                          <a:spcPct val="100000"/>
                        </a:lnSpc>
                        <a:spcBef>
                          <a:spcPts val="0"/>
                        </a:spcBef>
                        <a:spcAft>
                          <a:spcPts val="0"/>
                        </a:spcAft>
                        <a:buClrTx/>
                        <a:buSzTx/>
                        <a:buFontTx/>
                        <a:buNone/>
                        <a:tabLst/>
                        <a:defRPr/>
                      </a:pPr>
                      <a:r>
                        <a:rPr lang="hu-HU" sz="1200" b="0" dirty="0"/>
                        <a:t>Pl. nemzetközi (külföldön rendezett) konferencia részvétel </a:t>
                      </a:r>
                      <a:r>
                        <a:rPr lang="hu-HU" sz="1200" b="1" dirty="0">
                          <a:solidFill>
                            <a:srgbClr val="FF0000"/>
                          </a:solidFill>
                        </a:rPr>
                        <a:t>(előadóként)</a:t>
                      </a:r>
                      <a:r>
                        <a:rPr lang="hu-HU" sz="1200" b="1" dirty="0">
                          <a:solidFill>
                            <a:schemeClr val="tx1"/>
                          </a:solidFill>
                        </a:rPr>
                        <a:t>,</a:t>
                      </a:r>
                      <a:r>
                        <a:rPr lang="hu-HU" sz="1200" b="1" dirty="0">
                          <a:solidFill>
                            <a:srgbClr val="FF0000"/>
                          </a:solidFill>
                        </a:rPr>
                        <a:t> </a:t>
                      </a:r>
                      <a:r>
                        <a:rPr lang="hu-HU" sz="1200" b="0" dirty="0"/>
                        <a:t>nyári egyetemen vagy tömbösített kurzuson való részvétel, </a:t>
                      </a:r>
                    </a:p>
                    <a:p>
                      <a:pPr marL="0" marR="0" lvl="0" indent="0" algn="ctr" defTabSz="914400" rtl="0" eaLnBrk="1" fontAlgn="auto" latinLnBrk="0" hangingPunct="1">
                        <a:lnSpc>
                          <a:spcPct val="100000"/>
                        </a:lnSpc>
                        <a:spcBef>
                          <a:spcPts val="0"/>
                        </a:spcBef>
                        <a:spcAft>
                          <a:spcPts val="0"/>
                        </a:spcAft>
                        <a:buClrTx/>
                        <a:buSzTx/>
                        <a:buFontTx/>
                        <a:buNone/>
                        <a:tabLst/>
                        <a:defRPr/>
                      </a:pPr>
                      <a:r>
                        <a:rPr lang="hu-HU" sz="1200" b="0" dirty="0"/>
                        <a:t>minden esetben </a:t>
                      </a:r>
                      <a:r>
                        <a:rPr lang="hu-HU" sz="1200" b="1" dirty="0">
                          <a:solidFill>
                            <a:srgbClr val="FF0000"/>
                          </a:solidFill>
                        </a:rPr>
                        <a:t>*min. 5 szakmai nap javasolt*</a:t>
                      </a:r>
                    </a:p>
                  </a:txBody>
                  <a:tcPr anchor="ctr"/>
                </a:tc>
                <a:tc hMerge="1">
                  <a:txBody>
                    <a:bodyPr/>
                    <a:lstStyle/>
                    <a:p>
                      <a:pPr algn="ctr"/>
                      <a:endParaRPr lang="hu-HU" sz="120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hu-HU" sz="180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hu-HU" sz="180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hu-HU" sz="120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hu-HU" sz="180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hu-HU" sz="1800" dirty="0"/>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u-HU" sz="1200" b="1" dirty="0">
                        <a:solidFill>
                          <a:srgbClr val="FF0000"/>
                        </a:solidFill>
                      </a:endParaRPr>
                    </a:p>
                  </a:txBody>
                  <a:tcPr anchor="ctr"/>
                </a:tc>
                <a:extLst>
                  <a:ext uri="{0D108BD9-81ED-4DB2-BD59-A6C34878D82A}">
                    <a16:rowId xmlns:a16="http://schemas.microsoft.com/office/drawing/2014/main" val="2178506201"/>
                  </a:ext>
                </a:extLst>
              </a:tr>
              <a:tr h="370840">
                <a:tc>
                  <a:txBody>
                    <a:bodyPr/>
                    <a:lstStyle/>
                    <a:p>
                      <a:pPr algn="ctr"/>
                      <a:r>
                        <a:rPr lang="hu-HU" sz="1200" b="1" cap="small" baseline="0" dirty="0"/>
                        <a:t>Kutatási célú</a:t>
                      </a:r>
                    </a:p>
                  </a:txBody>
                  <a:tcPr anchor="ctr"/>
                </a:tc>
                <a:tc>
                  <a:txBody>
                    <a:bodyPr/>
                    <a:lstStyle/>
                    <a:p>
                      <a:pPr algn="ctr"/>
                      <a:r>
                        <a:rPr lang="hu-HU" sz="1200" dirty="0"/>
                        <a:t>2 – 30 nap</a:t>
                      </a:r>
                    </a:p>
                  </a:txBody>
                  <a:tcPr anchor="ctr"/>
                </a:tc>
                <a:tc>
                  <a:txBody>
                    <a:bodyPr/>
                    <a:lstStyle/>
                    <a:p>
                      <a:pPr algn="ct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100" dirty="0">
                          <a:sym typeface="Wingdings" panose="05000000000000000000" pitchFamily="2" charset="2"/>
                        </a:rPr>
                        <a:t>Szakdolgozati kurzusok féléveiben</a:t>
                      </a:r>
                      <a:endParaRPr lang="hu-HU" sz="1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algn="ctr"/>
                      <a:r>
                        <a:rPr lang="hu-HU" sz="1100" dirty="0"/>
                        <a:t>min. 7 lezárt félévet követően pályázható</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extLst>
                  <a:ext uri="{0D108BD9-81ED-4DB2-BD59-A6C34878D82A}">
                    <a16:rowId xmlns:a16="http://schemas.microsoft.com/office/drawing/2014/main" val="2760691159"/>
                  </a:ext>
                </a:extLst>
              </a:tr>
            </a:tbl>
          </a:graphicData>
        </a:graphic>
      </p:graphicFrame>
    </p:spTree>
    <p:extLst>
      <p:ext uri="{BB962C8B-B14F-4D97-AF65-F5344CB8AC3E}">
        <p14:creationId xmlns:p14="http://schemas.microsoft.com/office/powerpoint/2010/main" val="52024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73437FB4-2D66-4F32-8C15-93A90B276A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28"/>
          <a:stretch/>
        </p:blipFill>
        <p:spPr bwMode="auto">
          <a:xfrm>
            <a:off x="-5238" y="2366039"/>
            <a:ext cx="5616624" cy="4062622"/>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sp>
        <p:nvSpPr>
          <p:cNvPr id="7" name="Dátum helye 12">
            <a:extLst>
              <a:ext uri="{FF2B5EF4-FFF2-40B4-BE49-F238E27FC236}">
                <a16:creationId xmlns:a16="http://schemas.microsoft.com/office/drawing/2014/main" id="{2225A548-A48C-488E-A2DA-6913344AB8D6}"/>
              </a:ext>
            </a:extLst>
          </p:cNvPr>
          <p:cNvSpPr>
            <a:spLocks noGrp="1"/>
          </p:cNvSpPr>
          <p:nvPr>
            <p:ph type="dt" sz="half" idx="10"/>
          </p:nvPr>
        </p:nvSpPr>
        <p:spPr>
          <a:xfrm>
            <a:off x="0" y="6381328"/>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pic>
        <p:nvPicPr>
          <p:cNvPr id="5" name="Picture 4">
            <a:extLst>
              <a:ext uri="{FF2B5EF4-FFF2-40B4-BE49-F238E27FC236}">
                <a16:creationId xmlns:a16="http://schemas.microsoft.com/office/drawing/2014/main" id="{0F0BC225-A633-486A-80B4-4496FF9B53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2304212"/>
            <a:ext cx="4139952" cy="4077116"/>
          </a:xfrm>
          <a:prstGeom prst="rect">
            <a:avLst/>
          </a:prstGeom>
        </p:spPr>
      </p:pic>
      <p:graphicFrame>
        <p:nvGraphicFramePr>
          <p:cNvPr id="9" name="Table 9">
            <a:extLst>
              <a:ext uri="{FF2B5EF4-FFF2-40B4-BE49-F238E27FC236}">
                <a16:creationId xmlns:a16="http://schemas.microsoft.com/office/drawing/2014/main" id="{23728E11-B7FF-4A63-A60C-EE4FE8DD4D0A}"/>
              </a:ext>
            </a:extLst>
          </p:cNvPr>
          <p:cNvGraphicFramePr>
            <a:graphicFrameLocks noGrp="1"/>
          </p:cNvGraphicFramePr>
          <p:nvPr>
            <p:extLst>
              <p:ext uri="{D42A27DB-BD31-4B8C-83A1-F6EECF244321}">
                <p14:modId xmlns:p14="http://schemas.microsoft.com/office/powerpoint/2010/main" val="324017218"/>
              </p:ext>
            </p:extLst>
          </p:nvPr>
        </p:nvGraphicFramePr>
        <p:xfrm>
          <a:off x="-5148" y="1203990"/>
          <a:ext cx="9149148" cy="1162050"/>
        </p:xfrm>
        <a:graphic>
          <a:graphicData uri="http://schemas.openxmlformats.org/drawingml/2006/table">
            <a:tbl>
              <a:tblPr firstRow="1" bandRow="1">
                <a:tableStyleId>{5C22544A-7EE6-4342-B048-85BDC9FD1C3A}</a:tableStyleId>
              </a:tblPr>
              <a:tblGrid>
                <a:gridCol w="4577148">
                  <a:extLst>
                    <a:ext uri="{9D8B030D-6E8A-4147-A177-3AD203B41FA5}">
                      <a16:colId xmlns:a16="http://schemas.microsoft.com/office/drawing/2014/main" val="60353482"/>
                    </a:ext>
                  </a:extLst>
                </a:gridCol>
                <a:gridCol w="4572000">
                  <a:extLst>
                    <a:ext uri="{9D8B030D-6E8A-4147-A177-3AD203B41FA5}">
                      <a16:colId xmlns:a16="http://schemas.microsoft.com/office/drawing/2014/main" val="3748098649"/>
                    </a:ext>
                  </a:extLst>
                </a:gridCol>
              </a:tblGrid>
              <a:tr h="1162050">
                <a:tc>
                  <a:txBody>
                    <a:bodyPr/>
                    <a:lstStyle/>
                    <a:p>
                      <a:pPr algn="ctr"/>
                      <a:endParaRPr lang="hu-HU" sz="6600" b="1" cap="all"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1764A"/>
                    </a:solidFill>
                  </a:tcPr>
                </a:tc>
                <a:tc>
                  <a:txBody>
                    <a:bodyPr/>
                    <a:lstStyle/>
                    <a:p>
                      <a:pPr algn="ctr"/>
                      <a:r>
                        <a:rPr lang="hu-HU" sz="3200" b="0" dirty="0">
                          <a:solidFill>
                            <a:schemeClr val="bg1"/>
                          </a:solidFill>
                          <a:latin typeface="Calibri" panose="020F0502020204030204" pitchFamily="34" charset="0"/>
                          <a:cs typeface="Calibri" panose="020F0502020204030204" pitchFamily="34" charset="0"/>
                        </a:rPr>
                        <a:t>tanulmányi </a:t>
                      </a:r>
                    </a:p>
                    <a:p>
                      <a:pPr algn="ctr"/>
                      <a:r>
                        <a:rPr lang="hu-HU" sz="3200" b="0" dirty="0">
                          <a:solidFill>
                            <a:schemeClr val="bg1"/>
                          </a:solidFill>
                          <a:latin typeface="Calibri" panose="020F0502020204030204" pitchFamily="34" charset="0"/>
                          <a:cs typeface="Calibri" panose="020F0502020204030204" pitchFamily="34" charset="0"/>
                        </a:rPr>
                        <a:t>célú mobilitás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1764A"/>
                    </a:solidFill>
                  </a:tcPr>
                </a:tc>
                <a:extLst>
                  <a:ext uri="{0D108BD9-81ED-4DB2-BD59-A6C34878D82A}">
                    <a16:rowId xmlns:a16="http://schemas.microsoft.com/office/drawing/2014/main" val="226842362"/>
                  </a:ext>
                </a:extLst>
              </a:tr>
            </a:tbl>
          </a:graphicData>
        </a:graphic>
      </p:graphicFrame>
      <p:pic>
        <p:nvPicPr>
          <p:cNvPr id="4" name="Picture 3">
            <a:extLst>
              <a:ext uri="{FF2B5EF4-FFF2-40B4-BE49-F238E27FC236}">
                <a16:creationId xmlns:a16="http://schemas.microsoft.com/office/drawing/2014/main" id="{7BA4CF36-F9C3-4B04-B8CF-BAED22CAE0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1311185"/>
            <a:ext cx="2740237" cy="947659"/>
          </a:xfrm>
          <a:prstGeom prst="rect">
            <a:avLst/>
          </a:prstGeom>
        </p:spPr>
      </p:pic>
    </p:spTree>
    <p:extLst>
      <p:ext uri="{BB962C8B-B14F-4D97-AF65-F5344CB8AC3E}">
        <p14:creationId xmlns:p14="http://schemas.microsoft.com/office/powerpoint/2010/main" val="2835190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2"/>
          <p:cNvSpPr>
            <a:spLocks noChangeArrowheads="1"/>
          </p:cNvSpPr>
          <p:nvPr/>
        </p:nvSpPr>
        <p:spPr bwMode="auto">
          <a:xfrm>
            <a:off x="0" y="4310063"/>
            <a:ext cx="9144000" cy="2547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hu-HU" altLang="hu-HU" sz="2300" b="1" dirty="0">
              <a:latin typeface="Calibri" panose="020F0502020204030204" pitchFamily="34" charset="0"/>
            </a:endParaRPr>
          </a:p>
          <a:p>
            <a:pPr eaLnBrk="1" hangingPunct="1">
              <a:spcBef>
                <a:spcPct val="0"/>
              </a:spcBef>
              <a:buClrTx/>
              <a:buFontTx/>
              <a:buNone/>
            </a:pPr>
            <a:endParaRPr lang="hu-HU" altLang="hu-HU" sz="2300" b="1" dirty="0">
              <a:latin typeface="Calibri" panose="020F0502020204030204" pitchFamily="34" charset="0"/>
            </a:endParaRPr>
          </a:p>
          <a:p>
            <a:pPr eaLnBrk="1" hangingPunct="1">
              <a:spcBef>
                <a:spcPct val="0"/>
              </a:spcBef>
              <a:buClrTx/>
              <a:buFontTx/>
              <a:buNone/>
            </a:pPr>
            <a:endParaRPr lang="hu-HU" altLang="hu-HU" sz="2300" b="1" dirty="0">
              <a:latin typeface="Calibri" panose="020F0502020204030204" pitchFamily="34" charset="0"/>
            </a:endParaRPr>
          </a:p>
          <a:p>
            <a:pPr eaLnBrk="1" hangingPunct="1">
              <a:spcBef>
                <a:spcPct val="0"/>
              </a:spcBef>
              <a:buClrTx/>
              <a:buFontTx/>
              <a:buNone/>
            </a:pPr>
            <a:endParaRPr lang="hu-HU" altLang="hu-HU" sz="2300" b="1" dirty="0">
              <a:latin typeface="Calibri" panose="020F0502020204030204" pitchFamily="34" charset="0"/>
            </a:endParaRPr>
          </a:p>
          <a:p>
            <a:pPr eaLnBrk="1" hangingPunct="1">
              <a:spcBef>
                <a:spcPct val="0"/>
              </a:spcBef>
              <a:buClrTx/>
              <a:buFontTx/>
              <a:buNone/>
            </a:pPr>
            <a:endParaRPr lang="hu-HU" altLang="hu-HU" sz="2300" b="1" dirty="0">
              <a:latin typeface="Calibri" panose="020F0502020204030204" pitchFamily="34" charset="0"/>
            </a:endParaRPr>
          </a:p>
          <a:p>
            <a:pPr eaLnBrk="1" hangingPunct="1">
              <a:spcBef>
                <a:spcPct val="0"/>
              </a:spcBef>
              <a:buClrTx/>
              <a:buFontTx/>
              <a:buNone/>
            </a:pPr>
            <a:r>
              <a:rPr lang="hu-HU" altLang="hu-HU" sz="2300" b="1" dirty="0">
                <a:latin typeface="Calibri" panose="020F0502020204030204" pitchFamily="34" charset="0"/>
              </a:rPr>
              <a:t>	</a:t>
            </a:r>
          </a:p>
          <a:p>
            <a:pPr eaLnBrk="1" hangingPunct="1">
              <a:spcBef>
                <a:spcPct val="0"/>
              </a:spcBef>
              <a:buClrTx/>
              <a:buFontTx/>
              <a:buNone/>
            </a:pPr>
            <a:endParaRPr lang="hu-HU" altLang="hu-HU" sz="2300" dirty="0">
              <a:solidFill>
                <a:schemeClr val="bg1"/>
              </a:solidFill>
              <a:latin typeface="Calibri" panose="020F0502020204030204" pitchFamily="34" charset="0"/>
            </a:endParaRPr>
          </a:p>
        </p:txBody>
      </p:sp>
      <p:sp>
        <p:nvSpPr>
          <p:cNvPr id="20484" name="Rectangle 8"/>
          <p:cNvSpPr>
            <a:spLocks noChangeArrowheads="1"/>
          </p:cNvSpPr>
          <p:nvPr/>
        </p:nvSpPr>
        <p:spPr bwMode="auto">
          <a:xfrm>
            <a:off x="107504" y="1127880"/>
            <a:ext cx="8775209" cy="284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384300" indent="-4699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841500" indent="-4699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just">
              <a:spcBef>
                <a:spcPts val="300"/>
              </a:spcBef>
              <a:spcAft>
                <a:spcPts val="300"/>
              </a:spcAft>
              <a:buClr>
                <a:srgbClr val="FF5050"/>
              </a:buClr>
              <a:buFont typeface="Arial" panose="020B0604020202020204" pitchFamily="34" charset="0"/>
              <a:buChar char="•"/>
            </a:pPr>
            <a:r>
              <a:rPr lang="hu-HU" altLang="hu-HU" sz="1700" dirty="0">
                <a:latin typeface="Calibri" panose="020F0502020204030204" pitchFamily="34" charset="0"/>
                <a:cs typeface="Calibri" panose="020F0502020204030204" pitchFamily="34" charset="0"/>
              </a:rPr>
              <a:t>aktív / passzív MATE hallgatói jogviszony a pályázáskor (megvalósítás: aktív jogviszonyban)</a:t>
            </a:r>
          </a:p>
          <a:p>
            <a:pPr algn="just">
              <a:spcBef>
                <a:spcPts val="300"/>
              </a:spcBef>
              <a:spcAft>
                <a:spcPts val="300"/>
              </a:spcAft>
              <a:buClr>
                <a:srgbClr val="FF5050"/>
              </a:buClr>
              <a:buFont typeface="Arial" panose="020B0604020202020204" pitchFamily="34" charset="0"/>
              <a:buChar char="•"/>
            </a:pPr>
            <a:r>
              <a:rPr lang="hu-HU" altLang="hu-HU" sz="1700" dirty="0">
                <a:latin typeface="Calibri" panose="020F0502020204030204" pitchFamily="34" charset="0"/>
                <a:cs typeface="Calibri" panose="020F0502020204030204" pitchFamily="34" charset="0"/>
              </a:rPr>
              <a:t>bármely képzési szinten, bármilyen munkarendben pályázható (felsőoktatási szakképzés, alap-, mester-, osztatlan, doktori és szakirányú szakképzés, nappali és levelező képzés);</a:t>
            </a:r>
          </a:p>
          <a:p>
            <a:pPr algn="just">
              <a:spcBef>
                <a:spcPts val="300"/>
              </a:spcBef>
              <a:spcAft>
                <a:spcPts val="300"/>
              </a:spcAft>
              <a:buClr>
                <a:srgbClr val="FF5050"/>
              </a:buClr>
              <a:buFont typeface="Arial" panose="020B0604020202020204" pitchFamily="34" charset="0"/>
              <a:buChar char="•"/>
            </a:pPr>
            <a:r>
              <a:rPr lang="hu-HU" altLang="hu-HU" sz="1700" dirty="0">
                <a:latin typeface="Calibri" panose="020F0502020204030204" pitchFamily="34" charset="0"/>
                <a:cs typeface="Calibri" panose="020F0502020204030204" pitchFamily="34" charset="0"/>
              </a:rPr>
              <a:t>magyar állampolgárság vagy érvényes regisztrációs igazolás / letelepedési / tartózkodási engedély birtokában; </a:t>
            </a:r>
          </a:p>
          <a:p>
            <a:pPr algn="just">
              <a:spcBef>
                <a:spcPts val="300"/>
              </a:spcBef>
              <a:spcAft>
                <a:spcPts val="300"/>
              </a:spcAft>
              <a:buClr>
                <a:srgbClr val="FF5050"/>
              </a:buClr>
              <a:buFont typeface="Arial" panose="020B0604020202020204" pitchFamily="34" charset="0"/>
              <a:buChar char="•"/>
            </a:pPr>
            <a:r>
              <a:rPr lang="hu-HU" altLang="hu-HU" sz="1700" dirty="0">
                <a:latin typeface="Calibri" panose="020F0502020204030204" pitchFamily="34" charset="0"/>
                <a:cs typeface="Calibri" panose="020F0502020204030204" pitchFamily="34" charset="0"/>
              </a:rPr>
              <a:t>tanulmányi átlag: minimum 3,51</a:t>
            </a:r>
          </a:p>
          <a:p>
            <a:pPr algn="just">
              <a:spcBef>
                <a:spcPts val="300"/>
              </a:spcBef>
              <a:spcAft>
                <a:spcPts val="300"/>
              </a:spcAft>
              <a:buClr>
                <a:srgbClr val="FF5050"/>
              </a:buClr>
              <a:buFont typeface="Arial" panose="020B0604020202020204" pitchFamily="34" charset="0"/>
              <a:buChar char="•"/>
            </a:pPr>
            <a:r>
              <a:rPr lang="hu-HU" altLang="hu-HU" sz="1700" dirty="0">
                <a:latin typeface="Calibri" panose="020F0502020204030204" pitchFamily="34" charset="0"/>
                <a:cs typeface="Calibri" panose="020F0502020204030204" pitchFamily="34" charset="0"/>
              </a:rPr>
              <a:t>megfelelő szintű nyelvtudás (B2 / C1 nyelvvizsga, </a:t>
            </a:r>
            <a:r>
              <a:rPr lang="hu-HU" altLang="hu-HU" sz="1700" i="1" dirty="0">
                <a:solidFill>
                  <a:srgbClr val="C00000"/>
                </a:solidFill>
                <a:latin typeface="Calibri" panose="020F0502020204030204" pitchFamily="34" charset="0"/>
                <a:cs typeface="Calibri" panose="020F0502020204030204" pitchFamily="34" charset="0"/>
              </a:rPr>
              <a:t>nyelvvizsga hiányában: nyelvi lektorátus igazolása</a:t>
            </a:r>
            <a:r>
              <a:rPr lang="hu-HU" altLang="hu-HU" sz="1700" dirty="0">
                <a:latin typeface="Calibri" panose="020F0502020204030204" pitchFamily="34" charset="0"/>
                <a:cs typeface="Calibri" panose="020F0502020204030204" pitchFamily="34" charset="0"/>
              </a:rPr>
              <a:t>)</a:t>
            </a:r>
          </a:p>
          <a:p>
            <a:pPr algn="just">
              <a:spcBef>
                <a:spcPts val="300"/>
              </a:spcBef>
              <a:spcAft>
                <a:spcPts val="300"/>
              </a:spcAft>
              <a:buClr>
                <a:srgbClr val="FF5050"/>
              </a:buClr>
              <a:buFont typeface="Arial" panose="020B0604020202020204" pitchFamily="34" charset="0"/>
              <a:buChar char="•"/>
            </a:pPr>
            <a:r>
              <a:rPr lang="hu-HU" altLang="hu-HU" sz="1700" dirty="0">
                <a:latin typeface="Calibri" panose="020F0502020204030204" pitchFamily="34" charset="0"/>
                <a:cs typeface="Calibri" panose="020F0502020204030204" pitchFamily="34" charset="0"/>
              </a:rPr>
              <a:t>abszolvált / doktorjelölt státuszú hallgatók nem pályázhatnak</a:t>
            </a:r>
          </a:p>
          <a:p>
            <a:pPr algn="just">
              <a:spcBef>
                <a:spcPts val="300"/>
              </a:spcBef>
              <a:spcAft>
                <a:spcPts val="300"/>
              </a:spcAft>
              <a:buClr>
                <a:srgbClr val="FF5050"/>
              </a:buClr>
              <a:buFont typeface="Arial" panose="020B0604020202020204" pitchFamily="34" charset="0"/>
              <a:buChar char="•"/>
            </a:pPr>
            <a:r>
              <a:rPr lang="hu-HU" altLang="hu-HU" sz="1700" dirty="0">
                <a:latin typeface="Calibri" panose="020F0502020204030204" pitchFamily="34" charset="0"/>
                <a:cs typeface="Calibri" panose="020F0502020204030204" pitchFamily="34" charset="0"/>
              </a:rPr>
              <a:t>választott intézménnyel érvényes kétoldali szerződés (megadott partnerlistából)</a:t>
            </a:r>
          </a:p>
        </p:txBody>
      </p:sp>
      <p:sp>
        <p:nvSpPr>
          <p:cNvPr id="8" name="Szöveg helye 8">
            <a:extLst>
              <a:ext uri="{FF2B5EF4-FFF2-40B4-BE49-F238E27FC236}">
                <a16:creationId xmlns:a16="http://schemas.microsoft.com/office/drawing/2014/main" id="{8C976BA8-87A7-4BB3-A47E-900750C97105}"/>
              </a:ext>
            </a:extLst>
          </p:cNvPr>
          <p:cNvSpPr txBox="1">
            <a:spLocks/>
          </p:cNvSpPr>
          <p:nvPr/>
        </p:nvSpPr>
        <p:spPr>
          <a:xfrm>
            <a:off x="0" y="321117"/>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PÁLYÁZÁSI FELTÉTELEK</a:t>
            </a:r>
            <a:endParaRPr lang="hu-HU" sz="3600" dirty="0"/>
          </a:p>
        </p:txBody>
      </p:sp>
      <p:sp>
        <p:nvSpPr>
          <p:cNvPr id="7" name="Dátum helye 12">
            <a:extLst>
              <a:ext uri="{FF2B5EF4-FFF2-40B4-BE49-F238E27FC236}">
                <a16:creationId xmlns:a16="http://schemas.microsoft.com/office/drawing/2014/main" id="{1C2B566C-C5BB-4944-94E3-C03B088E59D8}"/>
              </a:ext>
            </a:extLst>
          </p:cNvPr>
          <p:cNvSpPr>
            <a:spLocks noGrp="1"/>
          </p:cNvSpPr>
          <p:nvPr>
            <p:ph type="dt" sz="half" idx="10"/>
          </p:nvPr>
        </p:nvSpPr>
        <p:spPr>
          <a:xfrm>
            <a:off x="0" y="6345936"/>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grpSp>
        <p:nvGrpSpPr>
          <p:cNvPr id="9" name="Csoportba foglalás 28">
            <a:extLst>
              <a:ext uri="{FF2B5EF4-FFF2-40B4-BE49-F238E27FC236}">
                <a16:creationId xmlns:a16="http://schemas.microsoft.com/office/drawing/2014/main" id="{9227A20B-7D50-592B-406E-039331B5B96A}"/>
              </a:ext>
            </a:extLst>
          </p:cNvPr>
          <p:cNvGrpSpPr/>
          <p:nvPr/>
        </p:nvGrpSpPr>
        <p:grpSpPr>
          <a:xfrm>
            <a:off x="0" y="4295684"/>
            <a:ext cx="9144000" cy="2050252"/>
            <a:chOff x="2988972" y="4810502"/>
            <a:chExt cx="9203027" cy="2050252"/>
          </a:xfrm>
        </p:grpSpPr>
        <p:pic>
          <p:nvPicPr>
            <p:cNvPr id="10" name="Kép 18" descr="A képen ruházat, személy, nő, szék látható&#10;&#10;Automatikusan generált leírás">
              <a:extLst>
                <a:ext uri="{FF2B5EF4-FFF2-40B4-BE49-F238E27FC236}">
                  <a16:creationId xmlns:a16="http://schemas.microsoft.com/office/drawing/2014/main" id="{AADD908A-5625-DC33-5867-2A2D7BB43AE9}"/>
                </a:ext>
              </a:extLst>
            </p:cNvPr>
            <p:cNvPicPr>
              <a:picLocks noChangeAspect="1"/>
            </p:cNvPicPr>
            <p:nvPr/>
          </p:nvPicPr>
          <p:blipFill>
            <a:blip r:embed="rId2"/>
            <a:stretch>
              <a:fillRect/>
            </a:stretch>
          </p:blipFill>
          <p:spPr>
            <a:xfrm>
              <a:off x="3360144" y="4810502"/>
              <a:ext cx="8831855" cy="2050252"/>
            </a:xfrm>
            <a:prstGeom prst="parallelogram">
              <a:avLst/>
            </a:prstGeom>
          </p:spPr>
        </p:pic>
        <p:pic>
          <p:nvPicPr>
            <p:cNvPr id="11" name="Kép 27" descr="A képen képernyőkép, Grafika, Színesség, sor látható&#10;&#10;Automatikusan generált leírás">
              <a:extLst>
                <a:ext uri="{FF2B5EF4-FFF2-40B4-BE49-F238E27FC236}">
                  <a16:creationId xmlns:a16="http://schemas.microsoft.com/office/drawing/2014/main" id="{4689BE54-930C-AFE7-065E-3938E5AF9E63}"/>
                </a:ext>
              </a:extLst>
            </p:cNvPr>
            <p:cNvPicPr>
              <a:picLocks noChangeAspect="1"/>
            </p:cNvPicPr>
            <p:nvPr/>
          </p:nvPicPr>
          <p:blipFill>
            <a:blip r:embed="rId3"/>
            <a:stretch>
              <a:fillRect/>
            </a:stretch>
          </p:blipFill>
          <p:spPr>
            <a:xfrm>
              <a:off x="2988972" y="6018499"/>
              <a:ext cx="585032" cy="831361"/>
            </a:xfrm>
            <a:prstGeom prst="parallelogram">
              <a:avLst/>
            </a:prstGeom>
          </p:spPr>
        </p:pic>
      </p:grpSp>
    </p:spTree>
    <p:extLst>
      <p:ext uri="{BB962C8B-B14F-4D97-AF65-F5344CB8AC3E}">
        <p14:creationId xmlns:p14="http://schemas.microsoft.com/office/powerpoint/2010/main" val="145326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a:extLst>
              <a:ext uri="{FF2B5EF4-FFF2-40B4-BE49-F238E27FC236}">
                <a16:creationId xmlns:a16="http://schemas.microsoft.com/office/drawing/2014/main" id="{0706BB8B-D8D5-44C0-8127-C3BE1E787E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812"/>
          <a:stretch/>
        </p:blipFill>
        <p:spPr bwMode="auto">
          <a:xfrm>
            <a:off x="4367444" y="1124744"/>
            <a:ext cx="4793743" cy="5230466"/>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8"/>
          <p:cNvSpPr>
            <a:spLocks noChangeArrowheads="1"/>
          </p:cNvSpPr>
          <p:nvPr/>
        </p:nvSpPr>
        <p:spPr bwMode="auto">
          <a:xfrm>
            <a:off x="0" y="1124744"/>
            <a:ext cx="4806423" cy="5348138"/>
          </a:xfrm>
          <a:prstGeom prst="rect">
            <a:avLst/>
          </a:prstGeom>
          <a:solidFill>
            <a:schemeClr val="bg2"/>
          </a:solidFill>
          <a:ln>
            <a:noFill/>
          </a:ln>
        </p:spPr>
        <p:txBody>
          <a:bodyPr/>
          <a:lstStyle>
            <a:lvl1pPr marL="469900" indent="-46990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384300" indent="-4699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841500" indent="-4699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marL="0" indent="0" algn="ctr">
              <a:spcBef>
                <a:spcPts val="300"/>
              </a:spcBef>
              <a:buClr>
                <a:srgbClr val="FF5050"/>
              </a:buClr>
              <a:buNone/>
            </a:pPr>
            <a:endParaRPr lang="hu-HU" altLang="hu-HU" sz="600" cap="all" dirty="0">
              <a:latin typeface="Calibri" panose="020F0502020204030204" pitchFamily="34" charset="0"/>
              <a:cs typeface="Calibri" panose="020F0502020204030204" pitchFamily="34" charset="0"/>
            </a:endParaRPr>
          </a:p>
          <a:p>
            <a:pPr marL="0" indent="0" algn="ctr">
              <a:spcBef>
                <a:spcPts val="300"/>
              </a:spcBef>
              <a:buClr>
                <a:srgbClr val="FF5050"/>
              </a:buClr>
              <a:buNone/>
            </a:pPr>
            <a:r>
              <a:rPr lang="hu-HU" altLang="hu-HU" sz="1800" cap="all" dirty="0">
                <a:latin typeface="Calibri" panose="020F0502020204030204" pitchFamily="34" charset="0"/>
                <a:cs typeface="Calibri" panose="020F0502020204030204" pitchFamily="34" charset="0"/>
              </a:rPr>
              <a:t>Vidékfejlesztés és Fenntartható Gazdaság Intézet</a:t>
            </a:r>
            <a:endParaRPr lang="hu-HU" altLang="hu-HU" sz="1000" cap="all" dirty="0">
              <a:latin typeface="Calibri" panose="020F0502020204030204" pitchFamily="34" charset="0"/>
              <a:cs typeface="Calibri" panose="020F0502020204030204" pitchFamily="34" charset="0"/>
            </a:endParaRPr>
          </a:p>
          <a:p>
            <a:pPr marL="0" indent="0" algn="ctr">
              <a:spcBef>
                <a:spcPts val="300"/>
              </a:spcBef>
              <a:buClr>
                <a:srgbClr val="FF5050"/>
              </a:buClr>
              <a:buNone/>
            </a:pPr>
            <a:r>
              <a:rPr lang="hu-HU" altLang="hu-HU" sz="1800" cap="small" dirty="0">
                <a:latin typeface="Calibri" panose="020F0502020204030204" pitchFamily="34" charset="0"/>
                <a:cs typeface="Calibri" panose="020F0502020204030204" pitchFamily="34" charset="0"/>
              </a:rPr>
              <a:t>Idegen nyelvi tanszék</a:t>
            </a:r>
          </a:p>
          <a:p>
            <a:pPr marL="0" indent="0" algn="ctr">
              <a:spcBef>
                <a:spcPts val="300"/>
              </a:spcBef>
              <a:buClr>
                <a:srgbClr val="FF5050"/>
              </a:buClr>
              <a:buNone/>
            </a:pPr>
            <a:endParaRPr lang="hu-HU" altLang="hu-HU" sz="800" cap="small" dirty="0">
              <a:latin typeface="Calibri" panose="020F0502020204030204" pitchFamily="34" charset="0"/>
              <a:cs typeface="Calibri" panose="020F0502020204030204" pitchFamily="34" charset="0"/>
            </a:endParaRPr>
          </a:p>
          <a:p>
            <a:pPr marL="0" indent="0" algn="ctr">
              <a:spcBef>
                <a:spcPts val="300"/>
              </a:spcBef>
              <a:buClr>
                <a:srgbClr val="FF5050"/>
              </a:buClr>
              <a:buNone/>
            </a:pPr>
            <a:r>
              <a:rPr lang="hu-HU" altLang="hu-HU" sz="1600" b="1" dirty="0">
                <a:latin typeface="Calibri" panose="020F0502020204030204" pitchFamily="34" charset="0"/>
                <a:cs typeface="Calibri" panose="020F0502020204030204" pitchFamily="34" charset="0"/>
              </a:rPr>
              <a:t>dr. Veresné dr. habil Valentinyi Klára </a:t>
            </a:r>
          </a:p>
          <a:p>
            <a:pPr marL="0" indent="0" algn="ctr">
              <a:spcBef>
                <a:spcPts val="300"/>
              </a:spcBef>
              <a:buClr>
                <a:srgbClr val="FF5050"/>
              </a:buClr>
              <a:buNone/>
            </a:pPr>
            <a:r>
              <a:rPr lang="hu-HU" altLang="hu-HU" sz="1400" dirty="0">
                <a:latin typeface="Calibri" panose="020F0502020204030204" pitchFamily="34" charset="0"/>
                <a:cs typeface="Calibri" panose="020F0502020204030204" pitchFamily="34" charset="0"/>
              </a:rPr>
              <a:t>tanszékvezető, egyetemi docens</a:t>
            </a:r>
          </a:p>
          <a:p>
            <a:pPr marL="0" indent="0" algn="just">
              <a:spcBef>
                <a:spcPts val="300"/>
              </a:spcBef>
              <a:buClr>
                <a:srgbClr val="FF5050"/>
              </a:buClr>
              <a:buNone/>
            </a:pPr>
            <a:endParaRPr lang="hu-HU" altLang="hu-HU" sz="1600" dirty="0">
              <a:latin typeface="Calibri" panose="020F0502020204030204" pitchFamily="34" charset="0"/>
              <a:cs typeface="Calibri" panose="020F0502020204030204" pitchFamily="34" charset="0"/>
            </a:endParaRPr>
          </a:p>
          <a:p>
            <a:pPr marL="0" indent="0" algn="ctr">
              <a:spcBef>
                <a:spcPts val="300"/>
              </a:spcBef>
              <a:buClr>
                <a:srgbClr val="FF5050"/>
              </a:buClr>
              <a:buNone/>
            </a:pPr>
            <a:r>
              <a:rPr lang="hu-HU" altLang="hu-HU" sz="2000" b="1" dirty="0">
                <a:solidFill>
                  <a:srgbClr val="FF0000"/>
                </a:solidFill>
                <a:latin typeface="Calibri" panose="020F0502020204030204" pitchFamily="34" charset="0"/>
                <a:cs typeface="Calibri" panose="020F0502020204030204" pitchFamily="34" charset="0"/>
              </a:rPr>
              <a:t>Nyelvi szintfelmérés időpontegyeztetés</a:t>
            </a:r>
            <a:endParaRPr lang="hu-HU" altLang="hu-HU" sz="2000" dirty="0">
              <a:latin typeface="Calibri" panose="020F0502020204030204" pitchFamily="34" charset="0"/>
              <a:cs typeface="Calibri" panose="020F0502020204030204" pitchFamily="34" charset="0"/>
            </a:endParaRPr>
          </a:p>
          <a:p>
            <a:pPr marL="0" indent="0" algn="ctr">
              <a:spcBef>
                <a:spcPts val="300"/>
              </a:spcBef>
              <a:buClr>
                <a:srgbClr val="FF5050"/>
              </a:buClr>
              <a:buNone/>
            </a:pPr>
            <a:r>
              <a:rPr lang="hu-HU" altLang="hu-HU" sz="1400" b="1" u="sng" dirty="0">
                <a:latin typeface="Calibri" panose="020F0502020204030204" pitchFamily="34" charset="0"/>
                <a:cs typeface="Calibri" panose="020F0502020204030204" pitchFamily="34" charset="0"/>
              </a:rPr>
              <a:t>Gödöllő és a Buda Campus</a:t>
            </a:r>
          </a:p>
          <a:p>
            <a:pPr marL="0" indent="0" algn="ctr">
              <a:spcBef>
                <a:spcPts val="300"/>
              </a:spcBef>
              <a:buClr>
                <a:srgbClr val="FF5050"/>
              </a:buClr>
              <a:buNone/>
            </a:pPr>
            <a:r>
              <a:rPr lang="hu-HU" altLang="hu-HU" sz="1400" dirty="0">
                <a:latin typeface="Calibri" panose="020F0502020204030204" pitchFamily="34" charset="0"/>
                <a:cs typeface="Calibri" panose="020F0502020204030204" pitchFamily="34" charset="0"/>
              </a:rPr>
              <a:t>Bártfainé Vincze Zita: </a:t>
            </a:r>
            <a:r>
              <a:rPr lang="hu-HU" altLang="hu-HU" sz="1400" dirty="0">
                <a:latin typeface="Calibri" panose="020F0502020204030204" pitchFamily="34" charset="0"/>
                <a:cs typeface="Calibri" panose="020F0502020204030204" pitchFamily="34" charset="0"/>
                <a:hlinkClick r:id="rId3"/>
              </a:rPr>
              <a:t>Bartfaine.Vincze.Zita@uni-mate.hu</a:t>
            </a:r>
            <a:r>
              <a:rPr lang="hu-HU" altLang="hu-HU" sz="1400" dirty="0">
                <a:latin typeface="Calibri" panose="020F0502020204030204" pitchFamily="34" charset="0"/>
                <a:cs typeface="Calibri" panose="020F0502020204030204" pitchFamily="34" charset="0"/>
              </a:rPr>
              <a:t> </a:t>
            </a:r>
          </a:p>
          <a:p>
            <a:pPr marL="0" indent="0" algn="ctr">
              <a:spcBef>
                <a:spcPts val="300"/>
              </a:spcBef>
              <a:buClr>
                <a:srgbClr val="FF5050"/>
              </a:buClr>
              <a:buNone/>
            </a:pPr>
            <a:endParaRPr lang="hu-HU" altLang="hu-HU" sz="1000" dirty="0">
              <a:latin typeface="Calibri" panose="020F0502020204030204" pitchFamily="34" charset="0"/>
              <a:cs typeface="Calibri" panose="020F0502020204030204" pitchFamily="34" charset="0"/>
            </a:endParaRPr>
          </a:p>
          <a:p>
            <a:pPr marL="0" indent="0" algn="ctr">
              <a:spcBef>
                <a:spcPts val="300"/>
              </a:spcBef>
              <a:buClr>
                <a:srgbClr val="FF5050"/>
              </a:buClr>
              <a:buNone/>
            </a:pPr>
            <a:r>
              <a:rPr lang="hu-HU" altLang="hu-HU" sz="1400" b="1" u="sng" dirty="0">
                <a:latin typeface="Calibri" panose="020F0502020204030204" pitchFamily="34" charset="0"/>
                <a:cs typeface="Calibri" panose="020F0502020204030204" pitchFamily="34" charset="0"/>
              </a:rPr>
              <a:t>Gyöngyös </a:t>
            </a:r>
          </a:p>
          <a:p>
            <a:pPr marL="0" indent="0" algn="ctr">
              <a:spcBef>
                <a:spcPts val="300"/>
              </a:spcBef>
              <a:buClr>
                <a:srgbClr val="FF5050"/>
              </a:buClr>
              <a:buNone/>
            </a:pPr>
            <a:r>
              <a:rPr lang="hu-HU" altLang="hu-HU" sz="1400" dirty="0">
                <a:latin typeface="Calibri" panose="020F0502020204030204" pitchFamily="34" charset="0"/>
                <a:cs typeface="Calibri" panose="020F0502020204030204" pitchFamily="34" charset="0"/>
              </a:rPr>
              <a:t>Szabó Rozália:  </a:t>
            </a:r>
            <a:r>
              <a:rPr lang="hu-HU" altLang="hu-HU" sz="1400" dirty="0">
                <a:latin typeface="Calibri" panose="020F0502020204030204" pitchFamily="34" charset="0"/>
                <a:cs typeface="Calibri" panose="020F0502020204030204" pitchFamily="34" charset="0"/>
                <a:hlinkClick r:id="rId4"/>
              </a:rPr>
              <a:t>szabo.rozalia@uni-mate.hu</a:t>
            </a:r>
            <a:endParaRPr lang="hu-HU" altLang="hu-HU" sz="1400" dirty="0">
              <a:latin typeface="Calibri" panose="020F0502020204030204" pitchFamily="34" charset="0"/>
              <a:cs typeface="Calibri" panose="020F0502020204030204" pitchFamily="34" charset="0"/>
            </a:endParaRPr>
          </a:p>
          <a:p>
            <a:pPr marL="0" indent="0" algn="ctr">
              <a:spcBef>
                <a:spcPts val="300"/>
              </a:spcBef>
              <a:buClr>
                <a:srgbClr val="FF5050"/>
              </a:buClr>
              <a:buNone/>
            </a:pPr>
            <a:endParaRPr lang="hu-HU" altLang="hu-HU" sz="1000" dirty="0">
              <a:latin typeface="Calibri" panose="020F0502020204030204" pitchFamily="34" charset="0"/>
              <a:cs typeface="Calibri" panose="020F0502020204030204" pitchFamily="34" charset="0"/>
            </a:endParaRPr>
          </a:p>
          <a:p>
            <a:pPr marL="0" indent="0" algn="ctr">
              <a:spcBef>
                <a:spcPts val="300"/>
              </a:spcBef>
              <a:buClr>
                <a:srgbClr val="FF5050"/>
              </a:buClr>
              <a:buNone/>
            </a:pPr>
            <a:r>
              <a:rPr lang="hu-HU" altLang="hu-HU" sz="1400" b="1" u="sng" dirty="0">
                <a:latin typeface="Calibri" panose="020F0502020204030204" pitchFamily="34" charset="0"/>
                <a:cs typeface="Calibri" panose="020F0502020204030204" pitchFamily="34" charset="0"/>
              </a:rPr>
              <a:t>Kaposvár</a:t>
            </a:r>
          </a:p>
          <a:p>
            <a:pPr marL="0" indent="0" algn="ctr">
              <a:spcBef>
                <a:spcPts val="300"/>
              </a:spcBef>
              <a:buClr>
                <a:srgbClr val="FF5050"/>
              </a:buClr>
              <a:buNone/>
            </a:pPr>
            <a:r>
              <a:rPr lang="hu-HU" altLang="hu-HU" sz="1400" dirty="0">
                <a:latin typeface="Calibri" panose="020F0502020204030204" pitchFamily="34" charset="0"/>
                <a:cs typeface="Calibri" panose="020F0502020204030204" pitchFamily="34" charset="0"/>
              </a:rPr>
              <a:t>Lengyel Laura: </a:t>
            </a:r>
            <a:r>
              <a:rPr lang="hu-HU" altLang="hu-HU" sz="1400" dirty="0">
                <a:latin typeface="Calibri" panose="020F0502020204030204" pitchFamily="34" charset="0"/>
                <a:cs typeface="Calibri" panose="020F0502020204030204" pitchFamily="34" charset="0"/>
                <a:hlinkClick r:id="rId5"/>
              </a:rPr>
              <a:t>lengyel.laura.agnes@uni-mate.hu</a:t>
            </a:r>
            <a:r>
              <a:rPr lang="hu-HU" altLang="hu-HU" sz="1400" dirty="0">
                <a:latin typeface="Calibri" panose="020F0502020204030204" pitchFamily="34" charset="0"/>
                <a:cs typeface="Calibri" panose="020F0502020204030204" pitchFamily="34" charset="0"/>
              </a:rPr>
              <a:t> </a:t>
            </a:r>
          </a:p>
          <a:p>
            <a:pPr marL="0" indent="0" algn="ctr">
              <a:spcBef>
                <a:spcPts val="300"/>
              </a:spcBef>
              <a:buClr>
                <a:srgbClr val="FF5050"/>
              </a:buClr>
              <a:buNone/>
            </a:pPr>
            <a:endParaRPr lang="hu-HU" altLang="hu-HU" sz="1000" dirty="0">
              <a:latin typeface="Calibri" panose="020F0502020204030204" pitchFamily="34" charset="0"/>
              <a:cs typeface="Calibri" panose="020F0502020204030204" pitchFamily="34" charset="0"/>
            </a:endParaRPr>
          </a:p>
          <a:p>
            <a:pPr marL="0" indent="0" algn="ctr">
              <a:spcBef>
                <a:spcPts val="300"/>
              </a:spcBef>
              <a:buClr>
                <a:srgbClr val="FF5050"/>
              </a:buClr>
              <a:buNone/>
            </a:pPr>
            <a:r>
              <a:rPr lang="hu-HU" altLang="hu-HU" sz="1400" b="1" u="sng" dirty="0">
                <a:latin typeface="Calibri" panose="020F0502020204030204" pitchFamily="34" charset="0"/>
                <a:cs typeface="Calibri" panose="020F0502020204030204" pitchFamily="34" charset="0"/>
              </a:rPr>
              <a:t>Keszthely </a:t>
            </a:r>
          </a:p>
          <a:p>
            <a:pPr marL="0" indent="0" algn="ctr">
              <a:spcBef>
                <a:spcPts val="300"/>
              </a:spcBef>
              <a:buClr>
                <a:srgbClr val="FF5050"/>
              </a:buClr>
              <a:buNone/>
            </a:pPr>
            <a:r>
              <a:rPr lang="hu-HU" altLang="hu-HU" sz="1400" dirty="0">
                <a:latin typeface="Calibri" panose="020F0502020204030204" pitchFamily="34" charset="0"/>
                <a:cs typeface="Calibri" panose="020F0502020204030204" pitchFamily="34" charset="0"/>
              </a:rPr>
              <a:t>Csiszárné Pektor Andrea: </a:t>
            </a:r>
            <a:r>
              <a:rPr lang="hu-HU" altLang="hu-HU" sz="1400" dirty="0">
                <a:latin typeface="Calibri" panose="020F0502020204030204" pitchFamily="34" charset="0"/>
                <a:cs typeface="Calibri" panose="020F0502020204030204" pitchFamily="34" charset="0"/>
                <a:hlinkClick r:id="rId6"/>
              </a:rPr>
              <a:t>csiszarne.pektor.andrea@uni-mate.hu</a:t>
            </a:r>
            <a:endParaRPr lang="hu-HU" altLang="hu-HU" sz="1400" dirty="0">
              <a:latin typeface="Calibri" panose="020F0502020204030204" pitchFamily="34" charset="0"/>
              <a:cs typeface="Calibri" panose="020F0502020204030204" pitchFamily="34" charset="0"/>
            </a:endParaRPr>
          </a:p>
          <a:p>
            <a:pPr marL="0" indent="0" algn="ctr">
              <a:spcBef>
                <a:spcPts val="300"/>
              </a:spcBef>
              <a:buClr>
                <a:srgbClr val="FF5050"/>
              </a:buClr>
              <a:buNone/>
            </a:pPr>
            <a:endParaRPr lang="hu-HU" altLang="hu-HU" sz="1400" dirty="0">
              <a:latin typeface="Calibri" panose="020F0502020204030204" pitchFamily="34" charset="0"/>
              <a:cs typeface="Calibri" panose="020F0502020204030204" pitchFamily="34" charset="0"/>
            </a:endParaRPr>
          </a:p>
          <a:p>
            <a:pPr marL="0" indent="0" algn="ctr">
              <a:spcBef>
                <a:spcPts val="300"/>
              </a:spcBef>
              <a:buClr>
                <a:srgbClr val="FF5050"/>
              </a:buClr>
              <a:buNone/>
            </a:pPr>
            <a:r>
              <a:rPr lang="hu-HU" altLang="hu-HU" sz="1400" dirty="0">
                <a:latin typeface="Calibri" panose="020F0502020204030204" pitchFamily="34" charset="0"/>
                <a:cs typeface="Calibri" panose="020F0502020204030204" pitchFamily="34" charset="0"/>
              </a:rPr>
              <a:t> </a:t>
            </a:r>
          </a:p>
          <a:p>
            <a:pPr algn="ctr">
              <a:spcBef>
                <a:spcPts val="300"/>
              </a:spcBef>
              <a:buClr>
                <a:srgbClr val="FF5050"/>
              </a:buClr>
              <a:buFont typeface="Arial" panose="020B0604020202020204" pitchFamily="34" charset="0"/>
              <a:buChar char="•"/>
            </a:pPr>
            <a:endParaRPr lang="hu-HU" altLang="hu-HU" sz="1400" dirty="0">
              <a:latin typeface="Calibri" panose="020F0502020204030204" pitchFamily="34" charset="0"/>
              <a:cs typeface="Calibri" panose="020F0502020204030204" pitchFamily="34" charset="0"/>
            </a:endParaRPr>
          </a:p>
          <a:p>
            <a:pPr algn="just">
              <a:spcBef>
                <a:spcPts val="300"/>
              </a:spcBef>
              <a:buClr>
                <a:srgbClr val="FF5050"/>
              </a:buClr>
              <a:buFont typeface="Arial" panose="020B0604020202020204" pitchFamily="34" charset="0"/>
              <a:buChar char="•"/>
            </a:pPr>
            <a:endParaRPr lang="hu-HU" altLang="hu-HU" sz="1600" dirty="0">
              <a:latin typeface="Calibri" panose="020F0502020204030204" pitchFamily="34" charset="0"/>
              <a:cs typeface="Calibri" panose="020F0502020204030204" pitchFamily="34" charset="0"/>
            </a:endParaRPr>
          </a:p>
        </p:txBody>
      </p:sp>
      <p:sp>
        <p:nvSpPr>
          <p:cNvPr id="8" name="Szöveg helye 8">
            <a:extLst>
              <a:ext uri="{FF2B5EF4-FFF2-40B4-BE49-F238E27FC236}">
                <a16:creationId xmlns:a16="http://schemas.microsoft.com/office/drawing/2014/main" id="{8C976BA8-87A7-4BB3-A47E-900750C97105}"/>
              </a:ext>
            </a:extLst>
          </p:cNvPr>
          <p:cNvSpPr txBox="1">
            <a:spLocks/>
          </p:cNvSpPr>
          <p:nvPr/>
        </p:nvSpPr>
        <p:spPr>
          <a:xfrm>
            <a:off x="0" y="238251"/>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3600" b="1" cap="small" dirty="0">
                <a:solidFill>
                  <a:schemeClr val="bg1"/>
                </a:solidFill>
              </a:rPr>
              <a:t>  nyelvvizsga hiányában</a:t>
            </a:r>
            <a:endParaRPr lang="hu-HU" sz="4400" dirty="0"/>
          </a:p>
        </p:txBody>
      </p:sp>
      <p:sp>
        <p:nvSpPr>
          <p:cNvPr id="7" name="Dátum helye 12">
            <a:extLst>
              <a:ext uri="{FF2B5EF4-FFF2-40B4-BE49-F238E27FC236}">
                <a16:creationId xmlns:a16="http://schemas.microsoft.com/office/drawing/2014/main" id="{1C2B566C-C5BB-4944-94E3-C03B088E59D8}"/>
              </a:ext>
            </a:extLst>
          </p:cNvPr>
          <p:cNvSpPr>
            <a:spLocks noGrp="1"/>
          </p:cNvSpPr>
          <p:nvPr>
            <p:ph type="dt" sz="half" idx="10"/>
          </p:nvPr>
        </p:nvSpPr>
        <p:spPr>
          <a:xfrm>
            <a:off x="0" y="6345936"/>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spTree>
    <p:extLst>
      <p:ext uri="{BB962C8B-B14F-4D97-AF65-F5344CB8AC3E}">
        <p14:creationId xmlns:p14="http://schemas.microsoft.com/office/powerpoint/2010/main" val="3207214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31446B-B97E-4745-983A-AFBDE13EABFE}"/>
              </a:ext>
            </a:extLst>
          </p:cNvPr>
          <p:cNvPicPr>
            <a:picLocks noChangeAspect="1"/>
          </p:cNvPicPr>
          <p:nvPr/>
        </p:nvPicPr>
        <p:blipFill>
          <a:blip r:embed="rId2"/>
          <a:stretch>
            <a:fillRect/>
          </a:stretch>
        </p:blipFill>
        <p:spPr>
          <a:xfrm>
            <a:off x="0" y="1213005"/>
            <a:ext cx="6104043" cy="5048553"/>
          </a:xfrm>
          <a:prstGeom prst="rect">
            <a:avLst/>
          </a:prstGeom>
        </p:spPr>
      </p:pic>
      <p:graphicFrame>
        <p:nvGraphicFramePr>
          <p:cNvPr id="14" name="Diagram 13">
            <a:extLst>
              <a:ext uri="{FF2B5EF4-FFF2-40B4-BE49-F238E27FC236}">
                <a16:creationId xmlns:a16="http://schemas.microsoft.com/office/drawing/2014/main" id="{E202DBFB-16E3-4952-B2F4-1B891C651941}"/>
              </a:ext>
            </a:extLst>
          </p:cNvPr>
          <p:cNvGraphicFramePr/>
          <p:nvPr>
            <p:extLst>
              <p:ext uri="{D42A27DB-BD31-4B8C-83A1-F6EECF244321}">
                <p14:modId xmlns:p14="http://schemas.microsoft.com/office/powerpoint/2010/main" val="831698987"/>
              </p:ext>
            </p:extLst>
          </p:nvPr>
        </p:nvGraphicFramePr>
        <p:xfrm>
          <a:off x="4283968" y="1196752"/>
          <a:ext cx="4752528" cy="50810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átum helye 12">
            <a:extLst>
              <a:ext uri="{FF2B5EF4-FFF2-40B4-BE49-F238E27FC236}">
                <a16:creationId xmlns:a16="http://schemas.microsoft.com/office/drawing/2014/main" id="{DF75FED1-FE69-4ACE-8F39-548D38F3FF02}"/>
              </a:ext>
            </a:extLst>
          </p:cNvPr>
          <p:cNvSpPr>
            <a:spLocks noGrp="1"/>
          </p:cNvSpPr>
          <p:nvPr>
            <p:ph type="dt" sz="half" idx="10"/>
          </p:nvPr>
        </p:nvSpPr>
        <p:spPr>
          <a:xfrm>
            <a:off x="0" y="6408614"/>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sp>
        <p:nvSpPr>
          <p:cNvPr id="9" name="Szöveg helye 8">
            <a:extLst>
              <a:ext uri="{FF2B5EF4-FFF2-40B4-BE49-F238E27FC236}">
                <a16:creationId xmlns:a16="http://schemas.microsoft.com/office/drawing/2014/main" id="{A5B5D0F7-A32D-44B2-B581-7ADAFFA76301}"/>
              </a:ext>
            </a:extLst>
          </p:cNvPr>
          <p:cNvSpPr txBox="1">
            <a:spLocks/>
          </p:cNvSpPr>
          <p:nvPr/>
        </p:nvSpPr>
        <p:spPr>
          <a:xfrm>
            <a:off x="0" y="258439"/>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4000" b="1" cap="small" dirty="0">
                <a:solidFill>
                  <a:schemeClr val="bg1"/>
                </a:solidFill>
              </a:rPr>
              <a:t>    fontos tudnivalók</a:t>
            </a:r>
            <a:endParaRPr lang="hu-HU" sz="4800" dirty="0"/>
          </a:p>
        </p:txBody>
      </p:sp>
    </p:spTree>
    <p:extLst>
      <p:ext uri="{BB962C8B-B14F-4D97-AF65-F5344CB8AC3E}">
        <p14:creationId xmlns:p14="http://schemas.microsoft.com/office/powerpoint/2010/main" val="4089068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662B5C-85E6-4BAB-BF55-6736BC004736}"/>
              </a:ext>
            </a:extLst>
          </p:cNvPr>
          <p:cNvPicPr>
            <a:picLocks noChangeAspect="1"/>
          </p:cNvPicPr>
          <p:nvPr/>
        </p:nvPicPr>
        <p:blipFill rotWithShape="1">
          <a:blip r:embed="rId2" cstate="print">
            <a:duotone>
              <a:prstClr val="black"/>
              <a:srgbClr val="D9C3A5">
                <a:tint val="50000"/>
                <a:satMod val="180000"/>
              </a:srgbClr>
            </a:duotone>
            <a:extLst>
              <a:ext uri="{28A0092B-C50C-407E-A947-70E740481C1C}">
                <a14:useLocalDpi xmlns:a14="http://schemas.microsoft.com/office/drawing/2010/main" val="0"/>
              </a:ext>
            </a:extLst>
          </a:blip>
          <a:srcRect t="14320" b="57567"/>
          <a:stretch/>
        </p:blipFill>
        <p:spPr>
          <a:xfrm>
            <a:off x="0" y="1041573"/>
            <a:ext cx="9144000" cy="1357824"/>
          </a:xfrm>
          <a:prstGeom prst="rect">
            <a:avLst/>
          </a:prstGeom>
        </p:spPr>
      </p:pic>
      <p:sp>
        <p:nvSpPr>
          <p:cNvPr id="5" name="Text Box 10"/>
          <p:cNvSpPr txBox="1">
            <a:spLocks noChangeArrowheads="1"/>
          </p:cNvSpPr>
          <p:nvPr/>
        </p:nvSpPr>
        <p:spPr bwMode="auto">
          <a:xfrm>
            <a:off x="-12170" y="1106735"/>
            <a:ext cx="9144000" cy="1292662"/>
          </a:xfrm>
          <a:prstGeom prst="rect">
            <a:avLst/>
          </a:prstGeom>
          <a:noFill/>
          <a:ln>
            <a:noFill/>
          </a:ln>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r>
              <a:rPr lang="hu-HU" altLang="hu-HU" sz="1200" b="1" dirty="0">
                <a:solidFill>
                  <a:schemeClr val="bg1"/>
                </a:solidFill>
                <a:latin typeface="Calibri" panose="020F0502020204030204" pitchFamily="34" charset="0"/>
              </a:rPr>
              <a:t>		</a:t>
            </a:r>
          </a:p>
          <a:p>
            <a:pPr algn="ctr" eaLnBrk="1" hangingPunct="1">
              <a:spcBef>
                <a:spcPct val="0"/>
              </a:spcBef>
              <a:buClrTx/>
              <a:buFontTx/>
              <a:buNone/>
            </a:pPr>
            <a:r>
              <a:rPr lang="hu-HU" altLang="hu-HU" sz="5400" b="1" dirty="0">
                <a:solidFill>
                  <a:schemeClr val="bg1"/>
                </a:solidFill>
                <a:latin typeface="+mn-lt"/>
              </a:rPr>
              <a:t>P Á L Y Á Z A T I</a:t>
            </a:r>
            <a:r>
              <a:rPr lang="hu-HU" altLang="hu-HU" sz="5400" dirty="0">
                <a:solidFill>
                  <a:schemeClr val="bg1"/>
                </a:solidFill>
                <a:latin typeface="+mn-lt"/>
              </a:rPr>
              <a:t>  </a:t>
            </a:r>
            <a:r>
              <a:rPr lang="hu-HU" altLang="hu-HU" sz="4400" dirty="0">
                <a:solidFill>
                  <a:schemeClr val="bg1"/>
                </a:solidFill>
                <a:latin typeface="+mn-lt"/>
              </a:rPr>
              <a:t>dokumentáció</a:t>
            </a:r>
            <a:endParaRPr lang="hu-HU" altLang="hu-HU" sz="3200" dirty="0">
              <a:solidFill>
                <a:schemeClr val="bg1"/>
              </a:solidFill>
              <a:latin typeface="+mn-lt"/>
            </a:endParaRPr>
          </a:p>
          <a:p>
            <a:pPr eaLnBrk="1" hangingPunct="1">
              <a:spcBef>
                <a:spcPct val="0"/>
              </a:spcBef>
              <a:buClrTx/>
              <a:buFontTx/>
              <a:buNone/>
            </a:pPr>
            <a:endParaRPr lang="hu-HU" altLang="hu-HU" sz="1200" dirty="0">
              <a:solidFill>
                <a:schemeClr val="bg1"/>
              </a:solidFill>
              <a:latin typeface="Calibri" panose="020F0502020204030204" pitchFamily="34" charset="0"/>
            </a:endParaRPr>
          </a:p>
        </p:txBody>
      </p:sp>
      <p:sp>
        <p:nvSpPr>
          <p:cNvPr id="8" name="Téglalap 7"/>
          <p:cNvSpPr/>
          <p:nvPr/>
        </p:nvSpPr>
        <p:spPr>
          <a:xfrm>
            <a:off x="323528" y="2488096"/>
            <a:ext cx="8712968" cy="3831818"/>
          </a:xfrm>
          <a:prstGeom prst="rect">
            <a:avLst/>
          </a:prstGeom>
        </p:spPr>
        <p:txBody>
          <a:bodyPr wrap="square">
            <a:spAutoFit/>
          </a:bodyPr>
          <a:lstStyle/>
          <a:p>
            <a:pPr>
              <a:spcBef>
                <a:spcPts val="600"/>
              </a:spcBef>
              <a:buClr>
                <a:schemeClr val="accent1"/>
              </a:buClr>
              <a:buFontTx/>
              <a:buChar char="•"/>
            </a:pPr>
            <a:r>
              <a:rPr lang="hu-HU" altLang="hu-HU" b="1" dirty="0">
                <a:solidFill>
                  <a:srgbClr val="4D4D4D"/>
                </a:solidFill>
                <a:latin typeface="Calibri" panose="020F0502020204030204" pitchFamily="34" charset="0"/>
              </a:rPr>
              <a:t> LimeSurvey</a:t>
            </a:r>
            <a:r>
              <a:rPr lang="hu-HU" altLang="hu-HU" dirty="0">
                <a:solidFill>
                  <a:srgbClr val="4D4D4D"/>
                </a:solidFill>
                <a:latin typeface="Calibri" panose="020F0502020204030204" pitchFamily="34" charset="0"/>
              </a:rPr>
              <a:t> online jelentkezés  </a:t>
            </a:r>
          </a:p>
          <a:p>
            <a:pPr>
              <a:spcBef>
                <a:spcPts val="600"/>
              </a:spcBef>
              <a:buClr>
                <a:schemeClr val="accent1"/>
              </a:buClr>
              <a:buFontTx/>
              <a:buChar char="•"/>
            </a:pPr>
            <a:r>
              <a:rPr lang="hu-HU" altLang="hu-HU" b="1" dirty="0">
                <a:solidFill>
                  <a:srgbClr val="4D4D4D"/>
                </a:solidFill>
                <a:latin typeface="Calibri" panose="020F0502020204030204" pitchFamily="34" charset="0"/>
              </a:rPr>
              <a:t> EUROPASS önéletrajz aláírva </a:t>
            </a:r>
            <a:r>
              <a:rPr lang="hu-HU" altLang="hu-HU" dirty="0">
                <a:solidFill>
                  <a:srgbClr val="4D4D4D"/>
                </a:solidFill>
                <a:latin typeface="Calibri" panose="020F0502020204030204" pitchFamily="34" charset="0"/>
              </a:rPr>
              <a:t>(HU + oktatás nyelve)</a:t>
            </a:r>
          </a:p>
          <a:p>
            <a:pPr>
              <a:spcBef>
                <a:spcPts val="600"/>
              </a:spcBef>
              <a:buClr>
                <a:schemeClr val="accent1"/>
              </a:buClr>
              <a:buFontTx/>
              <a:buChar char="•"/>
            </a:pPr>
            <a:r>
              <a:rPr lang="hu-HU" altLang="hu-HU" b="1" dirty="0">
                <a:solidFill>
                  <a:srgbClr val="4D4D4D"/>
                </a:solidFill>
                <a:latin typeface="Calibri" panose="020F0502020204030204" pitchFamily="34" charset="0"/>
              </a:rPr>
              <a:t> EUROPASS motivációs levél aláírva </a:t>
            </a:r>
            <a:r>
              <a:rPr lang="hu-HU" altLang="hu-HU" dirty="0">
                <a:solidFill>
                  <a:srgbClr val="4D4D4D"/>
                </a:solidFill>
                <a:latin typeface="Calibri" panose="020F0502020204030204" pitchFamily="34" charset="0"/>
              </a:rPr>
              <a:t>(HU + oktatás nyelve)</a:t>
            </a:r>
          </a:p>
          <a:p>
            <a:pPr>
              <a:spcBef>
                <a:spcPts val="600"/>
              </a:spcBef>
              <a:buClr>
                <a:schemeClr val="accent1"/>
              </a:buClr>
              <a:buFontTx/>
              <a:buChar char="•"/>
            </a:pPr>
            <a:r>
              <a:rPr lang="hu-HU" altLang="hu-HU" b="1" dirty="0">
                <a:solidFill>
                  <a:srgbClr val="4D4D4D"/>
                </a:solidFill>
                <a:latin typeface="Calibri" panose="020F0502020204030204" pitchFamily="34" charset="0"/>
              </a:rPr>
              <a:t> Korábbi lezárt félévekről kreditigazolás (Neptun), </a:t>
            </a:r>
            <a:r>
              <a:rPr lang="hu-HU" altLang="hu-HU" dirty="0">
                <a:solidFill>
                  <a:srgbClr val="4D4D4D"/>
                </a:solidFill>
                <a:latin typeface="Calibri" panose="020F0502020204030204" pitchFamily="34" charset="0"/>
              </a:rPr>
              <a:t>a Tanulmányi Osztály által kiállítva</a:t>
            </a:r>
          </a:p>
          <a:p>
            <a:pPr>
              <a:spcBef>
                <a:spcPts val="600"/>
              </a:spcBef>
              <a:buClr>
                <a:schemeClr val="accent1"/>
              </a:buClr>
              <a:buFontTx/>
              <a:buChar char="•"/>
            </a:pPr>
            <a:r>
              <a:rPr lang="hu-HU" altLang="hu-HU" b="1" dirty="0">
                <a:solidFill>
                  <a:srgbClr val="4D4D4D"/>
                </a:solidFill>
                <a:latin typeface="Calibri" panose="020F0502020204030204" pitchFamily="34" charset="0"/>
              </a:rPr>
              <a:t> MATE jogviszony igazolás</a:t>
            </a:r>
            <a:r>
              <a:rPr lang="hu-HU" altLang="hu-HU" dirty="0">
                <a:solidFill>
                  <a:srgbClr val="4D4D4D"/>
                </a:solidFill>
                <a:latin typeface="Calibri" panose="020F0502020204030204" pitchFamily="34" charset="0"/>
              </a:rPr>
              <a:t>, </a:t>
            </a:r>
            <a:r>
              <a:rPr lang="hu-HU" altLang="hu-HU" dirty="0" err="1">
                <a:solidFill>
                  <a:srgbClr val="4D4D4D"/>
                </a:solidFill>
                <a:latin typeface="Calibri" panose="020F0502020204030204" pitchFamily="34" charset="0"/>
              </a:rPr>
              <a:t>Neptunból</a:t>
            </a:r>
            <a:r>
              <a:rPr lang="hu-HU" altLang="hu-HU" dirty="0">
                <a:solidFill>
                  <a:srgbClr val="4D4D4D"/>
                </a:solidFill>
                <a:latin typeface="Calibri" panose="020F0502020204030204" pitchFamily="34" charset="0"/>
              </a:rPr>
              <a:t> letölthető</a:t>
            </a:r>
          </a:p>
          <a:p>
            <a:pPr>
              <a:spcBef>
                <a:spcPts val="600"/>
              </a:spcBef>
              <a:buClr>
                <a:schemeClr val="accent1"/>
              </a:buClr>
              <a:buFontTx/>
              <a:buChar char="•"/>
            </a:pPr>
            <a:r>
              <a:rPr lang="hu-HU" altLang="hu-HU" b="1" dirty="0">
                <a:solidFill>
                  <a:srgbClr val="4D4D4D"/>
                </a:solidFill>
                <a:latin typeface="Calibri" panose="020F0502020204030204" pitchFamily="34" charset="0"/>
              </a:rPr>
              <a:t> 1 db szaktanári ajánlás</a:t>
            </a:r>
            <a:r>
              <a:rPr lang="hu-HU" altLang="hu-HU" dirty="0">
                <a:solidFill>
                  <a:srgbClr val="4D4D4D"/>
                </a:solidFill>
                <a:latin typeface="Calibri" panose="020F0502020204030204" pitchFamily="34" charset="0"/>
              </a:rPr>
              <a:t> (a szakterület oktatójától, magyarul és az oktatás nyelvén, aláírva)</a:t>
            </a:r>
          </a:p>
          <a:p>
            <a:pPr>
              <a:spcBef>
                <a:spcPts val="600"/>
              </a:spcBef>
              <a:buClr>
                <a:schemeClr val="accent1"/>
              </a:buClr>
              <a:buFontTx/>
              <a:buChar char="•"/>
            </a:pPr>
            <a:r>
              <a:rPr lang="hu-HU" altLang="hu-HU" dirty="0">
                <a:solidFill>
                  <a:srgbClr val="4D4D4D"/>
                </a:solidFill>
                <a:latin typeface="Calibri" panose="020F0502020204030204" pitchFamily="34" charset="0"/>
              </a:rPr>
              <a:t> </a:t>
            </a:r>
            <a:r>
              <a:rPr lang="hu-HU" altLang="hu-HU" b="1" dirty="0">
                <a:solidFill>
                  <a:srgbClr val="4D4D4D"/>
                </a:solidFill>
                <a:latin typeface="Calibri" panose="020F0502020204030204" pitchFamily="34" charset="0"/>
              </a:rPr>
              <a:t>nyelvvizsga bizonyítvány(ok) másolata</a:t>
            </a:r>
          </a:p>
          <a:p>
            <a:pPr>
              <a:spcBef>
                <a:spcPts val="600"/>
              </a:spcBef>
              <a:buClr>
                <a:schemeClr val="accent1"/>
              </a:buClr>
              <a:buFontTx/>
              <a:buChar char="•"/>
            </a:pPr>
            <a:r>
              <a:rPr lang="hu-HU" altLang="hu-HU" b="1" dirty="0">
                <a:solidFill>
                  <a:srgbClr val="4D4D4D"/>
                </a:solidFill>
                <a:latin typeface="Calibri" panose="020F0502020204030204" pitchFamily="34" charset="0"/>
              </a:rPr>
              <a:t> korábbi diploma/diplomák másolatát</a:t>
            </a:r>
            <a:r>
              <a:rPr lang="hu-HU" altLang="hu-HU" dirty="0">
                <a:solidFill>
                  <a:srgbClr val="4D4D4D"/>
                </a:solidFill>
                <a:latin typeface="Calibri" panose="020F0502020204030204" pitchFamily="34" charset="0"/>
              </a:rPr>
              <a:t>, amennyiben a pályázó mester vagy doktori képzésben vesz részt</a:t>
            </a:r>
          </a:p>
          <a:p>
            <a:pPr>
              <a:spcBef>
                <a:spcPts val="600"/>
              </a:spcBef>
              <a:buClr>
                <a:schemeClr val="accent1"/>
              </a:buClr>
              <a:buFontTx/>
              <a:buChar char="•"/>
            </a:pPr>
            <a:r>
              <a:rPr lang="hu-HU" altLang="hu-HU" dirty="0">
                <a:solidFill>
                  <a:srgbClr val="4D4D4D"/>
                </a:solidFill>
                <a:latin typeface="Calibri" panose="020F0502020204030204" pitchFamily="34" charset="0"/>
              </a:rPr>
              <a:t> aláírt </a:t>
            </a:r>
            <a:r>
              <a:rPr lang="hu-HU" altLang="hu-HU" b="1" dirty="0">
                <a:solidFill>
                  <a:srgbClr val="4D4D4D"/>
                </a:solidFill>
                <a:latin typeface="Calibri" panose="020F0502020204030204" pitchFamily="34" charset="0"/>
              </a:rPr>
              <a:t>kutatási terv </a:t>
            </a:r>
            <a:r>
              <a:rPr lang="hu-HU" altLang="hu-HU" dirty="0">
                <a:solidFill>
                  <a:srgbClr val="4D4D4D"/>
                </a:solidFill>
                <a:latin typeface="Calibri" panose="020F0502020204030204" pitchFamily="34" charset="0"/>
              </a:rPr>
              <a:t>(kutatási mobilitás esetén)</a:t>
            </a:r>
          </a:p>
          <a:p>
            <a:pPr>
              <a:spcBef>
                <a:spcPts val="600"/>
              </a:spcBef>
              <a:buClr>
                <a:schemeClr val="accent1"/>
              </a:buClr>
              <a:buFontTx/>
              <a:buChar char="•"/>
            </a:pPr>
            <a:r>
              <a:rPr lang="hu-HU" altLang="hu-HU" dirty="0">
                <a:solidFill>
                  <a:srgbClr val="4D4D4D"/>
                </a:solidFill>
                <a:latin typeface="Calibri" panose="020F0502020204030204" pitchFamily="34" charset="0"/>
              </a:rPr>
              <a:t> egyebek: oklevelek, társadalmi munka, egyéb tevékenységek, külföldi szakmai gyakorlat</a:t>
            </a:r>
          </a:p>
        </p:txBody>
      </p:sp>
      <p:sp>
        <p:nvSpPr>
          <p:cNvPr id="6" name="Dátum helye 12">
            <a:extLst>
              <a:ext uri="{FF2B5EF4-FFF2-40B4-BE49-F238E27FC236}">
                <a16:creationId xmlns:a16="http://schemas.microsoft.com/office/drawing/2014/main" id="{927F9FB8-732A-411A-BA18-AF02C4FF63DE}"/>
              </a:ext>
            </a:extLst>
          </p:cNvPr>
          <p:cNvSpPr>
            <a:spLocks noGrp="1"/>
          </p:cNvSpPr>
          <p:nvPr>
            <p:ph type="dt" sz="half" idx="10"/>
          </p:nvPr>
        </p:nvSpPr>
        <p:spPr>
          <a:xfrm>
            <a:off x="0" y="6408614"/>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spTree>
    <p:extLst>
      <p:ext uri="{BB962C8B-B14F-4D97-AF65-F5344CB8AC3E}">
        <p14:creationId xmlns:p14="http://schemas.microsoft.com/office/powerpoint/2010/main" val="3898167289"/>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9609</TotalTime>
  <Words>3228</Words>
  <Application>Microsoft Office PowerPoint</Application>
  <PresentationFormat>Diavetítés a képernyőre (4:3 oldalarány)</PresentationFormat>
  <Paragraphs>516</Paragraphs>
  <Slides>31</Slides>
  <Notes>0</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31</vt:i4>
      </vt:variant>
    </vt:vector>
  </HeadingPairs>
  <TitlesOfParts>
    <vt:vector size="37" baseType="lpstr">
      <vt:lpstr>Arial</vt:lpstr>
      <vt:lpstr>Calibri</vt:lpstr>
      <vt:lpstr>Calibri Light</vt:lpstr>
      <vt:lpstr>Verdana</vt:lpstr>
      <vt:lpstr>Wingdings</vt:lpstr>
      <vt:lpstr>Office-téma</vt:lpstr>
      <vt:lpstr>   </vt:lpstr>
      <vt:lpstr>   </vt:lpstr>
      <vt:lpstr>   </vt:lpstr>
      <vt:lpstr>   </vt:lpstr>
      <vt:lpstr>   </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   </vt:lpstr>
      <vt:lpstr>PowerPoint-bemutató</vt:lpstr>
      <vt:lpstr>   </vt:lpstr>
      <vt:lpstr>   </vt:lpstr>
      <vt:lpstr>   </vt:lpstr>
      <vt:lpstr>PÁLYÁZATI DOKUMENTÁCIÓ</vt:lpstr>
      <vt:lpstr>PÁLYÁZATI DOKUMENTÁCIÓ</vt:lpstr>
      <vt:lpstr>PÁLYÁZATI DOKUMENTÁCIÓ</vt:lpstr>
      <vt:lpstr>mobility AGREEMENT</vt:lpstr>
      <vt:lpstr>PowerPoint-bemutató</vt:lpstr>
      <vt:lpstr>PowerPoint-bemutató</vt:lpstr>
      <vt:lpstr>PowerPoint-bemutató</vt:lpstr>
      <vt:lpstr>PowerPoint-bemutató</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Nemzetközi kreditmobilitás</dc:title>
  <dc:creator>Heltai Zsuzsanna</dc:creator>
  <cp:lastModifiedBy>Farkas Beáta</cp:lastModifiedBy>
  <cp:revision>611</cp:revision>
  <dcterms:created xsi:type="dcterms:W3CDTF">2017-02-28T08:24:48Z</dcterms:created>
  <dcterms:modified xsi:type="dcterms:W3CDTF">2026-03-03T10:09:42Z</dcterms:modified>
</cp:coreProperties>
</file>