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40" r:id="rId3"/>
    <p:sldId id="329" r:id="rId4"/>
    <p:sldId id="343" r:id="rId5"/>
    <p:sldId id="338" r:id="rId6"/>
    <p:sldId id="284" r:id="rId7"/>
    <p:sldId id="357" r:id="rId8"/>
    <p:sldId id="282" r:id="rId9"/>
    <p:sldId id="260" r:id="rId10"/>
    <p:sldId id="286" r:id="rId11"/>
    <p:sldId id="288" r:id="rId12"/>
    <p:sldId id="350" r:id="rId13"/>
    <p:sldId id="352" r:id="rId14"/>
    <p:sldId id="349" r:id="rId15"/>
    <p:sldId id="355" r:id="rId16"/>
    <p:sldId id="360" r:id="rId17"/>
    <p:sldId id="361" r:id="rId18"/>
    <p:sldId id="359" r:id="rId19"/>
    <p:sldId id="328" r:id="rId20"/>
    <p:sldId id="306" r:id="rId21"/>
    <p:sldId id="304" r:id="rId22"/>
    <p:sldId id="314" r:id="rId23"/>
    <p:sldId id="327" r:id="rId24"/>
    <p:sldId id="320" r:id="rId25"/>
    <p:sldId id="345" r:id="rId26"/>
    <p:sldId id="321" r:id="rId27"/>
    <p:sldId id="324" r:id="rId28"/>
    <p:sldId id="362" r:id="rId29"/>
    <p:sldId id="346" r:id="rId30"/>
    <p:sldId id="356" r:id="rId31"/>
    <p:sldId id="303" r:id="rId32"/>
    <p:sldId id="353" r:id="rId33"/>
    <p:sldId id="358" r:id="rId34"/>
    <p:sldId id="311" r:id="rId35"/>
    <p:sldId id="325" r:id="rId36"/>
    <p:sldId id="341" r:id="rId37"/>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kas Beáta" initials="FB" lastIdx="2" clrIdx="0">
    <p:extLst>
      <p:ext uri="{19B8F6BF-5375-455C-9EA6-DF929625EA0E}">
        <p15:presenceInfo xmlns:p15="http://schemas.microsoft.com/office/powerpoint/2012/main" userId="S::Farkas.Beata.god@szie.hu::f36f52d4-2d24-4314-a005-bd880b83bc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CC99"/>
    <a:srgbClr val="006600"/>
    <a:srgbClr val="01764A"/>
    <a:srgbClr val="CCCC00"/>
    <a:srgbClr val="FF9933"/>
    <a:srgbClr val="FFCC00"/>
    <a:srgbClr val="2CA8E1"/>
    <a:srgbClr val="00CC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7687" autoAdjust="0"/>
  </p:normalViewPr>
  <p:slideViewPr>
    <p:cSldViewPr>
      <p:cViewPr varScale="1">
        <p:scale>
          <a:sx n="114" d="100"/>
          <a:sy n="114" d="100"/>
        </p:scale>
        <p:origin x="150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221F47-5777-4E71-97C2-18ABDA0084E5}"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hu-HU"/>
        </a:p>
      </dgm:t>
    </dgm:pt>
    <dgm:pt modelId="{38E02823-224D-4D0F-B946-B5CC8A07FD00}">
      <dgm:prSet custT="1"/>
      <dgm:spPr>
        <a:solidFill>
          <a:schemeClr val="bg2">
            <a:lumMod val="25000"/>
          </a:schemeClr>
        </a:solidFill>
        <a:ln>
          <a:noFill/>
        </a:ln>
      </dgm:spPr>
      <dgm:t>
        <a:bodyPr/>
        <a:lstStyle/>
        <a:p>
          <a:r>
            <a:rPr lang="hu-HU" sz="3200" b="1" cap="all" baseline="0" dirty="0"/>
            <a:t>Hosszú távú mobilitás</a:t>
          </a:r>
          <a:endParaRPr lang="hu-HU" sz="3200" cap="all" baseline="0" dirty="0"/>
        </a:p>
      </dgm:t>
    </dgm:pt>
    <dgm:pt modelId="{1DC1A9DF-E327-43D2-B81C-888E4D894A53}" type="parTrans" cxnId="{B8D3757A-FA27-4004-B791-D510242342A4}">
      <dgm:prSet/>
      <dgm:spPr/>
      <dgm:t>
        <a:bodyPr/>
        <a:lstStyle/>
        <a:p>
          <a:endParaRPr lang="hu-HU"/>
        </a:p>
      </dgm:t>
    </dgm:pt>
    <dgm:pt modelId="{5B2AA93E-4E23-4FD1-A29D-015FB4875EE9}" type="sibTrans" cxnId="{B8D3757A-FA27-4004-B791-D510242342A4}">
      <dgm:prSet/>
      <dgm:spPr/>
      <dgm:t>
        <a:bodyPr/>
        <a:lstStyle/>
        <a:p>
          <a:endParaRPr lang="hu-HU"/>
        </a:p>
      </dgm:t>
    </dgm:pt>
    <dgm:pt modelId="{AFB0768E-F0E8-4AC6-A231-1005D61EFE40}">
      <dgm:prSet custT="1"/>
      <dgm:spPr>
        <a:ln>
          <a:solidFill>
            <a:schemeClr val="accent3"/>
          </a:solidFill>
        </a:ln>
      </dgm:spPr>
      <dgm:t>
        <a:bodyPr/>
        <a:lstStyle/>
        <a:p>
          <a:r>
            <a:rPr lang="hu-HU" sz="1600" b="1" cap="all" baseline="0" dirty="0"/>
            <a:t>Tanulmányi célú</a:t>
          </a:r>
        </a:p>
      </dgm:t>
    </dgm:pt>
    <dgm:pt modelId="{2ABBAA26-CE9E-4056-A2FD-9289A954A482}" type="parTrans" cxnId="{D8E57A25-E743-4148-99AB-10E7EAD732AA}">
      <dgm:prSet/>
      <dgm:spPr/>
      <dgm:t>
        <a:bodyPr/>
        <a:lstStyle/>
        <a:p>
          <a:endParaRPr lang="hu-HU"/>
        </a:p>
      </dgm:t>
    </dgm:pt>
    <dgm:pt modelId="{9F0407D7-91CA-4694-8108-865B92DB462F}" type="sibTrans" cxnId="{D8E57A25-E743-4148-99AB-10E7EAD732AA}">
      <dgm:prSet/>
      <dgm:spPr/>
      <dgm:t>
        <a:bodyPr/>
        <a:lstStyle/>
        <a:p>
          <a:endParaRPr lang="hu-HU"/>
        </a:p>
      </dgm:t>
    </dgm:pt>
    <dgm:pt modelId="{F3BE3539-49B6-484D-9D86-E59B3FDF3C45}">
      <dgm:prSet custT="1"/>
      <dgm:spPr>
        <a:ln>
          <a:solidFill>
            <a:schemeClr val="accent3"/>
          </a:solidFill>
        </a:ln>
      </dgm:spPr>
      <dgm:t>
        <a:bodyPr/>
        <a:lstStyle/>
        <a:p>
          <a:r>
            <a:rPr lang="hu-HU" sz="1600" b="1" cap="all" baseline="0" dirty="0"/>
            <a:t>Szakmai gyakorlat</a:t>
          </a:r>
        </a:p>
      </dgm:t>
    </dgm:pt>
    <dgm:pt modelId="{DB377053-F830-492E-8D0A-B18C8D4418DF}" type="parTrans" cxnId="{2E19644B-CC95-4998-A03E-ADCF905E6034}">
      <dgm:prSet/>
      <dgm:spPr/>
      <dgm:t>
        <a:bodyPr/>
        <a:lstStyle/>
        <a:p>
          <a:endParaRPr lang="hu-HU"/>
        </a:p>
      </dgm:t>
    </dgm:pt>
    <dgm:pt modelId="{996BA21C-7B9C-497B-8F98-D5070EDEF046}" type="sibTrans" cxnId="{2E19644B-CC95-4998-A03E-ADCF905E6034}">
      <dgm:prSet/>
      <dgm:spPr/>
      <dgm:t>
        <a:bodyPr/>
        <a:lstStyle/>
        <a:p>
          <a:endParaRPr lang="hu-HU"/>
        </a:p>
      </dgm:t>
    </dgm:pt>
    <dgm:pt modelId="{2C860F0A-DC09-4A63-9714-D940BE131510}">
      <dgm:prSet custT="1"/>
      <dgm:spPr>
        <a:ln>
          <a:solidFill>
            <a:schemeClr val="accent3"/>
          </a:solidFill>
        </a:ln>
      </dgm:spPr>
      <dgm:t>
        <a:bodyPr/>
        <a:lstStyle/>
        <a:p>
          <a:r>
            <a:rPr lang="hu-HU" sz="1600" b="1" cap="all" baseline="0" dirty="0"/>
            <a:t>Frissdiplomás szakmai gyakorlat</a:t>
          </a:r>
        </a:p>
      </dgm:t>
    </dgm:pt>
    <dgm:pt modelId="{2FE0C9E8-FD76-4604-9A6A-78D8147C301C}" type="parTrans" cxnId="{3D22214E-946A-4B28-888C-9893EFBA05B5}">
      <dgm:prSet/>
      <dgm:spPr/>
      <dgm:t>
        <a:bodyPr/>
        <a:lstStyle/>
        <a:p>
          <a:endParaRPr lang="hu-HU"/>
        </a:p>
      </dgm:t>
    </dgm:pt>
    <dgm:pt modelId="{36DF758A-00FF-4740-8BCC-C7DF39BB759E}" type="sibTrans" cxnId="{3D22214E-946A-4B28-888C-9893EFBA05B5}">
      <dgm:prSet/>
      <dgm:spPr/>
      <dgm:t>
        <a:bodyPr/>
        <a:lstStyle/>
        <a:p>
          <a:endParaRPr lang="hu-HU"/>
        </a:p>
      </dgm:t>
    </dgm:pt>
    <dgm:pt modelId="{DEA8F963-0318-41C6-B22D-64EB270C63A8}">
      <dgm:prSet custT="1"/>
      <dgm:spPr>
        <a:ln>
          <a:noFill/>
        </a:ln>
      </dgm:spPr>
      <dgm:t>
        <a:bodyPr/>
        <a:lstStyle/>
        <a:p>
          <a:pPr>
            <a:lnSpc>
              <a:spcPct val="100000"/>
            </a:lnSpc>
            <a:spcAft>
              <a:spcPts val="0"/>
            </a:spcAft>
          </a:pPr>
          <a:r>
            <a:rPr lang="hu-HU" sz="1600" b="1" dirty="0"/>
            <a:t>KUTATÁSI </a:t>
          </a:r>
        </a:p>
        <a:p>
          <a:pPr>
            <a:lnSpc>
              <a:spcPct val="100000"/>
            </a:lnSpc>
            <a:spcAft>
              <a:spcPts val="0"/>
            </a:spcAft>
          </a:pPr>
          <a:r>
            <a:rPr lang="hu-HU" sz="1600" b="1" dirty="0"/>
            <a:t>CÉLÚ</a:t>
          </a:r>
        </a:p>
      </dgm:t>
    </dgm:pt>
    <dgm:pt modelId="{98DAA3DE-502F-4A16-9050-DEE7360EC6FB}" type="parTrans" cxnId="{ACA26B2A-1DAB-4606-AD41-7CDABA9DD603}">
      <dgm:prSet/>
      <dgm:spPr/>
      <dgm:t>
        <a:bodyPr/>
        <a:lstStyle/>
        <a:p>
          <a:endParaRPr lang="hu-HU"/>
        </a:p>
      </dgm:t>
    </dgm:pt>
    <dgm:pt modelId="{0B14BA74-CB21-4573-8062-32321C17A6D7}" type="sibTrans" cxnId="{ACA26B2A-1DAB-4606-AD41-7CDABA9DD603}">
      <dgm:prSet/>
      <dgm:spPr/>
      <dgm:t>
        <a:bodyPr/>
        <a:lstStyle/>
        <a:p>
          <a:endParaRPr lang="hu-HU"/>
        </a:p>
      </dgm:t>
    </dgm:pt>
    <dgm:pt modelId="{6CEF23D4-6442-483E-9F23-761F55B8450B}" type="pres">
      <dgm:prSet presAssocID="{7C221F47-5777-4E71-97C2-18ABDA0084E5}" presName="hierChild1" presStyleCnt="0">
        <dgm:presLayoutVars>
          <dgm:orgChart val="1"/>
          <dgm:chPref val="1"/>
          <dgm:dir/>
          <dgm:animOne val="branch"/>
          <dgm:animLvl val="lvl"/>
          <dgm:resizeHandles/>
        </dgm:presLayoutVars>
      </dgm:prSet>
      <dgm:spPr/>
    </dgm:pt>
    <dgm:pt modelId="{78469542-F57F-492B-ABB2-BF99E2AB4843}" type="pres">
      <dgm:prSet presAssocID="{38E02823-224D-4D0F-B946-B5CC8A07FD00}" presName="hierRoot1" presStyleCnt="0">
        <dgm:presLayoutVars>
          <dgm:hierBranch val="init"/>
        </dgm:presLayoutVars>
      </dgm:prSet>
      <dgm:spPr/>
    </dgm:pt>
    <dgm:pt modelId="{5A49D481-EF6D-45E1-9F20-16E490520416}" type="pres">
      <dgm:prSet presAssocID="{38E02823-224D-4D0F-B946-B5CC8A07FD00}" presName="rootComposite1" presStyleCnt="0"/>
      <dgm:spPr/>
    </dgm:pt>
    <dgm:pt modelId="{E19A289F-1013-4D58-B846-5E2B9D92EF02}" type="pres">
      <dgm:prSet presAssocID="{38E02823-224D-4D0F-B946-B5CC8A07FD00}" presName="rootText1" presStyleLbl="node0" presStyleIdx="0" presStyleCnt="1" custScaleX="507484" custScaleY="137623" custLinFactNeighborX="574" custLinFactNeighborY="-3050">
        <dgm:presLayoutVars>
          <dgm:chPref val="3"/>
        </dgm:presLayoutVars>
      </dgm:prSet>
      <dgm:spPr/>
    </dgm:pt>
    <dgm:pt modelId="{6B3F783C-D918-45A1-A516-12BE74E93C04}" type="pres">
      <dgm:prSet presAssocID="{38E02823-224D-4D0F-B946-B5CC8A07FD00}" presName="rootConnector1" presStyleLbl="node1" presStyleIdx="0" presStyleCnt="0"/>
      <dgm:spPr/>
    </dgm:pt>
    <dgm:pt modelId="{5DD42A62-9B0C-4EE4-9D48-CA1A8BE6254A}" type="pres">
      <dgm:prSet presAssocID="{38E02823-224D-4D0F-B946-B5CC8A07FD00}" presName="hierChild2" presStyleCnt="0"/>
      <dgm:spPr/>
    </dgm:pt>
    <dgm:pt modelId="{5A7B5BD8-E422-496F-BB12-F4689C9756E7}" type="pres">
      <dgm:prSet presAssocID="{2ABBAA26-CE9E-4056-A2FD-9289A954A482}" presName="Name37" presStyleLbl="parChTrans1D2" presStyleIdx="0" presStyleCnt="4"/>
      <dgm:spPr/>
    </dgm:pt>
    <dgm:pt modelId="{4A21FFE2-9DA0-49FE-BDFD-EB21203EE574}" type="pres">
      <dgm:prSet presAssocID="{AFB0768E-F0E8-4AC6-A231-1005D61EFE40}" presName="hierRoot2" presStyleCnt="0">
        <dgm:presLayoutVars>
          <dgm:hierBranch val="init"/>
        </dgm:presLayoutVars>
      </dgm:prSet>
      <dgm:spPr/>
    </dgm:pt>
    <dgm:pt modelId="{B01252C5-A9F6-4892-87E5-DE0C04D3E2EC}" type="pres">
      <dgm:prSet presAssocID="{AFB0768E-F0E8-4AC6-A231-1005D61EFE40}" presName="rootComposite" presStyleCnt="0"/>
      <dgm:spPr/>
    </dgm:pt>
    <dgm:pt modelId="{91168EDB-B6EF-46B8-90F4-622EDC13F756}" type="pres">
      <dgm:prSet presAssocID="{AFB0768E-F0E8-4AC6-A231-1005D61EFE40}" presName="rootText" presStyleLbl="node2" presStyleIdx="0" presStyleCnt="4" custScaleX="125291">
        <dgm:presLayoutVars>
          <dgm:chPref val="3"/>
        </dgm:presLayoutVars>
      </dgm:prSet>
      <dgm:spPr/>
    </dgm:pt>
    <dgm:pt modelId="{577C4CB0-3278-4BA4-BCCA-DD6F839DE5B7}" type="pres">
      <dgm:prSet presAssocID="{AFB0768E-F0E8-4AC6-A231-1005D61EFE40}" presName="rootConnector" presStyleLbl="node2" presStyleIdx="0" presStyleCnt="4"/>
      <dgm:spPr/>
    </dgm:pt>
    <dgm:pt modelId="{BE22E2EF-1C99-4A18-8ED3-70F6F3D0B198}" type="pres">
      <dgm:prSet presAssocID="{AFB0768E-F0E8-4AC6-A231-1005D61EFE40}" presName="hierChild4" presStyleCnt="0"/>
      <dgm:spPr/>
    </dgm:pt>
    <dgm:pt modelId="{ABC5A81F-E8E6-44D4-975E-4144D3F6BD5D}" type="pres">
      <dgm:prSet presAssocID="{AFB0768E-F0E8-4AC6-A231-1005D61EFE40}" presName="hierChild5" presStyleCnt="0"/>
      <dgm:spPr/>
    </dgm:pt>
    <dgm:pt modelId="{4178F753-C929-49C1-B7A5-B092EBBD3059}" type="pres">
      <dgm:prSet presAssocID="{DB377053-F830-492E-8D0A-B18C8D4418DF}" presName="Name37" presStyleLbl="parChTrans1D2" presStyleIdx="1" presStyleCnt="4"/>
      <dgm:spPr/>
    </dgm:pt>
    <dgm:pt modelId="{1D6CF61F-FA7E-4FDC-85FD-2515ED9E29F8}" type="pres">
      <dgm:prSet presAssocID="{F3BE3539-49B6-484D-9D86-E59B3FDF3C45}" presName="hierRoot2" presStyleCnt="0">
        <dgm:presLayoutVars>
          <dgm:hierBranch val="init"/>
        </dgm:presLayoutVars>
      </dgm:prSet>
      <dgm:spPr/>
    </dgm:pt>
    <dgm:pt modelId="{B0898C97-765B-4A4F-8C17-FF6944E14413}" type="pres">
      <dgm:prSet presAssocID="{F3BE3539-49B6-484D-9D86-E59B3FDF3C45}" presName="rootComposite" presStyleCnt="0"/>
      <dgm:spPr/>
    </dgm:pt>
    <dgm:pt modelId="{FD46B352-4ECC-42F2-83FC-E2A79FC416EB}" type="pres">
      <dgm:prSet presAssocID="{F3BE3539-49B6-484D-9D86-E59B3FDF3C45}" presName="rootText" presStyleLbl="node2" presStyleIdx="1" presStyleCnt="4">
        <dgm:presLayoutVars>
          <dgm:chPref val="3"/>
        </dgm:presLayoutVars>
      </dgm:prSet>
      <dgm:spPr/>
    </dgm:pt>
    <dgm:pt modelId="{ADFD2382-4128-46FF-A695-9B910C519990}" type="pres">
      <dgm:prSet presAssocID="{F3BE3539-49B6-484D-9D86-E59B3FDF3C45}" presName="rootConnector" presStyleLbl="node2" presStyleIdx="1" presStyleCnt="4"/>
      <dgm:spPr/>
    </dgm:pt>
    <dgm:pt modelId="{71ADF032-9A68-47CA-9661-DB80844F1C62}" type="pres">
      <dgm:prSet presAssocID="{F3BE3539-49B6-484D-9D86-E59B3FDF3C45}" presName="hierChild4" presStyleCnt="0"/>
      <dgm:spPr/>
    </dgm:pt>
    <dgm:pt modelId="{A1C0970E-EBC7-4BDE-A89C-8A0ABD633585}" type="pres">
      <dgm:prSet presAssocID="{F3BE3539-49B6-484D-9D86-E59B3FDF3C45}" presName="hierChild5" presStyleCnt="0"/>
      <dgm:spPr/>
    </dgm:pt>
    <dgm:pt modelId="{798F2CF2-7CEA-4713-B70A-89A68448B32E}" type="pres">
      <dgm:prSet presAssocID="{2FE0C9E8-FD76-4604-9A6A-78D8147C301C}" presName="Name37" presStyleLbl="parChTrans1D2" presStyleIdx="2" presStyleCnt="4"/>
      <dgm:spPr/>
    </dgm:pt>
    <dgm:pt modelId="{F7B83B08-7805-45CD-99A4-7BD07A571B1D}" type="pres">
      <dgm:prSet presAssocID="{2C860F0A-DC09-4A63-9714-D940BE131510}" presName="hierRoot2" presStyleCnt="0">
        <dgm:presLayoutVars>
          <dgm:hierBranch val="init"/>
        </dgm:presLayoutVars>
      </dgm:prSet>
      <dgm:spPr/>
    </dgm:pt>
    <dgm:pt modelId="{BF9F88D7-8FE1-4B55-8082-CD189E8957A1}" type="pres">
      <dgm:prSet presAssocID="{2C860F0A-DC09-4A63-9714-D940BE131510}" presName="rootComposite" presStyleCnt="0"/>
      <dgm:spPr/>
    </dgm:pt>
    <dgm:pt modelId="{8437F80D-AEB9-4C9E-A7C0-D14C2C0A9C44}" type="pres">
      <dgm:prSet presAssocID="{2C860F0A-DC09-4A63-9714-D940BE131510}" presName="rootText" presStyleLbl="node2" presStyleIdx="2" presStyleCnt="4" custScaleX="250383">
        <dgm:presLayoutVars>
          <dgm:chPref val="3"/>
        </dgm:presLayoutVars>
      </dgm:prSet>
      <dgm:spPr/>
    </dgm:pt>
    <dgm:pt modelId="{29B419C3-5D2B-465E-B478-40C2EFB7BADD}" type="pres">
      <dgm:prSet presAssocID="{2C860F0A-DC09-4A63-9714-D940BE131510}" presName="rootConnector" presStyleLbl="node2" presStyleIdx="2" presStyleCnt="4"/>
      <dgm:spPr/>
    </dgm:pt>
    <dgm:pt modelId="{5E9177F0-5343-40F8-AD4D-C6014F70DB85}" type="pres">
      <dgm:prSet presAssocID="{2C860F0A-DC09-4A63-9714-D940BE131510}" presName="hierChild4" presStyleCnt="0"/>
      <dgm:spPr/>
    </dgm:pt>
    <dgm:pt modelId="{B6C20A31-69C6-4E2C-9CE2-A52F4F5E8753}" type="pres">
      <dgm:prSet presAssocID="{2C860F0A-DC09-4A63-9714-D940BE131510}" presName="hierChild5" presStyleCnt="0"/>
      <dgm:spPr/>
    </dgm:pt>
    <dgm:pt modelId="{43A168F6-B864-4FE5-98EB-385CB44744CD}" type="pres">
      <dgm:prSet presAssocID="{98DAA3DE-502F-4A16-9050-DEE7360EC6FB}" presName="Name37" presStyleLbl="parChTrans1D2" presStyleIdx="3" presStyleCnt="4"/>
      <dgm:spPr/>
    </dgm:pt>
    <dgm:pt modelId="{0BF22B3D-8A70-4943-AF12-7FD144A04353}" type="pres">
      <dgm:prSet presAssocID="{DEA8F963-0318-41C6-B22D-64EB270C63A8}" presName="hierRoot2" presStyleCnt="0">
        <dgm:presLayoutVars>
          <dgm:hierBranch val="init"/>
        </dgm:presLayoutVars>
      </dgm:prSet>
      <dgm:spPr/>
    </dgm:pt>
    <dgm:pt modelId="{372B9EF1-66D0-4860-8156-7578E41A184D}" type="pres">
      <dgm:prSet presAssocID="{DEA8F963-0318-41C6-B22D-64EB270C63A8}" presName="rootComposite" presStyleCnt="0"/>
      <dgm:spPr/>
    </dgm:pt>
    <dgm:pt modelId="{E9C76A08-B0CD-4E98-B54C-08A41DAB337C}" type="pres">
      <dgm:prSet presAssocID="{DEA8F963-0318-41C6-B22D-64EB270C63A8}" presName="rootText" presStyleLbl="node2" presStyleIdx="3" presStyleCnt="4" custScaleX="132301" custLinFactNeighborX="7111" custLinFactNeighborY="-885">
        <dgm:presLayoutVars>
          <dgm:chPref val="3"/>
        </dgm:presLayoutVars>
      </dgm:prSet>
      <dgm:spPr/>
    </dgm:pt>
    <dgm:pt modelId="{EF2545CB-FA2D-4A40-9B9F-F5990FEC961E}" type="pres">
      <dgm:prSet presAssocID="{DEA8F963-0318-41C6-B22D-64EB270C63A8}" presName="rootConnector" presStyleLbl="node2" presStyleIdx="3" presStyleCnt="4"/>
      <dgm:spPr/>
    </dgm:pt>
    <dgm:pt modelId="{D09AF1F3-BD5D-4ECF-9BC7-13DEF694D5A7}" type="pres">
      <dgm:prSet presAssocID="{DEA8F963-0318-41C6-B22D-64EB270C63A8}" presName="hierChild4" presStyleCnt="0"/>
      <dgm:spPr/>
    </dgm:pt>
    <dgm:pt modelId="{5B14C8C2-F0E8-443A-BFC9-3EE2E57471C2}" type="pres">
      <dgm:prSet presAssocID="{DEA8F963-0318-41C6-B22D-64EB270C63A8}" presName="hierChild5" presStyleCnt="0"/>
      <dgm:spPr/>
    </dgm:pt>
    <dgm:pt modelId="{B86E64A8-001E-4239-B43C-C87873DBDED7}" type="pres">
      <dgm:prSet presAssocID="{38E02823-224D-4D0F-B946-B5CC8A07FD00}" presName="hierChild3" presStyleCnt="0"/>
      <dgm:spPr/>
    </dgm:pt>
  </dgm:ptLst>
  <dgm:cxnLst>
    <dgm:cxn modelId="{BB51FE0E-33BD-4792-96AE-D9FAE472E7DF}" type="presOf" srcId="{F3BE3539-49B6-484D-9D86-E59B3FDF3C45}" destId="{ADFD2382-4128-46FF-A695-9B910C519990}" srcOrd="1" destOrd="0" presId="urn:microsoft.com/office/officeart/2005/8/layout/orgChart1"/>
    <dgm:cxn modelId="{D8E57A25-E743-4148-99AB-10E7EAD732AA}" srcId="{38E02823-224D-4D0F-B946-B5CC8A07FD00}" destId="{AFB0768E-F0E8-4AC6-A231-1005D61EFE40}" srcOrd="0" destOrd="0" parTransId="{2ABBAA26-CE9E-4056-A2FD-9289A954A482}" sibTransId="{9F0407D7-91CA-4694-8108-865B92DB462F}"/>
    <dgm:cxn modelId="{ACA26B2A-1DAB-4606-AD41-7CDABA9DD603}" srcId="{38E02823-224D-4D0F-B946-B5CC8A07FD00}" destId="{DEA8F963-0318-41C6-B22D-64EB270C63A8}" srcOrd="3" destOrd="0" parTransId="{98DAA3DE-502F-4A16-9050-DEE7360EC6FB}" sibTransId="{0B14BA74-CB21-4573-8062-32321C17A6D7}"/>
    <dgm:cxn modelId="{5EBB8D2F-85EF-41F9-8110-BB38F194B971}" type="presOf" srcId="{38E02823-224D-4D0F-B946-B5CC8A07FD00}" destId="{E19A289F-1013-4D58-B846-5E2B9D92EF02}" srcOrd="0" destOrd="0" presId="urn:microsoft.com/office/officeart/2005/8/layout/orgChart1"/>
    <dgm:cxn modelId="{2ADD513A-140E-443E-B1F4-7D0F382E6742}" type="presOf" srcId="{AFB0768E-F0E8-4AC6-A231-1005D61EFE40}" destId="{577C4CB0-3278-4BA4-BCCA-DD6F839DE5B7}" srcOrd="1" destOrd="0" presId="urn:microsoft.com/office/officeart/2005/8/layout/orgChart1"/>
    <dgm:cxn modelId="{C246E540-14A5-4019-ADA3-1CD57998417B}" type="presOf" srcId="{38E02823-224D-4D0F-B946-B5CC8A07FD00}" destId="{6B3F783C-D918-45A1-A516-12BE74E93C04}" srcOrd="1" destOrd="0" presId="urn:microsoft.com/office/officeart/2005/8/layout/orgChart1"/>
    <dgm:cxn modelId="{93540161-D012-42D9-B549-8FFB4BC10569}" type="presOf" srcId="{DEA8F963-0318-41C6-B22D-64EB270C63A8}" destId="{E9C76A08-B0CD-4E98-B54C-08A41DAB337C}" srcOrd="0" destOrd="0" presId="urn:microsoft.com/office/officeart/2005/8/layout/orgChart1"/>
    <dgm:cxn modelId="{A6770C45-C3EB-4A2D-A2B7-B54D88696EA9}" type="presOf" srcId="{DB377053-F830-492E-8D0A-B18C8D4418DF}" destId="{4178F753-C929-49C1-B7A5-B092EBBD3059}" srcOrd="0" destOrd="0" presId="urn:microsoft.com/office/officeart/2005/8/layout/orgChart1"/>
    <dgm:cxn modelId="{097F5447-6C5E-4F60-B6B3-E486A22B2695}" type="presOf" srcId="{DEA8F963-0318-41C6-B22D-64EB270C63A8}" destId="{EF2545CB-FA2D-4A40-9B9F-F5990FEC961E}" srcOrd="1" destOrd="0" presId="urn:microsoft.com/office/officeart/2005/8/layout/orgChart1"/>
    <dgm:cxn modelId="{2E19644B-CC95-4998-A03E-ADCF905E6034}" srcId="{38E02823-224D-4D0F-B946-B5CC8A07FD00}" destId="{F3BE3539-49B6-484D-9D86-E59B3FDF3C45}" srcOrd="1" destOrd="0" parTransId="{DB377053-F830-492E-8D0A-B18C8D4418DF}" sibTransId="{996BA21C-7B9C-497B-8F98-D5070EDEF046}"/>
    <dgm:cxn modelId="{3D22214E-946A-4B28-888C-9893EFBA05B5}" srcId="{38E02823-224D-4D0F-B946-B5CC8A07FD00}" destId="{2C860F0A-DC09-4A63-9714-D940BE131510}" srcOrd="2" destOrd="0" parTransId="{2FE0C9E8-FD76-4604-9A6A-78D8147C301C}" sibTransId="{36DF758A-00FF-4740-8BCC-C7DF39BB759E}"/>
    <dgm:cxn modelId="{A0AAFA72-0D94-490C-965E-BA2DAE59E817}" type="presOf" srcId="{2C860F0A-DC09-4A63-9714-D940BE131510}" destId="{29B419C3-5D2B-465E-B478-40C2EFB7BADD}" srcOrd="1" destOrd="0" presId="urn:microsoft.com/office/officeart/2005/8/layout/orgChart1"/>
    <dgm:cxn modelId="{B8D3757A-FA27-4004-B791-D510242342A4}" srcId="{7C221F47-5777-4E71-97C2-18ABDA0084E5}" destId="{38E02823-224D-4D0F-B946-B5CC8A07FD00}" srcOrd="0" destOrd="0" parTransId="{1DC1A9DF-E327-43D2-B81C-888E4D894A53}" sibTransId="{5B2AA93E-4E23-4FD1-A29D-015FB4875EE9}"/>
    <dgm:cxn modelId="{47BDA290-2815-4760-8C47-6D14884B593A}" type="presOf" srcId="{2FE0C9E8-FD76-4604-9A6A-78D8147C301C}" destId="{798F2CF2-7CEA-4713-B70A-89A68448B32E}" srcOrd="0" destOrd="0" presId="urn:microsoft.com/office/officeart/2005/8/layout/orgChart1"/>
    <dgm:cxn modelId="{511FCB9B-7453-47C9-A16D-C889AE2CA8F4}" type="presOf" srcId="{F3BE3539-49B6-484D-9D86-E59B3FDF3C45}" destId="{FD46B352-4ECC-42F2-83FC-E2A79FC416EB}" srcOrd="0" destOrd="0" presId="urn:microsoft.com/office/officeart/2005/8/layout/orgChart1"/>
    <dgm:cxn modelId="{009305C2-639C-45E0-9CB0-EF66BBBB0ECE}" type="presOf" srcId="{7C221F47-5777-4E71-97C2-18ABDA0084E5}" destId="{6CEF23D4-6442-483E-9F23-761F55B8450B}" srcOrd="0" destOrd="0" presId="urn:microsoft.com/office/officeart/2005/8/layout/orgChart1"/>
    <dgm:cxn modelId="{74CC7EC2-CB90-4966-A5F4-BEE8B7B882FA}" type="presOf" srcId="{98DAA3DE-502F-4A16-9050-DEE7360EC6FB}" destId="{43A168F6-B864-4FE5-98EB-385CB44744CD}" srcOrd="0" destOrd="0" presId="urn:microsoft.com/office/officeart/2005/8/layout/orgChart1"/>
    <dgm:cxn modelId="{FC237AC8-913F-412F-ABE7-590D7AFFA098}" type="presOf" srcId="{2C860F0A-DC09-4A63-9714-D940BE131510}" destId="{8437F80D-AEB9-4C9E-A7C0-D14C2C0A9C44}" srcOrd="0" destOrd="0" presId="urn:microsoft.com/office/officeart/2005/8/layout/orgChart1"/>
    <dgm:cxn modelId="{DEBFC9DA-947F-44E6-AA90-543D15293EE3}" type="presOf" srcId="{AFB0768E-F0E8-4AC6-A231-1005D61EFE40}" destId="{91168EDB-B6EF-46B8-90F4-622EDC13F756}" srcOrd="0" destOrd="0" presId="urn:microsoft.com/office/officeart/2005/8/layout/orgChart1"/>
    <dgm:cxn modelId="{1B73EAF0-B08F-4599-B6E3-D9C25C0C6954}" type="presOf" srcId="{2ABBAA26-CE9E-4056-A2FD-9289A954A482}" destId="{5A7B5BD8-E422-496F-BB12-F4689C9756E7}" srcOrd="0" destOrd="0" presId="urn:microsoft.com/office/officeart/2005/8/layout/orgChart1"/>
    <dgm:cxn modelId="{A984F908-8BE4-4A4E-AFF1-A12D5F2B1CEF}" type="presParOf" srcId="{6CEF23D4-6442-483E-9F23-761F55B8450B}" destId="{78469542-F57F-492B-ABB2-BF99E2AB4843}" srcOrd="0" destOrd="0" presId="urn:microsoft.com/office/officeart/2005/8/layout/orgChart1"/>
    <dgm:cxn modelId="{6E5AE5CF-BFD8-4476-9758-2CA593ACFD53}" type="presParOf" srcId="{78469542-F57F-492B-ABB2-BF99E2AB4843}" destId="{5A49D481-EF6D-45E1-9F20-16E490520416}" srcOrd="0" destOrd="0" presId="urn:microsoft.com/office/officeart/2005/8/layout/orgChart1"/>
    <dgm:cxn modelId="{04D555EA-A61C-4717-859A-C7818668A64E}" type="presParOf" srcId="{5A49D481-EF6D-45E1-9F20-16E490520416}" destId="{E19A289F-1013-4D58-B846-5E2B9D92EF02}" srcOrd="0" destOrd="0" presId="urn:microsoft.com/office/officeart/2005/8/layout/orgChart1"/>
    <dgm:cxn modelId="{D9A8B8E7-BD13-4309-983E-4C4C3C017AB5}" type="presParOf" srcId="{5A49D481-EF6D-45E1-9F20-16E490520416}" destId="{6B3F783C-D918-45A1-A516-12BE74E93C04}" srcOrd="1" destOrd="0" presId="urn:microsoft.com/office/officeart/2005/8/layout/orgChart1"/>
    <dgm:cxn modelId="{7D8D87BE-B164-4EAE-B82A-0FDB03C38FCB}" type="presParOf" srcId="{78469542-F57F-492B-ABB2-BF99E2AB4843}" destId="{5DD42A62-9B0C-4EE4-9D48-CA1A8BE6254A}" srcOrd="1" destOrd="0" presId="urn:microsoft.com/office/officeart/2005/8/layout/orgChart1"/>
    <dgm:cxn modelId="{0B4C7E27-8DDA-4F72-98C3-9DB30E13FB59}" type="presParOf" srcId="{5DD42A62-9B0C-4EE4-9D48-CA1A8BE6254A}" destId="{5A7B5BD8-E422-496F-BB12-F4689C9756E7}" srcOrd="0" destOrd="0" presId="urn:microsoft.com/office/officeart/2005/8/layout/orgChart1"/>
    <dgm:cxn modelId="{3F7D981E-6589-4882-98E3-8B1FC3D88B26}" type="presParOf" srcId="{5DD42A62-9B0C-4EE4-9D48-CA1A8BE6254A}" destId="{4A21FFE2-9DA0-49FE-BDFD-EB21203EE574}" srcOrd="1" destOrd="0" presId="urn:microsoft.com/office/officeart/2005/8/layout/orgChart1"/>
    <dgm:cxn modelId="{476835D1-6E14-4F89-BC06-2855A82A0BD7}" type="presParOf" srcId="{4A21FFE2-9DA0-49FE-BDFD-EB21203EE574}" destId="{B01252C5-A9F6-4892-87E5-DE0C04D3E2EC}" srcOrd="0" destOrd="0" presId="urn:microsoft.com/office/officeart/2005/8/layout/orgChart1"/>
    <dgm:cxn modelId="{6064CCAB-85FF-4E57-B6AF-940C44284862}" type="presParOf" srcId="{B01252C5-A9F6-4892-87E5-DE0C04D3E2EC}" destId="{91168EDB-B6EF-46B8-90F4-622EDC13F756}" srcOrd="0" destOrd="0" presId="urn:microsoft.com/office/officeart/2005/8/layout/orgChart1"/>
    <dgm:cxn modelId="{FF8DF2B9-2AA5-4461-B102-6423C8B75A81}" type="presParOf" srcId="{B01252C5-A9F6-4892-87E5-DE0C04D3E2EC}" destId="{577C4CB0-3278-4BA4-BCCA-DD6F839DE5B7}" srcOrd="1" destOrd="0" presId="urn:microsoft.com/office/officeart/2005/8/layout/orgChart1"/>
    <dgm:cxn modelId="{01AAE57C-228E-4A06-A57D-C722D21604C3}" type="presParOf" srcId="{4A21FFE2-9DA0-49FE-BDFD-EB21203EE574}" destId="{BE22E2EF-1C99-4A18-8ED3-70F6F3D0B198}" srcOrd="1" destOrd="0" presId="urn:microsoft.com/office/officeart/2005/8/layout/orgChart1"/>
    <dgm:cxn modelId="{712F3A57-005F-4BC4-8C31-189C2F9EE803}" type="presParOf" srcId="{4A21FFE2-9DA0-49FE-BDFD-EB21203EE574}" destId="{ABC5A81F-E8E6-44D4-975E-4144D3F6BD5D}" srcOrd="2" destOrd="0" presId="urn:microsoft.com/office/officeart/2005/8/layout/orgChart1"/>
    <dgm:cxn modelId="{BA45B2A7-490C-4288-9576-39C6B62637EF}" type="presParOf" srcId="{5DD42A62-9B0C-4EE4-9D48-CA1A8BE6254A}" destId="{4178F753-C929-49C1-B7A5-B092EBBD3059}" srcOrd="2" destOrd="0" presId="urn:microsoft.com/office/officeart/2005/8/layout/orgChart1"/>
    <dgm:cxn modelId="{43B58140-719D-47E1-90A7-EC1205B5AD46}" type="presParOf" srcId="{5DD42A62-9B0C-4EE4-9D48-CA1A8BE6254A}" destId="{1D6CF61F-FA7E-4FDC-85FD-2515ED9E29F8}" srcOrd="3" destOrd="0" presId="urn:microsoft.com/office/officeart/2005/8/layout/orgChart1"/>
    <dgm:cxn modelId="{E6EC1DB3-A5DA-4DA9-8903-2C6E1DE69144}" type="presParOf" srcId="{1D6CF61F-FA7E-4FDC-85FD-2515ED9E29F8}" destId="{B0898C97-765B-4A4F-8C17-FF6944E14413}" srcOrd="0" destOrd="0" presId="urn:microsoft.com/office/officeart/2005/8/layout/orgChart1"/>
    <dgm:cxn modelId="{70F7DB14-15C8-4992-A5DE-C69E5F0A7C21}" type="presParOf" srcId="{B0898C97-765B-4A4F-8C17-FF6944E14413}" destId="{FD46B352-4ECC-42F2-83FC-E2A79FC416EB}" srcOrd="0" destOrd="0" presId="urn:microsoft.com/office/officeart/2005/8/layout/orgChart1"/>
    <dgm:cxn modelId="{5210868E-2835-416E-A4EB-B0055FDF7A79}" type="presParOf" srcId="{B0898C97-765B-4A4F-8C17-FF6944E14413}" destId="{ADFD2382-4128-46FF-A695-9B910C519990}" srcOrd="1" destOrd="0" presId="urn:microsoft.com/office/officeart/2005/8/layout/orgChart1"/>
    <dgm:cxn modelId="{D202083D-0B40-490C-B243-693A889B7212}" type="presParOf" srcId="{1D6CF61F-FA7E-4FDC-85FD-2515ED9E29F8}" destId="{71ADF032-9A68-47CA-9661-DB80844F1C62}" srcOrd="1" destOrd="0" presId="urn:microsoft.com/office/officeart/2005/8/layout/orgChart1"/>
    <dgm:cxn modelId="{AEB533CD-DB53-459B-A871-B4FB5F685169}" type="presParOf" srcId="{1D6CF61F-FA7E-4FDC-85FD-2515ED9E29F8}" destId="{A1C0970E-EBC7-4BDE-A89C-8A0ABD633585}" srcOrd="2" destOrd="0" presId="urn:microsoft.com/office/officeart/2005/8/layout/orgChart1"/>
    <dgm:cxn modelId="{08ED3073-E588-4A73-BFFD-69E8848FC493}" type="presParOf" srcId="{5DD42A62-9B0C-4EE4-9D48-CA1A8BE6254A}" destId="{798F2CF2-7CEA-4713-B70A-89A68448B32E}" srcOrd="4" destOrd="0" presId="urn:microsoft.com/office/officeart/2005/8/layout/orgChart1"/>
    <dgm:cxn modelId="{835FD353-4A34-4782-BCDF-9CAC2B8AE0FB}" type="presParOf" srcId="{5DD42A62-9B0C-4EE4-9D48-CA1A8BE6254A}" destId="{F7B83B08-7805-45CD-99A4-7BD07A571B1D}" srcOrd="5" destOrd="0" presId="urn:microsoft.com/office/officeart/2005/8/layout/orgChart1"/>
    <dgm:cxn modelId="{668E565B-3268-4A1F-8337-B7DBAEE97374}" type="presParOf" srcId="{F7B83B08-7805-45CD-99A4-7BD07A571B1D}" destId="{BF9F88D7-8FE1-4B55-8082-CD189E8957A1}" srcOrd="0" destOrd="0" presId="urn:microsoft.com/office/officeart/2005/8/layout/orgChart1"/>
    <dgm:cxn modelId="{83ED6192-215D-40E2-AE20-F4F72247D0EF}" type="presParOf" srcId="{BF9F88D7-8FE1-4B55-8082-CD189E8957A1}" destId="{8437F80D-AEB9-4C9E-A7C0-D14C2C0A9C44}" srcOrd="0" destOrd="0" presId="urn:microsoft.com/office/officeart/2005/8/layout/orgChart1"/>
    <dgm:cxn modelId="{F759AB71-2BDB-4397-85FF-F0038214EB38}" type="presParOf" srcId="{BF9F88D7-8FE1-4B55-8082-CD189E8957A1}" destId="{29B419C3-5D2B-465E-B478-40C2EFB7BADD}" srcOrd="1" destOrd="0" presId="urn:microsoft.com/office/officeart/2005/8/layout/orgChart1"/>
    <dgm:cxn modelId="{25FB4241-9E6A-4329-BAD4-B609C918BE23}" type="presParOf" srcId="{F7B83B08-7805-45CD-99A4-7BD07A571B1D}" destId="{5E9177F0-5343-40F8-AD4D-C6014F70DB85}" srcOrd="1" destOrd="0" presId="urn:microsoft.com/office/officeart/2005/8/layout/orgChart1"/>
    <dgm:cxn modelId="{C83EE9BA-A22C-4535-ABCF-59DE984871A8}" type="presParOf" srcId="{F7B83B08-7805-45CD-99A4-7BD07A571B1D}" destId="{B6C20A31-69C6-4E2C-9CE2-A52F4F5E8753}" srcOrd="2" destOrd="0" presId="urn:microsoft.com/office/officeart/2005/8/layout/orgChart1"/>
    <dgm:cxn modelId="{2A61A905-F1A2-44A8-B4C0-DBFDC0423E28}" type="presParOf" srcId="{5DD42A62-9B0C-4EE4-9D48-CA1A8BE6254A}" destId="{43A168F6-B864-4FE5-98EB-385CB44744CD}" srcOrd="6" destOrd="0" presId="urn:microsoft.com/office/officeart/2005/8/layout/orgChart1"/>
    <dgm:cxn modelId="{819278A7-043E-4C5C-AF69-B7A47B5774DA}" type="presParOf" srcId="{5DD42A62-9B0C-4EE4-9D48-CA1A8BE6254A}" destId="{0BF22B3D-8A70-4943-AF12-7FD144A04353}" srcOrd="7" destOrd="0" presId="urn:microsoft.com/office/officeart/2005/8/layout/orgChart1"/>
    <dgm:cxn modelId="{1393843A-D59C-45D5-B5A6-7503C674537B}" type="presParOf" srcId="{0BF22B3D-8A70-4943-AF12-7FD144A04353}" destId="{372B9EF1-66D0-4860-8156-7578E41A184D}" srcOrd="0" destOrd="0" presId="urn:microsoft.com/office/officeart/2005/8/layout/orgChart1"/>
    <dgm:cxn modelId="{EC33212D-6736-4330-BAF6-20C2CF09414D}" type="presParOf" srcId="{372B9EF1-66D0-4860-8156-7578E41A184D}" destId="{E9C76A08-B0CD-4E98-B54C-08A41DAB337C}" srcOrd="0" destOrd="0" presId="urn:microsoft.com/office/officeart/2005/8/layout/orgChart1"/>
    <dgm:cxn modelId="{CCA00FA8-E6C0-4A86-BC51-F1EADC406356}" type="presParOf" srcId="{372B9EF1-66D0-4860-8156-7578E41A184D}" destId="{EF2545CB-FA2D-4A40-9B9F-F5990FEC961E}" srcOrd="1" destOrd="0" presId="urn:microsoft.com/office/officeart/2005/8/layout/orgChart1"/>
    <dgm:cxn modelId="{1D0F7493-4DF0-4195-AC14-4026D6A7B4C5}" type="presParOf" srcId="{0BF22B3D-8A70-4943-AF12-7FD144A04353}" destId="{D09AF1F3-BD5D-4ECF-9BC7-13DEF694D5A7}" srcOrd="1" destOrd="0" presId="urn:microsoft.com/office/officeart/2005/8/layout/orgChart1"/>
    <dgm:cxn modelId="{1B820333-5D90-4AE7-9CAF-5E05C670ABE9}" type="presParOf" srcId="{0BF22B3D-8A70-4943-AF12-7FD144A04353}" destId="{5B14C8C2-F0E8-443A-BFC9-3EE2E57471C2}" srcOrd="2" destOrd="0" presId="urn:microsoft.com/office/officeart/2005/8/layout/orgChart1"/>
    <dgm:cxn modelId="{0396C5CA-2263-4A69-9670-0D327F480AC1}" type="presParOf" srcId="{78469542-F57F-492B-ABB2-BF99E2AB4843}" destId="{B86E64A8-001E-4239-B43C-C87873DBDED7}"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221F47-5777-4E71-97C2-18ABDA0084E5}"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hu-HU"/>
        </a:p>
      </dgm:t>
    </dgm:pt>
    <dgm:pt modelId="{38E02823-224D-4D0F-B946-B5CC8A07FD00}">
      <dgm:prSet custT="1"/>
      <dgm:spPr>
        <a:solidFill>
          <a:schemeClr val="bg2">
            <a:lumMod val="25000"/>
          </a:schemeClr>
        </a:solidFill>
        <a:ln>
          <a:noFill/>
        </a:ln>
      </dgm:spPr>
      <dgm:t>
        <a:bodyPr/>
        <a:lstStyle/>
        <a:p>
          <a:r>
            <a:rPr lang="hu-HU" sz="3600" b="1" cap="all" baseline="0" dirty="0"/>
            <a:t>Rövid távú mobilitás</a:t>
          </a:r>
          <a:endParaRPr lang="hu-HU" sz="3600" cap="all" baseline="0" dirty="0"/>
        </a:p>
      </dgm:t>
    </dgm:pt>
    <dgm:pt modelId="{1DC1A9DF-E327-43D2-B81C-888E4D894A53}" type="parTrans" cxnId="{B8D3757A-FA27-4004-B791-D510242342A4}">
      <dgm:prSet/>
      <dgm:spPr/>
      <dgm:t>
        <a:bodyPr/>
        <a:lstStyle/>
        <a:p>
          <a:endParaRPr lang="hu-HU"/>
        </a:p>
      </dgm:t>
    </dgm:pt>
    <dgm:pt modelId="{5B2AA93E-4E23-4FD1-A29D-015FB4875EE9}" type="sibTrans" cxnId="{B8D3757A-FA27-4004-B791-D510242342A4}">
      <dgm:prSet/>
      <dgm:spPr/>
      <dgm:t>
        <a:bodyPr/>
        <a:lstStyle/>
        <a:p>
          <a:endParaRPr lang="hu-HU"/>
        </a:p>
      </dgm:t>
    </dgm:pt>
    <dgm:pt modelId="{AFB0768E-F0E8-4AC6-A231-1005D61EFE40}">
      <dgm:prSet custT="1"/>
      <dgm:spPr>
        <a:ln>
          <a:noFill/>
        </a:ln>
      </dgm:spPr>
      <dgm:t>
        <a:bodyPr/>
        <a:lstStyle/>
        <a:p>
          <a:r>
            <a:rPr lang="hu-HU" sz="1600" b="1" cap="all" baseline="0" dirty="0"/>
            <a:t>Tanulmányi célú</a:t>
          </a:r>
        </a:p>
      </dgm:t>
    </dgm:pt>
    <dgm:pt modelId="{2ABBAA26-CE9E-4056-A2FD-9289A954A482}" type="parTrans" cxnId="{D8E57A25-E743-4148-99AB-10E7EAD732AA}">
      <dgm:prSet/>
      <dgm:spPr/>
      <dgm:t>
        <a:bodyPr/>
        <a:lstStyle/>
        <a:p>
          <a:endParaRPr lang="hu-HU"/>
        </a:p>
      </dgm:t>
    </dgm:pt>
    <dgm:pt modelId="{9F0407D7-91CA-4694-8108-865B92DB462F}" type="sibTrans" cxnId="{D8E57A25-E743-4148-99AB-10E7EAD732AA}">
      <dgm:prSet/>
      <dgm:spPr/>
      <dgm:t>
        <a:bodyPr/>
        <a:lstStyle/>
        <a:p>
          <a:endParaRPr lang="hu-HU"/>
        </a:p>
      </dgm:t>
    </dgm:pt>
    <dgm:pt modelId="{DEA8F963-0318-41C6-B22D-64EB270C63A8}">
      <dgm:prSet custT="1"/>
      <dgm:spPr>
        <a:ln>
          <a:noFill/>
        </a:ln>
      </dgm:spPr>
      <dgm:t>
        <a:bodyPr/>
        <a:lstStyle/>
        <a:p>
          <a:pPr>
            <a:lnSpc>
              <a:spcPct val="100000"/>
            </a:lnSpc>
            <a:spcAft>
              <a:spcPts val="0"/>
            </a:spcAft>
          </a:pPr>
          <a:r>
            <a:rPr lang="hu-HU" sz="1600" b="1" dirty="0"/>
            <a:t>KUTATÁSI CÉLÚ</a:t>
          </a:r>
        </a:p>
      </dgm:t>
    </dgm:pt>
    <dgm:pt modelId="{98DAA3DE-502F-4A16-9050-DEE7360EC6FB}" type="parTrans" cxnId="{ACA26B2A-1DAB-4606-AD41-7CDABA9DD603}">
      <dgm:prSet/>
      <dgm:spPr/>
      <dgm:t>
        <a:bodyPr/>
        <a:lstStyle/>
        <a:p>
          <a:endParaRPr lang="hu-HU"/>
        </a:p>
      </dgm:t>
    </dgm:pt>
    <dgm:pt modelId="{0B14BA74-CB21-4573-8062-32321C17A6D7}" type="sibTrans" cxnId="{ACA26B2A-1DAB-4606-AD41-7CDABA9DD603}">
      <dgm:prSet/>
      <dgm:spPr/>
      <dgm:t>
        <a:bodyPr/>
        <a:lstStyle/>
        <a:p>
          <a:endParaRPr lang="hu-HU"/>
        </a:p>
      </dgm:t>
    </dgm:pt>
    <dgm:pt modelId="{6CEF23D4-6442-483E-9F23-761F55B8450B}" type="pres">
      <dgm:prSet presAssocID="{7C221F47-5777-4E71-97C2-18ABDA0084E5}" presName="hierChild1" presStyleCnt="0">
        <dgm:presLayoutVars>
          <dgm:orgChart val="1"/>
          <dgm:chPref val="1"/>
          <dgm:dir/>
          <dgm:animOne val="branch"/>
          <dgm:animLvl val="lvl"/>
          <dgm:resizeHandles/>
        </dgm:presLayoutVars>
      </dgm:prSet>
      <dgm:spPr/>
    </dgm:pt>
    <dgm:pt modelId="{78469542-F57F-492B-ABB2-BF99E2AB4843}" type="pres">
      <dgm:prSet presAssocID="{38E02823-224D-4D0F-B946-B5CC8A07FD00}" presName="hierRoot1" presStyleCnt="0">
        <dgm:presLayoutVars>
          <dgm:hierBranch val="init"/>
        </dgm:presLayoutVars>
      </dgm:prSet>
      <dgm:spPr/>
    </dgm:pt>
    <dgm:pt modelId="{5A49D481-EF6D-45E1-9F20-16E490520416}" type="pres">
      <dgm:prSet presAssocID="{38E02823-224D-4D0F-B946-B5CC8A07FD00}" presName="rootComposite1" presStyleCnt="0"/>
      <dgm:spPr/>
    </dgm:pt>
    <dgm:pt modelId="{E19A289F-1013-4D58-B846-5E2B9D92EF02}" type="pres">
      <dgm:prSet presAssocID="{38E02823-224D-4D0F-B946-B5CC8A07FD00}" presName="rootText1" presStyleLbl="node0" presStyleIdx="0" presStyleCnt="1" custScaleX="507484" custScaleY="137623" custLinFactNeighborX="4334" custLinFactNeighborY="-1370">
        <dgm:presLayoutVars>
          <dgm:chPref val="3"/>
        </dgm:presLayoutVars>
      </dgm:prSet>
      <dgm:spPr/>
    </dgm:pt>
    <dgm:pt modelId="{6B3F783C-D918-45A1-A516-12BE74E93C04}" type="pres">
      <dgm:prSet presAssocID="{38E02823-224D-4D0F-B946-B5CC8A07FD00}" presName="rootConnector1" presStyleLbl="node1" presStyleIdx="0" presStyleCnt="0"/>
      <dgm:spPr/>
    </dgm:pt>
    <dgm:pt modelId="{5DD42A62-9B0C-4EE4-9D48-CA1A8BE6254A}" type="pres">
      <dgm:prSet presAssocID="{38E02823-224D-4D0F-B946-B5CC8A07FD00}" presName="hierChild2" presStyleCnt="0"/>
      <dgm:spPr/>
    </dgm:pt>
    <dgm:pt modelId="{5A7B5BD8-E422-496F-BB12-F4689C9756E7}" type="pres">
      <dgm:prSet presAssocID="{2ABBAA26-CE9E-4056-A2FD-9289A954A482}" presName="Name37" presStyleLbl="parChTrans1D2" presStyleIdx="0" presStyleCnt="2"/>
      <dgm:spPr/>
    </dgm:pt>
    <dgm:pt modelId="{4A21FFE2-9DA0-49FE-BDFD-EB21203EE574}" type="pres">
      <dgm:prSet presAssocID="{AFB0768E-F0E8-4AC6-A231-1005D61EFE40}" presName="hierRoot2" presStyleCnt="0">
        <dgm:presLayoutVars>
          <dgm:hierBranch val="init"/>
        </dgm:presLayoutVars>
      </dgm:prSet>
      <dgm:spPr/>
    </dgm:pt>
    <dgm:pt modelId="{B01252C5-A9F6-4892-87E5-DE0C04D3E2EC}" type="pres">
      <dgm:prSet presAssocID="{AFB0768E-F0E8-4AC6-A231-1005D61EFE40}" presName="rootComposite" presStyleCnt="0"/>
      <dgm:spPr/>
    </dgm:pt>
    <dgm:pt modelId="{91168EDB-B6EF-46B8-90F4-622EDC13F756}" type="pres">
      <dgm:prSet presAssocID="{AFB0768E-F0E8-4AC6-A231-1005D61EFE40}" presName="rootText" presStyleLbl="node2" presStyleIdx="0" presStyleCnt="2" custScaleX="185631" custLinFactNeighborX="-257" custLinFactNeighborY="214">
        <dgm:presLayoutVars>
          <dgm:chPref val="3"/>
        </dgm:presLayoutVars>
      </dgm:prSet>
      <dgm:spPr/>
    </dgm:pt>
    <dgm:pt modelId="{577C4CB0-3278-4BA4-BCCA-DD6F839DE5B7}" type="pres">
      <dgm:prSet presAssocID="{AFB0768E-F0E8-4AC6-A231-1005D61EFE40}" presName="rootConnector" presStyleLbl="node2" presStyleIdx="0" presStyleCnt="2"/>
      <dgm:spPr/>
    </dgm:pt>
    <dgm:pt modelId="{BE22E2EF-1C99-4A18-8ED3-70F6F3D0B198}" type="pres">
      <dgm:prSet presAssocID="{AFB0768E-F0E8-4AC6-A231-1005D61EFE40}" presName="hierChild4" presStyleCnt="0"/>
      <dgm:spPr/>
    </dgm:pt>
    <dgm:pt modelId="{ABC5A81F-E8E6-44D4-975E-4144D3F6BD5D}" type="pres">
      <dgm:prSet presAssocID="{AFB0768E-F0E8-4AC6-A231-1005D61EFE40}" presName="hierChild5" presStyleCnt="0"/>
      <dgm:spPr/>
    </dgm:pt>
    <dgm:pt modelId="{43A168F6-B864-4FE5-98EB-385CB44744CD}" type="pres">
      <dgm:prSet presAssocID="{98DAA3DE-502F-4A16-9050-DEE7360EC6FB}" presName="Name37" presStyleLbl="parChTrans1D2" presStyleIdx="1" presStyleCnt="2"/>
      <dgm:spPr/>
    </dgm:pt>
    <dgm:pt modelId="{0BF22B3D-8A70-4943-AF12-7FD144A04353}" type="pres">
      <dgm:prSet presAssocID="{DEA8F963-0318-41C6-B22D-64EB270C63A8}" presName="hierRoot2" presStyleCnt="0">
        <dgm:presLayoutVars>
          <dgm:hierBranch val="init"/>
        </dgm:presLayoutVars>
      </dgm:prSet>
      <dgm:spPr/>
    </dgm:pt>
    <dgm:pt modelId="{372B9EF1-66D0-4860-8156-7578E41A184D}" type="pres">
      <dgm:prSet presAssocID="{DEA8F963-0318-41C6-B22D-64EB270C63A8}" presName="rootComposite" presStyleCnt="0"/>
      <dgm:spPr/>
    </dgm:pt>
    <dgm:pt modelId="{E9C76A08-B0CD-4E98-B54C-08A41DAB337C}" type="pres">
      <dgm:prSet presAssocID="{DEA8F963-0318-41C6-B22D-64EB270C63A8}" presName="rootText" presStyleLbl="node2" presStyleIdx="1" presStyleCnt="2" custScaleX="202117" custLinFactNeighborX="7111" custLinFactNeighborY="-885">
        <dgm:presLayoutVars>
          <dgm:chPref val="3"/>
        </dgm:presLayoutVars>
      </dgm:prSet>
      <dgm:spPr/>
    </dgm:pt>
    <dgm:pt modelId="{EF2545CB-FA2D-4A40-9B9F-F5990FEC961E}" type="pres">
      <dgm:prSet presAssocID="{DEA8F963-0318-41C6-B22D-64EB270C63A8}" presName="rootConnector" presStyleLbl="node2" presStyleIdx="1" presStyleCnt="2"/>
      <dgm:spPr/>
    </dgm:pt>
    <dgm:pt modelId="{D09AF1F3-BD5D-4ECF-9BC7-13DEF694D5A7}" type="pres">
      <dgm:prSet presAssocID="{DEA8F963-0318-41C6-B22D-64EB270C63A8}" presName="hierChild4" presStyleCnt="0"/>
      <dgm:spPr/>
    </dgm:pt>
    <dgm:pt modelId="{5B14C8C2-F0E8-443A-BFC9-3EE2E57471C2}" type="pres">
      <dgm:prSet presAssocID="{DEA8F963-0318-41C6-B22D-64EB270C63A8}" presName="hierChild5" presStyleCnt="0"/>
      <dgm:spPr/>
    </dgm:pt>
    <dgm:pt modelId="{B86E64A8-001E-4239-B43C-C87873DBDED7}" type="pres">
      <dgm:prSet presAssocID="{38E02823-224D-4D0F-B946-B5CC8A07FD00}" presName="hierChild3" presStyleCnt="0"/>
      <dgm:spPr/>
    </dgm:pt>
  </dgm:ptLst>
  <dgm:cxnLst>
    <dgm:cxn modelId="{D8E57A25-E743-4148-99AB-10E7EAD732AA}" srcId="{38E02823-224D-4D0F-B946-B5CC8A07FD00}" destId="{AFB0768E-F0E8-4AC6-A231-1005D61EFE40}" srcOrd="0" destOrd="0" parTransId="{2ABBAA26-CE9E-4056-A2FD-9289A954A482}" sibTransId="{9F0407D7-91CA-4694-8108-865B92DB462F}"/>
    <dgm:cxn modelId="{ACA26B2A-1DAB-4606-AD41-7CDABA9DD603}" srcId="{38E02823-224D-4D0F-B946-B5CC8A07FD00}" destId="{DEA8F963-0318-41C6-B22D-64EB270C63A8}" srcOrd="1" destOrd="0" parTransId="{98DAA3DE-502F-4A16-9050-DEE7360EC6FB}" sibTransId="{0B14BA74-CB21-4573-8062-32321C17A6D7}"/>
    <dgm:cxn modelId="{5EBB8D2F-85EF-41F9-8110-BB38F194B971}" type="presOf" srcId="{38E02823-224D-4D0F-B946-B5CC8A07FD00}" destId="{E19A289F-1013-4D58-B846-5E2B9D92EF02}" srcOrd="0" destOrd="0" presId="urn:microsoft.com/office/officeart/2005/8/layout/orgChart1"/>
    <dgm:cxn modelId="{2ADD513A-140E-443E-B1F4-7D0F382E6742}" type="presOf" srcId="{AFB0768E-F0E8-4AC6-A231-1005D61EFE40}" destId="{577C4CB0-3278-4BA4-BCCA-DD6F839DE5B7}" srcOrd="1" destOrd="0" presId="urn:microsoft.com/office/officeart/2005/8/layout/orgChart1"/>
    <dgm:cxn modelId="{C246E540-14A5-4019-ADA3-1CD57998417B}" type="presOf" srcId="{38E02823-224D-4D0F-B946-B5CC8A07FD00}" destId="{6B3F783C-D918-45A1-A516-12BE74E93C04}" srcOrd="1" destOrd="0" presId="urn:microsoft.com/office/officeart/2005/8/layout/orgChart1"/>
    <dgm:cxn modelId="{93540161-D012-42D9-B549-8FFB4BC10569}" type="presOf" srcId="{DEA8F963-0318-41C6-B22D-64EB270C63A8}" destId="{E9C76A08-B0CD-4E98-B54C-08A41DAB337C}" srcOrd="0" destOrd="0" presId="urn:microsoft.com/office/officeart/2005/8/layout/orgChart1"/>
    <dgm:cxn modelId="{097F5447-6C5E-4F60-B6B3-E486A22B2695}" type="presOf" srcId="{DEA8F963-0318-41C6-B22D-64EB270C63A8}" destId="{EF2545CB-FA2D-4A40-9B9F-F5990FEC961E}" srcOrd="1" destOrd="0" presId="urn:microsoft.com/office/officeart/2005/8/layout/orgChart1"/>
    <dgm:cxn modelId="{B8D3757A-FA27-4004-B791-D510242342A4}" srcId="{7C221F47-5777-4E71-97C2-18ABDA0084E5}" destId="{38E02823-224D-4D0F-B946-B5CC8A07FD00}" srcOrd="0" destOrd="0" parTransId="{1DC1A9DF-E327-43D2-B81C-888E4D894A53}" sibTransId="{5B2AA93E-4E23-4FD1-A29D-015FB4875EE9}"/>
    <dgm:cxn modelId="{009305C2-639C-45E0-9CB0-EF66BBBB0ECE}" type="presOf" srcId="{7C221F47-5777-4E71-97C2-18ABDA0084E5}" destId="{6CEF23D4-6442-483E-9F23-761F55B8450B}" srcOrd="0" destOrd="0" presId="urn:microsoft.com/office/officeart/2005/8/layout/orgChart1"/>
    <dgm:cxn modelId="{74CC7EC2-CB90-4966-A5F4-BEE8B7B882FA}" type="presOf" srcId="{98DAA3DE-502F-4A16-9050-DEE7360EC6FB}" destId="{43A168F6-B864-4FE5-98EB-385CB44744CD}" srcOrd="0" destOrd="0" presId="urn:microsoft.com/office/officeart/2005/8/layout/orgChart1"/>
    <dgm:cxn modelId="{DEBFC9DA-947F-44E6-AA90-543D15293EE3}" type="presOf" srcId="{AFB0768E-F0E8-4AC6-A231-1005D61EFE40}" destId="{91168EDB-B6EF-46B8-90F4-622EDC13F756}" srcOrd="0" destOrd="0" presId="urn:microsoft.com/office/officeart/2005/8/layout/orgChart1"/>
    <dgm:cxn modelId="{1B73EAF0-B08F-4599-B6E3-D9C25C0C6954}" type="presOf" srcId="{2ABBAA26-CE9E-4056-A2FD-9289A954A482}" destId="{5A7B5BD8-E422-496F-BB12-F4689C9756E7}" srcOrd="0" destOrd="0" presId="urn:microsoft.com/office/officeart/2005/8/layout/orgChart1"/>
    <dgm:cxn modelId="{A984F908-8BE4-4A4E-AFF1-A12D5F2B1CEF}" type="presParOf" srcId="{6CEF23D4-6442-483E-9F23-761F55B8450B}" destId="{78469542-F57F-492B-ABB2-BF99E2AB4843}" srcOrd="0" destOrd="0" presId="urn:microsoft.com/office/officeart/2005/8/layout/orgChart1"/>
    <dgm:cxn modelId="{6E5AE5CF-BFD8-4476-9758-2CA593ACFD53}" type="presParOf" srcId="{78469542-F57F-492B-ABB2-BF99E2AB4843}" destId="{5A49D481-EF6D-45E1-9F20-16E490520416}" srcOrd="0" destOrd="0" presId="urn:microsoft.com/office/officeart/2005/8/layout/orgChart1"/>
    <dgm:cxn modelId="{04D555EA-A61C-4717-859A-C7818668A64E}" type="presParOf" srcId="{5A49D481-EF6D-45E1-9F20-16E490520416}" destId="{E19A289F-1013-4D58-B846-5E2B9D92EF02}" srcOrd="0" destOrd="0" presId="urn:microsoft.com/office/officeart/2005/8/layout/orgChart1"/>
    <dgm:cxn modelId="{D9A8B8E7-BD13-4309-983E-4C4C3C017AB5}" type="presParOf" srcId="{5A49D481-EF6D-45E1-9F20-16E490520416}" destId="{6B3F783C-D918-45A1-A516-12BE74E93C04}" srcOrd="1" destOrd="0" presId="urn:microsoft.com/office/officeart/2005/8/layout/orgChart1"/>
    <dgm:cxn modelId="{7D8D87BE-B164-4EAE-B82A-0FDB03C38FCB}" type="presParOf" srcId="{78469542-F57F-492B-ABB2-BF99E2AB4843}" destId="{5DD42A62-9B0C-4EE4-9D48-CA1A8BE6254A}" srcOrd="1" destOrd="0" presId="urn:microsoft.com/office/officeart/2005/8/layout/orgChart1"/>
    <dgm:cxn modelId="{0B4C7E27-8DDA-4F72-98C3-9DB30E13FB59}" type="presParOf" srcId="{5DD42A62-9B0C-4EE4-9D48-CA1A8BE6254A}" destId="{5A7B5BD8-E422-496F-BB12-F4689C9756E7}" srcOrd="0" destOrd="0" presId="urn:microsoft.com/office/officeart/2005/8/layout/orgChart1"/>
    <dgm:cxn modelId="{3F7D981E-6589-4882-98E3-8B1FC3D88B26}" type="presParOf" srcId="{5DD42A62-9B0C-4EE4-9D48-CA1A8BE6254A}" destId="{4A21FFE2-9DA0-49FE-BDFD-EB21203EE574}" srcOrd="1" destOrd="0" presId="urn:microsoft.com/office/officeart/2005/8/layout/orgChart1"/>
    <dgm:cxn modelId="{476835D1-6E14-4F89-BC06-2855A82A0BD7}" type="presParOf" srcId="{4A21FFE2-9DA0-49FE-BDFD-EB21203EE574}" destId="{B01252C5-A9F6-4892-87E5-DE0C04D3E2EC}" srcOrd="0" destOrd="0" presId="urn:microsoft.com/office/officeart/2005/8/layout/orgChart1"/>
    <dgm:cxn modelId="{6064CCAB-85FF-4E57-B6AF-940C44284862}" type="presParOf" srcId="{B01252C5-A9F6-4892-87E5-DE0C04D3E2EC}" destId="{91168EDB-B6EF-46B8-90F4-622EDC13F756}" srcOrd="0" destOrd="0" presId="urn:microsoft.com/office/officeart/2005/8/layout/orgChart1"/>
    <dgm:cxn modelId="{FF8DF2B9-2AA5-4461-B102-6423C8B75A81}" type="presParOf" srcId="{B01252C5-A9F6-4892-87E5-DE0C04D3E2EC}" destId="{577C4CB0-3278-4BA4-BCCA-DD6F839DE5B7}" srcOrd="1" destOrd="0" presId="urn:microsoft.com/office/officeart/2005/8/layout/orgChart1"/>
    <dgm:cxn modelId="{01AAE57C-228E-4A06-A57D-C722D21604C3}" type="presParOf" srcId="{4A21FFE2-9DA0-49FE-BDFD-EB21203EE574}" destId="{BE22E2EF-1C99-4A18-8ED3-70F6F3D0B198}" srcOrd="1" destOrd="0" presId="urn:microsoft.com/office/officeart/2005/8/layout/orgChart1"/>
    <dgm:cxn modelId="{712F3A57-005F-4BC4-8C31-189C2F9EE803}" type="presParOf" srcId="{4A21FFE2-9DA0-49FE-BDFD-EB21203EE574}" destId="{ABC5A81F-E8E6-44D4-975E-4144D3F6BD5D}" srcOrd="2" destOrd="0" presId="urn:microsoft.com/office/officeart/2005/8/layout/orgChart1"/>
    <dgm:cxn modelId="{2A61A905-F1A2-44A8-B4C0-DBFDC0423E28}" type="presParOf" srcId="{5DD42A62-9B0C-4EE4-9D48-CA1A8BE6254A}" destId="{43A168F6-B864-4FE5-98EB-385CB44744CD}" srcOrd="2" destOrd="0" presId="urn:microsoft.com/office/officeart/2005/8/layout/orgChart1"/>
    <dgm:cxn modelId="{819278A7-043E-4C5C-AF69-B7A47B5774DA}" type="presParOf" srcId="{5DD42A62-9B0C-4EE4-9D48-CA1A8BE6254A}" destId="{0BF22B3D-8A70-4943-AF12-7FD144A04353}" srcOrd="3" destOrd="0" presId="urn:microsoft.com/office/officeart/2005/8/layout/orgChart1"/>
    <dgm:cxn modelId="{1393843A-D59C-45D5-B5A6-7503C674537B}" type="presParOf" srcId="{0BF22B3D-8A70-4943-AF12-7FD144A04353}" destId="{372B9EF1-66D0-4860-8156-7578E41A184D}" srcOrd="0" destOrd="0" presId="urn:microsoft.com/office/officeart/2005/8/layout/orgChart1"/>
    <dgm:cxn modelId="{EC33212D-6736-4330-BAF6-20C2CF09414D}" type="presParOf" srcId="{372B9EF1-66D0-4860-8156-7578E41A184D}" destId="{E9C76A08-B0CD-4E98-B54C-08A41DAB337C}" srcOrd="0" destOrd="0" presId="urn:microsoft.com/office/officeart/2005/8/layout/orgChart1"/>
    <dgm:cxn modelId="{CCA00FA8-E6C0-4A86-BC51-F1EADC406356}" type="presParOf" srcId="{372B9EF1-66D0-4860-8156-7578E41A184D}" destId="{EF2545CB-FA2D-4A40-9B9F-F5990FEC961E}" srcOrd="1" destOrd="0" presId="urn:microsoft.com/office/officeart/2005/8/layout/orgChart1"/>
    <dgm:cxn modelId="{1D0F7493-4DF0-4195-AC14-4026D6A7B4C5}" type="presParOf" srcId="{0BF22B3D-8A70-4943-AF12-7FD144A04353}" destId="{D09AF1F3-BD5D-4ECF-9BC7-13DEF694D5A7}" srcOrd="1" destOrd="0" presId="urn:microsoft.com/office/officeart/2005/8/layout/orgChart1"/>
    <dgm:cxn modelId="{1B820333-5D90-4AE7-9CAF-5E05C670ABE9}" type="presParOf" srcId="{0BF22B3D-8A70-4943-AF12-7FD144A04353}" destId="{5B14C8C2-F0E8-443A-BFC9-3EE2E57471C2}" srcOrd="2" destOrd="0" presId="urn:microsoft.com/office/officeart/2005/8/layout/orgChart1"/>
    <dgm:cxn modelId="{0396C5CA-2263-4A69-9670-0D327F480AC1}" type="presParOf" srcId="{78469542-F57F-492B-ABB2-BF99E2AB4843}" destId="{B86E64A8-001E-4239-B43C-C87873DBDED7}"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E75C3A-5FD5-4587-A742-574B45D3482D}"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hu-HU"/>
        </a:p>
      </dgm:t>
    </dgm:pt>
    <dgm:pt modelId="{484A7D96-8087-44F2-9D57-1B745EDCDCEB}">
      <dgm:prSet custT="1"/>
      <dgm:spPr>
        <a:solidFill>
          <a:schemeClr val="bg1">
            <a:lumMod val="95000"/>
          </a:schemeClr>
        </a:solidFill>
      </dgm:spPr>
      <dgm:t>
        <a:bodyPr/>
        <a:lstStyle/>
        <a:p>
          <a:pPr algn="ctr">
            <a:lnSpc>
              <a:spcPct val="90000"/>
            </a:lnSpc>
            <a:spcAft>
              <a:spcPts val="0"/>
            </a:spcAft>
          </a:pPr>
          <a:r>
            <a:rPr lang="hu-HU" sz="1400" b="1" dirty="0"/>
            <a:t>Kapcsolatfelvétel a fogadóintézménnyel</a:t>
          </a:r>
        </a:p>
      </dgm:t>
    </dgm:pt>
    <dgm:pt modelId="{1DDAE3DD-328F-4E4A-AAF7-D255B81776E9}" type="parTrans" cxnId="{A88BFC4C-985D-488F-9E4B-B0ED16BF2ADD}">
      <dgm:prSet/>
      <dgm:spPr/>
      <dgm:t>
        <a:bodyPr/>
        <a:lstStyle/>
        <a:p>
          <a:endParaRPr lang="hu-HU" sz="2000"/>
        </a:p>
      </dgm:t>
    </dgm:pt>
    <dgm:pt modelId="{C0BCAEF0-D1CE-4098-A493-7756F8D81BF1}" type="sibTrans" cxnId="{A88BFC4C-985D-488F-9E4B-B0ED16BF2ADD}">
      <dgm:prSet/>
      <dgm:spPr/>
      <dgm:t>
        <a:bodyPr/>
        <a:lstStyle/>
        <a:p>
          <a:endParaRPr lang="hu-HU" sz="2000"/>
        </a:p>
      </dgm:t>
    </dgm:pt>
    <dgm:pt modelId="{D9266CD9-04F5-4C54-86F4-BE722431583E}">
      <dgm:prSet custT="1"/>
      <dgm:spPr>
        <a:solidFill>
          <a:schemeClr val="bg1">
            <a:lumMod val="95000"/>
          </a:schemeClr>
        </a:solidFill>
      </dgm:spPr>
      <dgm:t>
        <a:bodyPr/>
        <a:lstStyle/>
        <a:p>
          <a:pPr algn="ctr"/>
          <a:r>
            <a:rPr lang="hu-HU" sz="1400" b="1" dirty="0"/>
            <a:t>Nominálási határidő ismerete</a:t>
          </a:r>
        </a:p>
      </dgm:t>
    </dgm:pt>
    <dgm:pt modelId="{01109FCD-475C-4F49-9917-0A676E25D7A1}" type="parTrans" cxnId="{4614B900-E56D-439C-9F55-9825D28EC56D}">
      <dgm:prSet/>
      <dgm:spPr/>
      <dgm:t>
        <a:bodyPr/>
        <a:lstStyle/>
        <a:p>
          <a:endParaRPr lang="hu-HU" sz="2000"/>
        </a:p>
      </dgm:t>
    </dgm:pt>
    <dgm:pt modelId="{417F8C0D-5E86-4BA3-B95C-470FB7CB8042}" type="sibTrans" cxnId="{4614B900-E56D-439C-9F55-9825D28EC56D}">
      <dgm:prSet/>
      <dgm:spPr/>
      <dgm:t>
        <a:bodyPr/>
        <a:lstStyle/>
        <a:p>
          <a:endParaRPr lang="hu-HU" sz="2000"/>
        </a:p>
      </dgm:t>
    </dgm:pt>
    <dgm:pt modelId="{F36C9750-06C5-4D28-9A6C-FE9784131492}">
      <dgm:prSet custT="1"/>
      <dgm:spPr>
        <a:solidFill>
          <a:schemeClr val="bg1">
            <a:lumMod val="95000"/>
          </a:schemeClr>
        </a:solidFill>
      </dgm:spPr>
      <dgm:t>
        <a:bodyPr/>
        <a:lstStyle/>
        <a:p>
          <a:pPr algn="ctr">
            <a:lnSpc>
              <a:spcPct val="100000"/>
            </a:lnSpc>
            <a:spcAft>
              <a:spcPts val="0"/>
            </a:spcAft>
          </a:pPr>
          <a:r>
            <a:rPr lang="hu-HU" sz="1400" b="1" dirty="0"/>
            <a:t>Tanév időbeosztásának ismerete</a:t>
          </a:r>
        </a:p>
        <a:p>
          <a:pPr algn="ctr">
            <a:lnSpc>
              <a:spcPct val="100000"/>
            </a:lnSpc>
            <a:spcAft>
              <a:spcPts val="0"/>
            </a:spcAft>
          </a:pPr>
          <a:r>
            <a:rPr lang="hu-HU" sz="1400" b="1" dirty="0"/>
            <a:t>(orientációs hét, félév hossza, vizsgaidőszak, stb.) </a:t>
          </a:r>
        </a:p>
      </dgm:t>
    </dgm:pt>
    <dgm:pt modelId="{7240815C-881B-47F4-A204-5E688BE1E9BA}" type="parTrans" cxnId="{D2613923-54BF-4F2F-8322-A8A771E351DC}">
      <dgm:prSet/>
      <dgm:spPr/>
      <dgm:t>
        <a:bodyPr/>
        <a:lstStyle/>
        <a:p>
          <a:endParaRPr lang="hu-HU" sz="2000"/>
        </a:p>
      </dgm:t>
    </dgm:pt>
    <dgm:pt modelId="{53904DAD-345D-4DCE-8B76-AC9184C3DA61}" type="sibTrans" cxnId="{D2613923-54BF-4F2F-8322-A8A771E351DC}">
      <dgm:prSet/>
      <dgm:spPr/>
      <dgm:t>
        <a:bodyPr/>
        <a:lstStyle/>
        <a:p>
          <a:endParaRPr lang="hu-HU" sz="2000"/>
        </a:p>
      </dgm:t>
    </dgm:pt>
    <dgm:pt modelId="{81B828D8-9526-43BD-A415-DCB31A74328B}">
      <dgm:prSet custT="1"/>
      <dgm:spPr>
        <a:solidFill>
          <a:schemeClr val="bg1">
            <a:lumMod val="95000"/>
          </a:schemeClr>
        </a:solidFill>
      </dgm:spPr>
      <dgm:t>
        <a:bodyPr/>
        <a:lstStyle/>
        <a:p>
          <a:pPr algn="ctr"/>
          <a:r>
            <a:rPr lang="hu-HU" sz="1400" b="1" dirty="0"/>
            <a:t>Aktív MATE hallgatói jogviszony a mobilitás alatt</a:t>
          </a:r>
        </a:p>
      </dgm:t>
    </dgm:pt>
    <dgm:pt modelId="{6714A7BF-F8C1-405D-B274-E5E3CFB5BA11}" type="parTrans" cxnId="{CE748A70-BC51-4758-AE94-133C286FBAAA}">
      <dgm:prSet/>
      <dgm:spPr/>
      <dgm:t>
        <a:bodyPr/>
        <a:lstStyle/>
        <a:p>
          <a:endParaRPr lang="hu-HU" sz="2000"/>
        </a:p>
      </dgm:t>
    </dgm:pt>
    <dgm:pt modelId="{1E8C0336-742B-4F27-8D79-63F9E65709C2}" type="sibTrans" cxnId="{CE748A70-BC51-4758-AE94-133C286FBAAA}">
      <dgm:prSet/>
      <dgm:spPr/>
      <dgm:t>
        <a:bodyPr/>
        <a:lstStyle/>
        <a:p>
          <a:endParaRPr lang="hu-HU" sz="2000"/>
        </a:p>
      </dgm:t>
    </dgm:pt>
    <dgm:pt modelId="{0A433608-8092-41EC-8E6F-C45FE31B6B1E}">
      <dgm:prSet custT="1"/>
      <dgm:spPr>
        <a:solidFill>
          <a:schemeClr val="bg1">
            <a:lumMod val="95000"/>
          </a:schemeClr>
        </a:solidFill>
      </dgm:spPr>
      <dgm:t>
        <a:bodyPr/>
        <a:lstStyle/>
        <a:p>
          <a:pPr algn="ctr"/>
          <a:r>
            <a:rPr lang="hu-HU" sz="1400" b="1" dirty="0"/>
            <a:t>Tandíjmentesség a fogadó intézményben</a:t>
          </a:r>
        </a:p>
      </dgm:t>
    </dgm:pt>
    <dgm:pt modelId="{14669985-BB5E-4E7E-B05E-856C678D6D8B}" type="parTrans" cxnId="{004C924D-1C8F-4ABC-A60F-DDBAA1F95659}">
      <dgm:prSet/>
      <dgm:spPr/>
      <dgm:t>
        <a:bodyPr/>
        <a:lstStyle/>
        <a:p>
          <a:endParaRPr lang="hu-HU" sz="2000"/>
        </a:p>
      </dgm:t>
    </dgm:pt>
    <dgm:pt modelId="{5C766E3D-C0EA-448E-ACA8-1DE00028CBED}" type="sibTrans" cxnId="{004C924D-1C8F-4ABC-A60F-DDBAA1F95659}">
      <dgm:prSet/>
      <dgm:spPr/>
      <dgm:t>
        <a:bodyPr/>
        <a:lstStyle/>
        <a:p>
          <a:endParaRPr lang="hu-HU" sz="2000"/>
        </a:p>
      </dgm:t>
    </dgm:pt>
    <dgm:pt modelId="{CC89FC87-78D1-49D5-A8F5-3D068E2AB1C2}">
      <dgm:prSet custT="1"/>
      <dgm:spPr>
        <a:solidFill>
          <a:schemeClr val="bg1">
            <a:lumMod val="95000"/>
          </a:schemeClr>
        </a:solidFill>
      </dgm:spPr>
      <dgm:t>
        <a:bodyPr/>
        <a:lstStyle/>
        <a:p>
          <a:pPr algn="ctr"/>
          <a:r>
            <a:rPr lang="hu-HU" sz="1400" b="1" dirty="0">
              <a:solidFill>
                <a:srgbClr val="C00000"/>
              </a:solidFill>
            </a:rPr>
            <a:t>15 kredit / félév vagy min. 4-5 szakos tantárgy felvétele</a:t>
          </a:r>
          <a:endParaRPr lang="hu-HU" sz="1400" dirty="0">
            <a:solidFill>
              <a:srgbClr val="C00000"/>
            </a:solidFill>
          </a:endParaRPr>
        </a:p>
      </dgm:t>
    </dgm:pt>
    <dgm:pt modelId="{2AD8DEA5-66C0-4891-AF64-F95EBCE2A075}" type="parTrans" cxnId="{81131EDB-A5DF-4633-B13B-461641E14BE4}">
      <dgm:prSet/>
      <dgm:spPr/>
      <dgm:t>
        <a:bodyPr/>
        <a:lstStyle/>
        <a:p>
          <a:endParaRPr lang="hu-HU" sz="2000"/>
        </a:p>
      </dgm:t>
    </dgm:pt>
    <dgm:pt modelId="{7E4FDF76-D14A-471E-82C0-D5D5278391AB}" type="sibTrans" cxnId="{81131EDB-A5DF-4633-B13B-461641E14BE4}">
      <dgm:prSet/>
      <dgm:spPr/>
      <dgm:t>
        <a:bodyPr/>
        <a:lstStyle/>
        <a:p>
          <a:endParaRPr lang="hu-HU" sz="2000"/>
        </a:p>
      </dgm:t>
    </dgm:pt>
    <dgm:pt modelId="{485C0263-227B-452A-9A69-40C0B910A7D4}">
      <dgm:prSet custT="1"/>
      <dgm:spPr>
        <a:solidFill>
          <a:schemeClr val="bg1">
            <a:lumMod val="95000"/>
          </a:schemeClr>
        </a:solidFill>
      </dgm:spPr>
      <dgm:t>
        <a:bodyPr/>
        <a:lstStyle/>
        <a:p>
          <a:pPr algn="ctr">
            <a:lnSpc>
              <a:spcPct val="100000"/>
            </a:lnSpc>
            <a:spcAft>
              <a:spcPts val="0"/>
            </a:spcAft>
          </a:pPr>
          <a:r>
            <a:rPr lang="hu-HU" sz="1400" b="1" dirty="0">
              <a:solidFill>
                <a:srgbClr val="FF0000"/>
              </a:solidFill>
            </a:rPr>
            <a:t>Kedvezményes tanulmányi rend </a:t>
          </a:r>
          <a:r>
            <a:rPr lang="hu-HU" sz="1400" b="1" dirty="0"/>
            <a:t>és </a:t>
          </a:r>
          <a:r>
            <a:rPr lang="hu-HU" sz="1400" b="1" i="0" dirty="0">
              <a:solidFill>
                <a:srgbClr val="FF0000"/>
              </a:solidFill>
            </a:rPr>
            <a:t>Vizsgaidőszak hosszabbítási kérelem</a:t>
          </a:r>
          <a:r>
            <a:rPr lang="hu-HU" sz="1400" b="1" dirty="0"/>
            <a:t> benyújtása Neptunon keresztül</a:t>
          </a:r>
        </a:p>
      </dgm:t>
    </dgm:pt>
    <dgm:pt modelId="{0991BB79-1F47-4FE6-9814-5F84E1603ED4}" type="parTrans" cxnId="{98025176-912F-423E-BFCA-556AB8BDC897}">
      <dgm:prSet/>
      <dgm:spPr/>
      <dgm:t>
        <a:bodyPr/>
        <a:lstStyle/>
        <a:p>
          <a:endParaRPr lang="hu-HU" sz="2000"/>
        </a:p>
      </dgm:t>
    </dgm:pt>
    <dgm:pt modelId="{C3E91B8F-0D09-4C23-8D51-709263EEFBAB}" type="sibTrans" cxnId="{98025176-912F-423E-BFCA-556AB8BDC897}">
      <dgm:prSet/>
      <dgm:spPr/>
      <dgm:t>
        <a:bodyPr/>
        <a:lstStyle/>
        <a:p>
          <a:endParaRPr lang="hu-HU" sz="2000"/>
        </a:p>
      </dgm:t>
    </dgm:pt>
    <dgm:pt modelId="{7B5AAF1C-8500-4D55-A42A-9051ECFBCD87}">
      <dgm:prSet custT="1"/>
      <dgm:spPr>
        <a:solidFill>
          <a:schemeClr val="bg1">
            <a:lumMod val="95000"/>
          </a:schemeClr>
        </a:solidFill>
      </dgm:spPr>
      <dgm:t>
        <a:bodyPr/>
        <a:lstStyle/>
        <a:p>
          <a:pPr algn="ctr"/>
          <a:r>
            <a:rPr lang="hu-HU" sz="1400" b="1" dirty="0"/>
            <a:t>1 teljes tanév csak </a:t>
          </a:r>
        </a:p>
        <a:p>
          <a:pPr algn="ctr"/>
          <a:r>
            <a:rPr lang="hu-HU" sz="1400" b="1" dirty="0"/>
            <a:t>szeptemberi kezdetű mobilitás esetében</a:t>
          </a:r>
        </a:p>
      </dgm:t>
    </dgm:pt>
    <dgm:pt modelId="{7F548C74-FE9A-48A4-AD5D-4EEC7247E0F6}" type="parTrans" cxnId="{F8FA3B8B-C9A2-4F64-9B53-DE6BA4AC8BFA}">
      <dgm:prSet/>
      <dgm:spPr/>
      <dgm:t>
        <a:bodyPr/>
        <a:lstStyle/>
        <a:p>
          <a:endParaRPr lang="hu-HU" sz="2000"/>
        </a:p>
      </dgm:t>
    </dgm:pt>
    <dgm:pt modelId="{30BBE0B6-2A9B-4467-83E8-50E1D87B8991}" type="sibTrans" cxnId="{F8FA3B8B-C9A2-4F64-9B53-DE6BA4AC8BFA}">
      <dgm:prSet/>
      <dgm:spPr/>
      <dgm:t>
        <a:bodyPr/>
        <a:lstStyle/>
        <a:p>
          <a:endParaRPr lang="hu-HU" sz="2000"/>
        </a:p>
      </dgm:t>
    </dgm:pt>
    <dgm:pt modelId="{29B66DD0-78FD-43CE-91AB-C5837C9D1E07}" type="pres">
      <dgm:prSet presAssocID="{F6E75C3A-5FD5-4587-A742-574B45D3482D}" presName="linear" presStyleCnt="0">
        <dgm:presLayoutVars>
          <dgm:animLvl val="lvl"/>
          <dgm:resizeHandles val="exact"/>
        </dgm:presLayoutVars>
      </dgm:prSet>
      <dgm:spPr/>
    </dgm:pt>
    <dgm:pt modelId="{4E7CB122-CB2B-4F26-9569-6670A5C3884E}" type="pres">
      <dgm:prSet presAssocID="{484A7D96-8087-44F2-9D57-1B745EDCDCEB}" presName="parentText" presStyleLbl="node1" presStyleIdx="0" presStyleCnt="8" custLinFactY="98788" custLinFactNeighborY="100000">
        <dgm:presLayoutVars>
          <dgm:chMax val="0"/>
          <dgm:bulletEnabled val="1"/>
        </dgm:presLayoutVars>
      </dgm:prSet>
      <dgm:spPr/>
    </dgm:pt>
    <dgm:pt modelId="{E85D5AF9-3DFD-48C0-8429-9378F9215BBD}" type="pres">
      <dgm:prSet presAssocID="{C0BCAEF0-D1CE-4098-A493-7756F8D81BF1}" presName="spacer" presStyleCnt="0"/>
      <dgm:spPr/>
    </dgm:pt>
    <dgm:pt modelId="{3398066D-A5EF-400C-A0E3-D2D3ADDFDBBA}" type="pres">
      <dgm:prSet presAssocID="{D9266CD9-04F5-4C54-86F4-BE722431583E}" presName="parentText" presStyleLbl="node1" presStyleIdx="1" presStyleCnt="8" custLinFactY="-100000" custLinFactNeighborY="-177144">
        <dgm:presLayoutVars>
          <dgm:chMax val="0"/>
          <dgm:bulletEnabled val="1"/>
        </dgm:presLayoutVars>
      </dgm:prSet>
      <dgm:spPr/>
    </dgm:pt>
    <dgm:pt modelId="{A6D3146F-7BCD-4527-8486-47C1D1EB3BFD}" type="pres">
      <dgm:prSet presAssocID="{417F8C0D-5E86-4BA3-B95C-470FB7CB8042}" presName="spacer" presStyleCnt="0"/>
      <dgm:spPr/>
    </dgm:pt>
    <dgm:pt modelId="{0E6505EA-194D-4C7C-AB67-65E6C709D594}" type="pres">
      <dgm:prSet presAssocID="{F36C9750-06C5-4D28-9A6C-FE9784131492}" presName="parentText" presStyleLbl="node1" presStyleIdx="2" presStyleCnt="8" custLinFactY="99032" custLinFactNeighborY="100000">
        <dgm:presLayoutVars>
          <dgm:chMax val="0"/>
          <dgm:bulletEnabled val="1"/>
        </dgm:presLayoutVars>
      </dgm:prSet>
      <dgm:spPr/>
    </dgm:pt>
    <dgm:pt modelId="{C8BF0071-5140-4BBA-A044-10656E801BF7}" type="pres">
      <dgm:prSet presAssocID="{53904DAD-345D-4DCE-8B76-AC9184C3DA61}" presName="spacer" presStyleCnt="0"/>
      <dgm:spPr/>
    </dgm:pt>
    <dgm:pt modelId="{CF7FCADF-1EBF-4CB1-A94A-FD58C1199234}" type="pres">
      <dgm:prSet presAssocID="{81B828D8-9526-43BD-A415-DCB31A74328B}" presName="parentText" presStyleLbl="node1" presStyleIdx="3" presStyleCnt="8" custLinFactY="-98747" custLinFactNeighborY="-100000">
        <dgm:presLayoutVars>
          <dgm:chMax val="0"/>
          <dgm:bulletEnabled val="1"/>
        </dgm:presLayoutVars>
      </dgm:prSet>
      <dgm:spPr/>
    </dgm:pt>
    <dgm:pt modelId="{A9445C46-0AB7-40AB-8B36-391B7A90CF94}" type="pres">
      <dgm:prSet presAssocID="{1E8C0336-742B-4F27-8D79-63F9E65709C2}" presName="spacer" presStyleCnt="0"/>
      <dgm:spPr/>
    </dgm:pt>
    <dgm:pt modelId="{9CFF9F89-5716-4699-B912-DFC0331D1602}" type="pres">
      <dgm:prSet presAssocID="{0A433608-8092-41EC-8E6F-C45FE31B6B1E}" presName="parentText" presStyleLbl="node1" presStyleIdx="4" presStyleCnt="8">
        <dgm:presLayoutVars>
          <dgm:chMax val="0"/>
          <dgm:bulletEnabled val="1"/>
        </dgm:presLayoutVars>
      </dgm:prSet>
      <dgm:spPr/>
    </dgm:pt>
    <dgm:pt modelId="{5A22F406-7678-4FD2-BF0C-E0B174E5A96A}" type="pres">
      <dgm:prSet presAssocID="{5C766E3D-C0EA-448E-ACA8-1DE00028CBED}" presName="spacer" presStyleCnt="0"/>
      <dgm:spPr/>
    </dgm:pt>
    <dgm:pt modelId="{BEEE0B4A-1D46-4A5F-B55F-51B3CD5FD034}" type="pres">
      <dgm:prSet presAssocID="{CC89FC87-78D1-49D5-A8F5-3D068E2AB1C2}" presName="parentText" presStyleLbl="node1" presStyleIdx="5" presStyleCnt="8">
        <dgm:presLayoutVars>
          <dgm:chMax val="0"/>
          <dgm:bulletEnabled val="1"/>
        </dgm:presLayoutVars>
      </dgm:prSet>
      <dgm:spPr/>
    </dgm:pt>
    <dgm:pt modelId="{9329C556-B9BC-41CA-A40C-4CAD8F182F45}" type="pres">
      <dgm:prSet presAssocID="{7E4FDF76-D14A-471E-82C0-D5D5278391AB}" presName="spacer" presStyleCnt="0"/>
      <dgm:spPr/>
    </dgm:pt>
    <dgm:pt modelId="{00F850EE-360D-4D11-B07D-109101365E3B}" type="pres">
      <dgm:prSet presAssocID="{485C0263-227B-452A-9A69-40C0B910A7D4}" presName="parentText" presStyleLbl="node1" presStyleIdx="6" presStyleCnt="8" custLinFactNeighborY="-16881">
        <dgm:presLayoutVars>
          <dgm:chMax val="0"/>
          <dgm:bulletEnabled val="1"/>
        </dgm:presLayoutVars>
      </dgm:prSet>
      <dgm:spPr/>
    </dgm:pt>
    <dgm:pt modelId="{4EAB46E8-F3EF-4D89-8DD5-DE184CDC7819}" type="pres">
      <dgm:prSet presAssocID="{C3E91B8F-0D09-4C23-8D51-709263EEFBAB}" presName="spacer" presStyleCnt="0"/>
      <dgm:spPr/>
    </dgm:pt>
    <dgm:pt modelId="{DC0CD0DB-7C24-49CD-A7D9-DD52C0F1DD68}" type="pres">
      <dgm:prSet presAssocID="{7B5AAF1C-8500-4D55-A42A-9051ECFBCD87}" presName="parentText" presStyleLbl="node1" presStyleIdx="7" presStyleCnt="8">
        <dgm:presLayoutVars>
          <dgm:chMax val="0"/>
          <dgm:bulletEnabled val="1"/>
        </dgm:presLayoutVars>
      </dgm:prSet>
      <dgm:spPr/>
    </dgm:pt>
  </dgm:ptLst>
  <dgm:cxnLst>
    <dgm:cxn modelId="{4614B900-E56D-439C-9F55-9825D28EC56D}" srcId="{F6E75C3A-5FD5-4587-A742-574B45D3482D}" destId="{D9266CD9-04F5-4C54-86F4-BE722431583E}" srcOrd="1" destOrd="0" parTransId="{01109FCD-475C-4F49-9917-0A676E25D7A1}" sibTransId="{417F8C0D-5E86-4BA3-B95C-470FB7CB8042}"/>
    <dgm:cxn modelId="{193D3C1E-61A7-4142-A191-F9ABAEE74F26}" type="presOf" srcId="{F6E75C3A-5FD5-4587-A742-574B45D3482D}" destId="{29B66DD0-78FD-43CE-91AB-C5837C9D1E07}" srcOrd="0" destOrd="0" presId="urn:microsoft.com/office/officeart/2005/8/layout/vList2"/>
    <dgm:cxn modelId="{3EC0A221-8365-4B79-B39B-005EF85438A2}" type="presOf" srcId="{81B828D8-9526-43BD-A415-DCB31A74328B}" destId="{CF7FCADF-1EBF-4CB1-A94A-FD58C1199234}" srcOrd="0" destOrd="0" presId="urn:microsoft.com/office/officeart/2005/8/layout/vList2"/>
    <dgm:cxn modelId="{D2613923-54BF-4F2F-8322-A8A771E351DC}" srcId="{F6E75C3A-5FD5-4587-A742-574B45D3482D}" destId="{F36C9750-06C5-4D28-9A6C-FE9784131492}" srcOrd="2" destOrd="0" parTransId="{7240815C-881B-47F4-A204-5E688BE1E9BA}" sibTransId="{53904DAD-345D-4DCE-8B76-AC9184C3DA61}"/>
    <dgm:cxn modelId="{E3246E26-432E-4B32-BDDA-DAF8A8A5B396}" type="presOf" srcId="{CC89FC87-78D1-49D5-A8F5-3D068E2AB1C2}" destId="{BEEE0B4A-1D46-4A5F-B55F-51B3CD5FD034}" srcOrd="0" destOrd="0" presId="urn:microsoft.com/office/officeart/2005/8/layout/vList2"/>
    <dgm:cxn modelId="{A88BFC4C-985D-488F-9E4B-B0ED16BF2ADD}" srcId="{F6E75C3A-5FD5-4587-A742-574B45D3482D}" destId="{484A7D96-8087-44F2-9D57-1B745EDCDCEB}" srcOrd="0" destOrd="0" parTransId="{1DDAE3DD-328F-4E4A-AAF7-D255B81776E9}" sibTransId="{C0BCAEF0-D1CE-4098-A493-7756F8D81BF1}"/>
    <dgm:cxn modelId="{004C924D-1C8F-4ABC-A60F-DDBAA1F95659}" srcId="{F6E75C3A-5FD5-4587-A742-574B45D3482D}" destId="{0A433608-8092-41EC-8E6F-C45FE31B6B1E}" srcOrd="4" destOrd="0" parTransId="{14669985-BB5E-4E7E-B05E-856C678D6D8B}" sibTransId="{5C766E3D-C0EA-448E-ACA8-1DE00028CBED}"/>
    <dgm:cxn modelId="{CE748A70-BC51-4758-AE94-133C286FBAAA}" srcId="{F6E75C3A-5FD5-4587-A742-574B45D3482D}" destId="{81B828D8-9526-43BD-A415-DCB31A74328B}" srcOrd="3" destOrd="0" parTransId="{6714A7BF-F8C1-405D-B274-E5E3CFB5BA11}" sibTransId="{1E8C0336-742B-4F27-8D79-63F9E65709C2}"/>
    <dgm:cxn modelId="{98025176-912F-423E-BFCA-556AB8BDC897}" srcId="{F6E75C3A-5FD5-4587-A742-574B45D3482D}" destId="{485C0263-227B-452A-9A69-40C0B910A7D4}" srcOrd="6" destOrd="0" parTransId="{0991BB79-1F47-4FE6-9814-5F84E1603ED4}" sibTransId="{C3E91B8F-0D09-4C23-8D51-709263EEFBAB}"/>
    <dgm:cxn modelId="{4686005A-CED2-475F-9BCB-76CA5CDFBDED}" type="presOf" srcId="{0A433608-8092-41EC-8E6F-C45FE31B6B1E}" destId="{9CFF9F89-5716-4699-B912-DFC0331D1602}" srcOrd="0" destOrd="0" presId="urn:microsoft.com/office/officeart/2005/8/layout/vList2"/>
    <dgm:cxn modelId="{F8FA3B8B-C9A2-4F64-9B53-DE6BA4AC8BFA}" srcId="{F6E75C3A-5FD5-4587-A742-574B45D3482D}" destId="{7B5AAF1C-8500-4D55-A42A-9051ECFBCD87}" srcOrd="7" destOrd="0" parTransId="{7F548C74-FE9A-48A4-AD5D-4EEC7247E0F6}" sibTransId="{30BBE0B6-2A9B-4467-83E8-50E1D87B8991}"/>
    <dgm:cxn modelId="{1E81C690-0907-4863-B565-CF20C36E0C13}" type="presOf" srcId="{485C0263-227B-452A-9A69-40C0B910A7D4}" destId="{00F850EE-360D-4D11-B07D-109101365E3B}" srcOrd="0" destOrd="0" presId="urn:microsoft.com/office/officeart/2005/8/layout/vList2"/>
    <dgm:cxn modelId="{05CBA491-C788-41E8-A742-50B815576CE8}" type="presOf" srcId="{7B5AAF1C-8500-4D55-A42A-9051ECFBCD87}" destId="{DC0CD0DB-7C24-49CD-A7D9-DD52C0F1DD68}" srcOrd="0" destOrd="0" presId="urn:microsoft.com/office/officeart/2005/8/layout/vList2"/>
    <dgm:cxn modelId="{B3705BB0-E945-4D4F-AB08-54D2B67F037F}" type="presOf" srcId="{D9266CD9-04F5-4C54-86F4-BE722431583E}" destId="{3398066D-A5EF-400C-A0E3-D2D3ADDFDBBA}" srcOrd="0" destOrd="0" presId="urn:microsoft.com/office/officeart/2005/8/layout/vList2"/>
    <dgm:cxn modelId="{81131EDB-A5DF-4633-B13B-461641E14BE4}" srcId="{F6E75C3A-5FD5-4587-A742-574B45D3482D}" destId="{CC89FC87-78D1-49D5-A8F5-3D068E2AB1C2}" srcOrd="5" destOrd="0" parTransId="{2AD8DEA5-66C0-4891-AF64-F95EBCE2A075}" sibTransId="{7E4FDF76-D14A-471E-82C0-D5D5278391AB}"/>
    <dgm:cxn modelId="{A8A1F5E2-C8D9-4647-919D-C63E4AF6BBD9}" type="presOf" srcId="{F36C9750-06C5-4D28-9A6C-FE9784131492}" destId="{0E6505EA-194D-4C7C-AB67-65E6C709D594}" srcOrd="0" destOrd="0" presId="urn:microsoft.com/office/officeart/2005/8/layout/vList2"/>
    <dgm:cxn modelId="{FDE09FEC-67C2-448D-BA35-E96DD2C266E4}" type="presOf" srcId="{484A7D96-8087-44F2-9D57-1B745EDCDCEB}" destId="{4E7CB122-CB2B-4F26-9569-6670A5C3884E}" srcOrd="0" destOrd="0" presId="urn:microsoft.com/office/officeart/2005/8/layout/vList2"/>
    <dgm:cxn modelId="{3C36E73D-4F18-4A36-A121-2D4CB3B1F732}" type="presParOf" srcId="{29B66DD0-78FD-43CE-91AB-C5837C9D1E07}" destId="{4E7CB122-CB2B-4F26-9569-6670A5C3884E}" srcOrd="0" destOrd="0" presId="urn:microsoft.com/office/officeart/2005/8/layout/vList2"/>
    <dgm:cxn modelId="{DAE6D1A2-156E-4785-BAEC-D1D27CBB27EF}" type="presParOf" srcId="{29B66DD0-78FD-43CE-91AB-C5837C9D1E07}" destId="{E85D5AF9-3DFD-48C0-8429-9378F9215BBD}" srcOrd="1" destOrd="0" presId="urn:microsoft.com/office/officeart/2005/8/layout/vList2"/>
    <dgm:cxn modelId="{E4A9AB9C-E255-45BC-93F1-9432531DFB60}" type="presParOf" srcId="{29B66DD0-78FD-43CE-91AB-C5837C9D1E07}" destId="{3398066D-A5EF-400C-A0E3-D2D3ADDFDBBA}" srcOrd="2" destOrd="0" presId="urn:microsoft.com/office/officeart/2005/8/layout/vList2"/>
    <dgm:cxn modelId="{5A122019-E429-4862-8089-9F8526EB10D3}" type="presParOf" srcId="{29B66DD0-78FD-43CE-91AB-C5837C9D1E07}" destId="{A6D3146F-7BCD-4527-8486-47C1D1EB3BFD}" srcOrd="3" destOrd="0" presId="urn:microsoft.com/office/officeart/2005/8/layout/vList2"/>
    <dgm:cxn modelId="{4FED5E75-B166-4262-8AA4-1E8F0E64AABB}" type="presParOf" srcId="{29B66DD0-78FD-43CE-91AB-C5837C9D1E07}" destId="{0E6505EA-194D-4C7C-AB67-65E6C709D594}" srcOrd="4" destOrd="0" presId="urn:microsoft.com/office/officeart/2005/8/layout/vList2"/>
    <dgm:cxn modelId="{E6611B21-980A-4F5B-AFCD-F05D38932963}" type="presParOf" srcId="{29B66DD0-78FD-43CE-91AB-C5837C9D1E07}" destId="{C8BF0071-5140-4BBA-A044-10656E801BF7}" srcOrd="5" destOrd="0" presId="urn:microsoft.com/office/officeart/2005/8/layout/vList2"/>
    <dgm:cxn modelId="{C91D2DFA-B728-4676-B6C9-F812CB8A9595}" type="presParOf" srcId="{29B66DD0-78FD-43CE-91AB-C5837C9D1E07}" destId="{CF7FCADF-1EBF-4CB1-A94A-FD58C1199234}" srcOrd="6" destOrd="0" presId="urn:microsoft.com/office/officeart/2005/8/layout/vList2"/>
    <dgm:cxn modelId="{D8B003CA-0883-4D82-9DCF-02F1C7E30DA1}" type="presParOf" srcId="{29B66DD0-78FD-43CE-91AB-C5837C9D1E07}" destId="{A9445C46-0AB7-40AB-8B36-391B7A90CF94}" srcOrd="7" destOrd="0" presId="urn:microsoft.com/office/officeart/2005/8/layout/vList2"/>
    <dgm:cxn modelId="{E14CA043-BFFB-4058-8E2B-CF42657B5BF9}" type="presParOf" srcId="{29B66DD0-78FD-43CE-91AB-C5837C9D1E07}" destId="{9CFF9F89-5716-4699-B912-DFC0331D1602}" srcOrd="8" destOrd="0" presId="urn:microsoft.com/office/officeart/2005/8/layout/vList2"/>
    <dgm:cxn modelId="{8237F3CF-6A36-4531-B629-20B7DBBE4316}" type="presParOf" srcId="{29B66DD0-78FD-43CE-91AB-C5837C9D1E07}" destId="{5A22F406-7678-4FD2-BF0C-E0B174E5A96A}" srcOrd="9" destOrd="0" presId="urn:microsoft.com/office/officeart/2005/8/layout/vList2"/>
    <dgm:cxn modelId="{200A5353-0477-43CF-9159-A7BB63058B7E}" type="presParOf" srcId="{29B66DD0-78FD-43CE-91AB-C5837C9D1E07}" destId="{BEEE0B4A-1D46-4A5F-B55F-51B3CD5FD034}" srcOrd="10" destOrd="0" presId="urn:microsoft.com/office/officeart/2005/8/layout/vList2"/>
    <dgm:cxn modelId="{5E2AAC38-09AF-470F-9231-93E422ACE118}" type="presParOf" srcId="{29B66DD0-78FD-43CE-91AB-C5837C9D1E07}" destId="{9329C556-B9BC-41CA-A40C-4CAD8F182F45}" srcOrd="11" destOrd="0" presId="urn:microsoft.com/office/officeart/2005/8/layout/vList2"/>
    <dgm:cxn modelId="{4651A7EA-C721-48A4-8157-4EDD210FDF2C}" type="presParOf" srcId="{29B66DD0-78FD-43CE-91AB-C5837C9D1E07}" destId="{00F850EE-360D-4D11-B07D-109101365E3B}" srcOrd="12" destOrd="0" presId="urn:microsoft.com/office/officeart/2005/8/layout/vList2"/>
    <dgm:cxn modelId="{25C0B3D8-E19D-470A-90E6-CCFF5C704CAC}" type="presParOf" srcId="{29B66DD0-78FD-43CE-91AB-C5837C9D1E07}" destId="{4EAB46E8-F3EF-4D89-8DD5-DE184CDC7819}" srcOrd="13" destOrd="0" presId="urn:microsoft.com/office/officeart/2005/8/layout/vList2"/>
    <dgm:cxn modelId="{E86A7D86-44A5-49B6-B22E-AFDD3D8E2D21}" type="presParOf" srcId="{29B66DD0-78FD-43CE-91AB-C5837C9D1E07}" destId="{DC0CD0DB-7C24-49CD-A7D9-DD52C0F1DD68}"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D629D4-9EC4-4ABE-93D9-D0FAB961A90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u-HU"/>
        </a:p>
      </dgm:t>
    </dgm:pt>
    <dgm:pt modelId="{5452DF77-E063-4A44-A37D-63F857705597}">
      <dgm:prSet custT="1"/>
      <dgm:spPr/>
      <dgm:t>
        <a:bodyPr/>
        <a:lstStyle/>
        <a:p>
          <a:pPr algn="l">
            <a:lnSpc>
              <a:spcPct val="100000"/>
            </a:lnSpc>
            <a:spcAft>
              <a:spcPts val="0"/>
            </a:spcAft>
          </a:pPr>
          <a:r>
            <a:rPr lang="hu-HU" sz="2400" b="1" cap="all" baseline="0" dirty="0">
              <a:solidFill>
                <a:schemeClr val="tx1"/>
              </a:solidFill>
            </a:rPr>
            <a:t>Before the mobility </a:t>
          </a:r>
          <a:r>
            <a:rPr lang="hu-HU" sz="2400" dirty="0"/>
            <a:t> – tanulmányi terv összeállítása</a:t>
          </a:r>
        </a:p>
      </dgm:t>
    </dgm:pt>
    <dgm:pt modelId="{8B0D144A-0D23-4D9F-AF93-E497D9F9316C}" type="parTrans" cxnId="{3A47CCE3-13FD-4C3D-A1F6-50F95E6F0B9F}">
      <dgm:prSet/>
      <dgm:spPr/>
      <dgm:t>
        <a:bodyPr/>
        <a:lstStyle/>
        <a:p>
          <a:endParaRPr lang="hu-HU"/>
        </a:p>
      </dgm:t>
    </dgm:pt>
    <dgm:pt modelId="{BF533C30-3F3A-46D4-89A8-830B250C8084}" type="sibTrans" cxnId="{3A47CCE3-13FD-4C3D-A1F6-50F95E6F0B9F}">
      <dgm:prSet/>
      <dgm:spPr/>
      <dgm:t>
        <a:bodyPr/>
        <a:lstStyle/>
        <a:p>
          <a:endParaRPr lang="hu-HU"/>
        </a:p>
      </dgm:t>
    </dgm:pt>
    <dgm:pt modelId="{B26715DA-377F-4EB4-B139-81374374755A}">
      <dgm:prSet custT="1"/>
      <dgm:spPr/>
      <dgm:t>
        <a:bodyPr/>
        <a:lstStyle/>
        <a:p>
          <a:r>
            <a:rPr lang="hu-HU" sz="1600" dirty="0"/>
            <a:t>kurzuslisták, tematikák beszerzése (fogadó intézmények weboldala) </a:t>
          </a:r>
        </a:p>
      </dgm:t>
    </dgm:pt>
    <dgm:pt modelId="{46A7B097-C227-4834-9498-9EAB3B0D2676}" type="parTrans" cxnId="{67759F48-E884-4E18-A833-902CE48BC6B4}">
      <dgm:prSet/>
      <dgm:spPr/>
      <dgm:t>
        <a:bodyPr/>
        <a:lstStyle/>
        <a:p>
          <a:endParaRPr lang="hu-HU"/>
        </a:p>
      </dgm:t>
    </dgm:pt>
    <dgm:pt modelId="{816F55CD-A505-4364-9E90-4A806477B64E}" type="sibTrans" cxnId="{67759F48-E884-4E18-A833-902CE48BC6B4}">
      <dgm:prSet/>
      <dgm:spPr/>
      <dgm:t>
        <a:bodyPr/>
        <a:lstStyle/>
        <a:p>
          <a:endParaRPr lang="hu-HU"/>
        </a:p>
      </dgm:t>
    </dgm:pt>
    <dgm:pt modelId="{A799A0E3-7A5E-497C-861A-BE68E58A9D16}">
      <dgm:prSet custT="1"/>
      <dgm:spPr/>
      <dgm:t>
        <a:bodyPr/>
        <a:lstStyle/>
        <a:p>
          <a:r>
            <a:rPr lang="hu-HU" sz="1600" dirty="0"/>
            <a:t>Szakvezetővel, TO-val egyeztetni a tantárgy elismertetés miatt</a:t>
          </a:r>
        </a:p>
      </dgm:t>
    </dgm:pt>
    <dgm:pt modelId="{E5B2D113-1796-4412-9C3E-A30C339A636F}" type="parTrans" cxnId="{A08A82B2-8762-450E-8260-467B937C1DB9}">
      <dgm:prSet/>
      <dgm:spPr/>
      <dgm:t>
        <a:bodyPr/>
        <a:lstStyle/>
        <a:p>
          <a:endParaRPr lang="hu-HU"/>
        </a:p>
      </dgm:t>
    </dgm:pt>
    <dgm:pt modelId="{0BB996D3-F5AE-4683-BD47-5BE45C420425}" type="sibTrans" cxnId="{A08A82B2-8762-450E-8260-467B937C1DB9}">
      <dgm:prSet/>
      <dgm:spPr/>
      <dgm:t>
        <a:bodyPr/>
        <a:lstStyle/>
        <a:p>
          <a:endParaRPr lang="hu-HU"/>
        </a:p>
      </dgm:t>
    </dgm:pt>
    <dgm:pt modelId="{CA82FF5B-C5B6-4E49-8A3F-5FAD7F706024}">
      <dgm:prSet custT="1"/>
      <dgm:spPr/>
      <dgm:t>
        <a:bodyPr/>
        <a:lstStyle/>
        <a:p>
          <a:r>
            <a:rPr lang="hu-HU" sz="1600" dirty="0"/>
            <a:t>fact / info sheet, course catalogue</a:t>
          </a:r>
        </a:p>
      </dgm:t>
    </dgm:pt>
    <dgm:pt modelId="{519BAFE9-DA37-4966-98F6-0CB34076FD4E}" type="parTrans" cxnId="{49EA80C4-C2CF-402B-867D-F93C6BD52FCE}">
      <dgm:prSet/>
      <dgm:spPr/>
      <dgm:t>
        <a:bodyPr/>
        <a:lstStyle/>
        <a:p>
          <a:endParaRPr lang="hu-HU"/>
        </a:p>
      </dgm:t>
    </dgm:pt>
    <dgm:pt modelId="{FCE1F744-BE57-4202-BEA1-DF0CB5C12441}" type="sibTrans" cxnId="{49EA80C4-C2CF-402B-867D-F93C6BD52FCE}">
      <dgm:prSet/>
      <dgm:spPr/>
      <dgm:t>
        <a:bodyPr/>
        <a:lstStyle/>
        <a:p>
          <a:endParaRPr lang="hu-HU"/>
        </a:p>
      </dgm:t>
    </dgm:pt>
    <dgm:pt modelId="{29EBB224-7842-498B-9C63-98777EB5CADE}">
      <dgm:prSet custT="1"/>
      <dgm:spPr/>
      <dgm:t>
        <a:bodyPr/>
        <a:lstStyle/>
        <a:p>
          <a:pPr>
            <a:lnSpc>
              <a:spcPct val="100000"/>
            </a:lnSpc>
            <a:spcAft>
              <a:spcPts val="0"/>
            </a:spcAft>
          </a:pPr>
          <a:r>
            <a:rPr lang="hu-HU" sz="2400" b="1" cap="all" baseline="0" dirty="0">
              <a:solidFill>
                <a:schemeClr val="tx1"/>
              </a:solidFill>
            </a:rPr>
            <a:t>During the Mobility </a:t>
          </a:r>
          <a:r>
            <a:rPr lang="hu-HU" sz="2400" dirty="0"/>
            <a:t>– módosítások</a:t>
          </a:r>
        </a:p>
      </dgm:t>
    </dgm:pt>
    <dgm:pt modelId="{E61A6578-631C-4235-A2B8-02731329749B}" type="parTrans" cxnId="{50FA984B-6EA3-4024-B35A-4414DFA6B293}">
      <dgm:prSet/>
      <dgm:spPr/>
      <dgm:t>
        <a:bodyPr/>
        <a:lstStyle/>
        <a:p>
          <a:endParaRPr lang="hu-HU"/>
        </a:p>
      </dgm:t>
    </dgm:pt>
    <dgm:pt modelId="{E9015E52-7D24-4EEC-81D5-53698A5564A2}" type="sibTrans" cxnId="{50FA984B-6EA3-4024-B35A-4414DFA6B293}">
      <dgm:prSet/>
      <dgm:spPr/>
      <dgm:t>
        <a:bodyPr/>
        <a:lstStyle/>
        <a:p>
          <a:endParaRPr lang="hu-HU"/>
        </a:p>
      </dgm:t>
    </dgm:pt>
    <dgm:pt modelId="{254EC2CC-7949-462A-A9FF-64113C4B87FF}">
      <dgm:prSet custT="1"/>
      <dgm:spPr/>
      <dgm:t>
        <a:bodyPr/>
        <a:lstStyle/>
        <a:p>
          <a:r>
            <a:rPr lang="hu-HU" sz="1600" dirty="0"/>
            <a:t>a megkezdett félév elején lehet módosítani</a:t>
          </a:r>
        </a:p>
      </dgm:t>
    </dgm:pt>
    <dgm:pt modelId="{E43599DF-2C0F-4EAF-BAF0-4A6574F319CB}" type="parTrans" cxnId="{3B64E06F-FDB0-4508-B1B5-2FC22E4930F3}">
      <dgm:prSet/>
      <dgm:spPr/>
      <dgm:t>
        <a:bodyPr/>
        <a:lstStyle/>
        <a:p>
          <a:endParaRPr lang="hu-HU"/>
        </a:p>
      </dgm:t>
    </dgm:pt>
    <dgm:pt modelId="{53EAE0BD-0DA0-45B8-BCF0-5E828F2E53EF}" type="sibTrans" cxnId="{3B64E06F-FDB0-4508-B1B5-2FC22E4930F3}">
      <dgm:prSet/>
      <dgm:spPr/>
      <dgm:t>
        <a:bodyPr/>
        <a:lstStyle/>
        <a:p>
          <a:endParaRPr lang="hu-HU"/>
        </a:p>
      </dgm:t>
    </dgm:pt>
    <dgm:pt modelId="{FD766974-0C2B-4455-BEAB-526130A3FB8C}">
      <dgm:prSet custT="1"/>
      <dgm:spPr/>
      <dgm:t>
        <a:bodyPr/>
        <a:lstStyle/>
        <a:p>
          <a:r>
            <a:rPr lang="hu-HU" sz="1600" dirty="0"/>
            <a:t>nem indul kurzus, nem a választott nyelven, stb.</a:t>
          </a:r>
        </a:p>
      </dgm:t>
    </dgm:pt>
    <dgm:pt modelId="{BAB272E8-90B1-4E74-90FC-928AECCD7C18}" type="parTrans" cxnId="{1C2F9EDB-AD30-4B05-A57C-6BFCFAA0AF59}">
      <dgm:prSet/>
      <dgm:spPr/>
      <dgm:t>
        <a:bodyPr/>
        <a:lstStyle/>
        <a:p>
          <a:endParaRPr lang="hu-HU"/>
        </a:p>
      </dgm:t>
    </dgm:pt>
    <dgm:pt modelId="{5A6E7FE4-B358-4BC9-9B4E-947BA3BF03FB}" type="sibTrans" cxnId="{1C2F9EDB-AD30-4B05-A57C-6BFCFAA0AF59}">
      <dgm:prSet/>
      <dgm:spPr/>
      <dgm:t>
        <a:bodyPr/>
        <a:lstStyle/>
        <a:p>
          <a:endParaRPr lang="hu-HU"/>
        </a:p>
      </dgm:t>
    </dgm:pt>
    <dgm:pt modelId="{5E64F707-CEA6-4DA5-9F10-996042420772}">
      <dgm:prSet custT="1"/>
      <dgm:spPr/>
      <dgm:t>
        <a:bodyPr/>
        <a:lstStyle/>
        <a:p>
          <a:pPr>
            <a:lnSpc>
              <a:spcPct val="100000"/>
            </a:lnSpc>
            <a:spcAft>
              <a:spcPts val="0"/>
            </a:spcAft>
          </a:pPr>
          <a:r>
            <a:rPr lang="hu-HU" sz="2400" b="1" cap="all" baseline="0" dirty="0">
              <a:solidFill>
                <a:schemeClr val="tx1"/>
              </a:solidFill>
            </a:rPr>
            <a:t>After the Mobility </a:t>
          </a:r>
          <a:r>
            <a:rPr lang="hu-HU" sz="2400" dirty="0"/>
            <a:t>– tanulmányok zárása</a:t>
          </a:r>
        </a:p>
      </dgm:t>
    </dgm:pt>
    <dgm:pt modelId="{D2C98BC6-62A1-4E31-A374-6E8C17E54B91}" type="parTrans" cxnId="{15DAE7C4-8722-4FD2-827D-7CFB8458CF44}">
      <dgm:prSet/>
      <dgm:spPr/>
      <dgm:t>
        <a:bodyPr/>
        <a:lstStyle/>
        <a:p>
          <a:endParaRPr lang="hu-HU"/>
        </a:p>
      </dgm:t>
    </dgm:pt>
    <dgm:pt modelId="{2DCF32D2-AEAE-4A34-8400-1D1193D780C7}" type="sibTrans" cxnId="{15DAE7C4-8722-4FD2-827D-7CFB8458CF44}">
      <dgm:prSet/>
      <dgm:spPr/>
      <dgm:t>
        <a:bodyPr/>
        <a:lstStyle/>
        <a:p>
          <a:endParaRPr lang="hu-HU"/>
        </a:p>
      </dgm:t>
    </dgm:pt>
    <dgm:pt modelId="{CC312AF0-A7BB-4524-9C37-91FC167706D8}">
      <dgm:prSet custT="1"/>
      <dgm:spPr/>
      <dgm:t>
        <a:bodyPr/>
        <a:lstStyle/>
        <a:p>
          <a:r>
            <a:rPr lang="hu-HU" sz="1600" b="1" dirty="0">
              <a:solidFill>
                <a:srgbClr val="FF0000"/>
              </a:solidFill>
            </a:rPr>
            <a:t>Minimum 15 kredit teljesítése / min. 4-5 szakos tantárgy</a:t>
          </a:r>
          <a:endParaRPr lang="hu-HU" sz="1600" dirty="0"/>
        </a:p>
      </dgm:t>
    </dgm:pt>
    <dgm:pt modelId="{C6F7FC1D-B382-416C-80F6-898B7200C482}" type="parTrans" cxnId="{86A5A2BB-EC80-49AA-AB9B-C56113B85D7E}">
      <dgm:prSet/>
      <dgm:spPr/>
      <dgm:t>
        <a:bodyPr/>
        <a:lstStyle/>
        <a:p>
          <a:endParaRPr lang="hu-HU"/>
        </a:p>
      </dgm:t>
    </dgm:pt>
    <dgm:pt modelId="{44C13904-B666-48DA-BC21-4F7CD90F2EAF}" type="sibTrans" cxnId="{86A5A2BB-EC80-49AA-AB9B-C56113B85D7E}">
      <dgm:prSet/>
      <dgm:spPr/>
      <dgm:t>
        <a:bodyPr/>
        <a:lstStyle/>
        <a:p>
          <a:endParaRPr lang="hu-HU"/>
        </a:p>
      </dgm:t>
    </dgm:pt>
    <dgm:pt modelId="{02579754-37C3-4018-B19C-314344B6D0F4}" type="pres">
      <dgm:prSet presAssocID="{0DD629D4-9EC4-4ABE-93D9-D0FAB961A903}" presName="linear" presStyleCnt="0">
        <dgm:presLayoutVars>
          <dgm:animLvl val="lvl"/>
          <dgm:resizeHandles val="exact"/>
        </dgm:presLayoutVars>
      </dgm:prSet>
      <dgm:spPr/>
    </dgm:pt>
    <dgm:pt modelId="{E309C65B-41EF-4EE3-8468-4FEF9A216156}" type="pres">
      <dgm:prSet presAssocID="{5452DF77-E063-4A44-A37D-63F857705597}" presName="parentText" presStyleLbl="node1" presStyleIdx="0" presStyleCnt="3" custScaleY="68871" custLinFactNeighborX="42" custLinFactNeighborY="-20154">
        <dgm:presLayoutVars>
          <dgm:chMax val="0"/>
          <dgm:bulletEnabled val="1"/>
        </dgm:presLayoutVars>
      </dgm:prSet>
      <dgm:spPr/>
    </dgm:pt>
    <dgm:pt modelId="{DD1846F5-843B-49FB-BA66-1BA4190BE541}" type="pres">
      <dgm:prSet presAssocID="{5452DF77-E063-4A44-A37D-63F857705597}" presName="childText" presStyleLbl="revTx" presStyleIdx="0" presStyleCnt="2" custLinFactNeighborY="-6298">
        <dgm:presLayoutVars>
          <dgm:bulletEnabled val="1"/>
        </dgm:presLayoutVars>
      </dgm:prSet>
      <dgm:spPr/>
    </dgm:pt>
    <dgm:pt modelId="{7244179B-1EFE-4627-BB3B-208CA730457F}" type="pres">
      <dgm:prSet presAssocID="{29EBB224-7842-498B-9C63-98777EB5CADE}" presName="parentText" presStyleLbl="node1" presStyleIdx="1" presStyleCnt="3" custScaleY="68757" custLinFactNeighborY="-3210">
        <dgm:presLayoutVars>
          <dgm:chMax val="0"/>
          <dgm:bulletEnabled val="1"/>
        </dgm:presLayoutVars>
      </dgm:prSet>
      <dgm:spPr/>
    </dgm:pt>
    <dgm:pt modelId="{019E281E-BD73-46A6-BC2D-262A98566BEB}" type="pres">
      <dgm:prSet presAssocID="{29EBB224-7842-498B-9C63-98777EB5CADE}" presName="childText" presStyleLbl="revTx" presStyleIdx="1" presStyleCnt="2" custScaleY="69295" custLinFactNeighborY="5335">
        <dgm:presLayoutVars>
          <dgm:bulletEnabled val="1"/>
        </dgm:presLayoutVars>
      </dgm:prSet>
      <dgm:spPr/>
    </dgm:pt>
    <dgm:pt modelId="{FEE05B71-DF09-4117-9E38-A9B63E528745}" type="pres">
      <dgm:prSet presAssocID="{5E64F707-CEA6-4DA5-9F10-996042420772}" presName="parentText" presStyleLbl="node1" presStyleIdx="2" presStyleCnt="3" custScaleY="68757" custLinFactNeighborY="-3054">
        <dgm:presLayoutVars>
          <dgm:chMax val="0"/>
          <dgm:bulletEnabled val="1"/>
        </dgm:presLayoutVars>
      </dgm:prSet>
      <dgm:spPr/>
    </dgm:pt>
  </dgm:ptLst>
  <dgm:cxnLst>
    <dgm:cxn modelId="{C7D71A11-2F8C-4327-9E0D-D6CCCC6AD3C3}" type="presOf" srcId="{29EBB224-7842-498B-9C63-98777EB5CADE}" destId="{7244179B-1EFE-4627-BB3B-208CA730457F}" srcOrd="0" destOrd="0" presId="urn:microsoft.com/office/officeart/2005/8/layout/vList2"/>
    <dgm:cxn modelId="{86175927-91B4-4ADC-B27E-C4270AFE17D0}" type="presOf" srcId="{CC312AF0-A7BB-4524-9C37-91FC167706D8}" destId="{DD1846F5-843B-49FB-BA66-1BA4190BE541}" srcOrd="0" destOrd="3" presId="urn:microsoft.com/office/officeart/2005/8/layout/vList2"/>
    <dgm:cxn modelId="{0E5B4D3B-E3D8-4B95-96B8-26F574027033}" type="presOf" srcId="{5E64F707-CEA6-4DA5-9F10-996042420772}" destId="{FEE05B71-DF09-4117-9E38-A9B63E528745}" srcOrd="0" destOrd="0" presId="urn:microsoft.com/office/officeart/2005/8/layout/vList2"/>
    <dgm:cxn modelId="{67759F48-E884-4E18-A833-902CE48BC6B4}" srcId="{5452DF77-E063-4A44-A37D-63F857705597}" destId="{B26715DA-377F-4EB4-B139-81374374755A}" srcOrd="0" destOrd="0" parTransId="{46A7B097-C227-4834-9498-9EAB3B0D2676}" sibTransId="{816F55CD-A505-4364-9E90-4A806477B64E}"/>
    <dgm:cxn modelId="{50FA984B-6EA3-4024-B35A-4414DFA6B293}" srcId="{0DD629D4-9EC4-4ABE-93D9-D0FAB961A903}" destId="{29EBB224-7842-498B-9C63-98777EB5CADE}" srcOrd="1" destOrd="0" parTransId="{E61A6578-631C-4235-A2B8-02731329749B}" sibTransId="{E9015E52-7D24-4EEC-81D5-53698A5564A2}"/>
    <dgm:cxn modelId="{3B64E06F-FDB0-4508-B1B5-2FC22E4930F3}" srcId="{29EBB224-7842-498B-9C63-98777EB5CADE}" destId="{254EC2CC-7949-462A-A9FF-64113C4B87FF}" srcOrd="0" destOrd="0" parTransId="{E43599DF-2C0F-4EAF-BAF0-4A6574F319CB}" sibTransId="{53EAE0BD-0DA0-45B8-BCF0-5E828F2E53EF}"/>
    <dgm:cxn modelId="{48350073-FDFB-4AFC-946B-FE49FAC61847}" type="presOf" srcId="{254EC2CC-7949-462A-A9FF-64113C4B87FF}" destId="{019E281E-BD73-46A6-BC2D-262A98566BEB}" srcOrd="0" destOrd="0" presId="urn:microsoft.com/office/officeart/2005/8/layout/vList2"/>
    <dgm:cxn modelId="{37D2D659-CD5D-41B6-93C2-997A1F7EA046}" type="presOf" srcId="{A799A0E3-7A5E-497C-861A-BE68E58A9D16}" destId="{DD1846F5-843B-49FB-BA66-1BA4190BE541}" srcOrd="0" destOrd="1" presId="urn:microsoft.com/office/officeart/2005/8/layout/vList2"/>
    <dgm:cxn modelId="{824C5294-7E2C-4190-B867-21948060677C}" type="presOf" srcId="{B26715DA-377F-4EB4-B139-81374374755A}" destId="{DD1846F5-843B-49FB-BA66-1BA4190BE541}" srcOrd="0" destOrd="0" presId="urn:microsoft.com/office/officeart/2005/8/layout/vList2"/>
    <dgm:cxn modelId="{A08A82B2-8762-450E-8260-467B937C1DB9}" srcId="{5452DF77-E063-4A44-A37D-63F857705597}" destId="{A799A0E3-7A5E-497C-861A-BE68E58A9D16}" srcOrd="1" destOrd="0" parTransId="{E5B2D113-1796-4412-9C3E-A30C339A636F}" sibTransId="{0BB996D3-F5AE-4683-BD47-5BE45C420425}"/>
    <dgm:cxn modelId="{86A5A2BB-EC80-49AA-AB9B-C56113B85D7E}" srcId="{5452DF77-E063-4A44-A37D-63F857705597}" destId="{CC312AF0-A7BB-4524-9C37-91FC167706D8}" srcOrd="3" destOrd="0" parTransId="{C6F7FC1D-B382-416C-80F6-898B7200C482}" sibTransId="{44C13904-B666-48DA-BC21-4F7CD90F2EAF}"/>
    <dgm:cxn modelId="{49EA80C4-C2CF-402B-867D-F93C6BD52FCE}" srcId="{5452DF77-E063-4A44-A37D-63F857705597}" destId="{CA82FF5B-C5B6-4E49-8A3F-5FAD7F706024}" srcOrd="2" destOrd="0" parTransId="{519BAFE9-DA37-4966-98F6-0CB34076FD4E}" sibTransId="{FCE1F744-BE57-4202-BEA1-DF0CB5C12441}"/>
    <dgm:cxn modelId="{15DAE7C4-8722-4FD2-827D-7CFB8458CF44}" srcId="{0DD629D4-9EC4-4ABE-93D9-D0FAB961A903}" destId="{5E64F707-CEA6-4DA5-9F10-996042420772}" srcOrd="2" destOrd="0" parTransId="{D2C98BC6-62A1-4E31-A374-6E8C17E54B91}" sibTransId="{2DCF32D2-AEAE-4A34-8400-1D1193D780C7}"/>
    <dgm:cxn modelId="{A7924FCB-1C8A-4611-A735-510F804F002F}" type="presOf" srcId="{0DD629D4-9EC4-4ABE-93D9-D0FAB961A903}" destId="{02579754-37C3-4018-B19C-314344B6D0F4}" srcOrd="0" destOrd="0" presId="urn:microsoft.com/office/officeart/2005/8/layout/vList2"/>
    <dgm:cxn modelId="{DC9E70CF-4786-4698-9504-A5D353D7FC69}" type="presOf" srcId="{FD766974-0C2B-4455-BEAB-526130A3FB8C}" destId="{019E281E-BD73-46A6-BC2D-262A98566BEB}" srcOrd="0" destOrd="1" presId="urn:microsoft.com/office/officeart/2005/8/layout/vList2"/>
    <dgm:cxn modelId="{F11CD8D6-A792-4694-8CB8-99F407109FC8}" type="presOf" srcId="{5452DF77-E063-4A44-A37D-63F857705597}" destId="{E309C65B-41EF-4EE3-8468-4FEF9A216156}" srcOrd="0" destOrd="0" presId="urn:microsoft.com/office/officeart/2005/8/layout/vList2"/>
    <dgm:cxn modelId="{1C2F9EDB-AD30-4B05-A57C-6BFCFAA0AF59}" srcId="{29EBB224-7842-498B-9C63-98777EB5CADE}" destId="{FD766974-0C2B-4455-BEAB-526130A3FB8C}" srcOrd="1" destOrd="0" parTransId="{BAB272E8-90B1-4E74-90FC-928AECCD7C18}" sibTransId="{5A6E7FE4-B358-4BC9-9B4E-947BA3BF03FB}"/>
    <dgm:cxn modelId="{3A47CCE3-13FD-4C3D-A1F6-50F95E6F0B9F}" srcId="{0DD629D4-9EC4-4ABE-93D9-D0FAB961A903}" destId="{5452DF77-E063-4A44-A37D-63F857705597}" srcOrd="0" destOrd="0" parTransId="{8B0D144A-0D23-4D9F-AF93-E497D9F9316C}" sibTransId="{BF533C30-3F3A-46D4-89A8-830B250C8084}"/>
    <dgm:cxn modelId="{CEFC64E8-25C3-46BB-A5D9-9BEB462B339C}" type="presOf" srcId="{CA82FF5B-C5B6-4E49-8A3F-5FAD7F706024}" destId="{DD1846F5-843B-49FB-BA66-1BA4190BE541}" srcOrd="0" destOrd="2" presId="urn:microsoft.com/office/officeart/2005/8/layout/vList2"/>
    <dgm:cxn modelId="{82625533-D5A1-4337-BE54-1D03B5CAEC6D}" type="presParOf" srcId="{02579754-37C3-4018-B19C-314344B6D0F4}" destId="{E309C65B-41EF-4EE3-8468-4FEF9A216156}" srcOrd="0" destOrd="0" presId="urn:microsoft.com/office/officeart/2005/8/layout/vList2"/>
    <dgm:cxn modelId="{6210B238-99EA-4484-99CF-D63526A4990A}" type="presParOf" srcId="{02579754-37C3-4018-B19C-314344B6D0F4}" destId="{DD1846F5-843B-49FB-BA66-1BA4190BE541}" srcOrd="1" destOrd="0" presId="urn:microsoft.com/office/officeart/2005/8/layout/vList2"/>
    <dgm:cxn modelId="{FCD88792-A34D-4FA7-A6A2-FC6827F76A14}" type="presParOf" srcId="{02579754-37C3-4018-B19C-314344B6D0F4}" destId="{7244179B-1EFE-4627-BB3B-208CA730457F}" srcOrd="2" destOrd="0" presId="urn:microsoft.com/office/officeart/2005/8/layout/vList2"/>
    <dgm:cxn modelId="{C2E29384-AEC9-4A97-BF6D-5620F7C6C61B}" type="presParOf" srcId="{02579754-37C3-4018-B19C-314344B6D0F4}" destId="{019E281E-BD73-46A6-BC2D-262A98566BEB}" srcOrd="3" destOrd="0" presId="urn:microsoft.com/office/officeart/2005/8/layout/vList2"/>
    <dgm:cxn modelId="{A8CB96D2-16BC-48A7-A439-FD75B14D2C3F}" type="presParOf" srcId="{02579754-37C3-4018-B19C-314344B6D0F4}" destId="{FEE05B71-DF09-4117-9E38-A9B63E52874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75BF8A-B704-497A-881C-572173BCF8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u-HU"/>
        </a:p>
      </dgm:t>
    </dgm:pt>
    <dgm:pt modelId="{A163194A-FC0A-46ED-BEC5-0847D13BC48B}">
      <dgm:prSet/>
      <dgm:spPr>
        <a:solidFill>
          <a:srgbClr val="C00000"/>
        </a:solidFill>
      </dgm:spPr>
      <dgm:t>
        <a:bodyPr/>
        <a:lstStyle/>
        <a:p>
          <a:pPr algn="ctr"/>
          <a:r>
            <a:rPr lang="hu-HU" b="1" dirty="0">
              <a:solidFill>
                <a:schemeClr val="bg1"/>
              </a:solidFill>
            </a:rPr>
            <a:t>Bankszámla</a:t>
          </a:r>
          <a:r>
            <a:rPr lang="hu-HU" dirty="0">
              <a:solidFill>
                <a:schemeClr val="bg1"/>
              </a:solidFill>
            </a:rPr>
            <a:t> </a:t>
          </a:r>
        </a:p>
      </dgm:t>
    </dgm:pt>
    <dgm:pt modelId="{0B93600B-D6EC-4810-A098-0CD75E4A92BB}" type="parTrans" cxnId="{7A619A62-4FCE-4DAE-A1B4-60BA643198A8}">
      <dgm:prSet/>
      <dgm:spPr/>
      <dgm:t>
        <a:bodyPr/>
        <a:lstStyle/>
        <a:p>
          <a:endParaRPr lang="hu-HU"/>
        </a:p>
      </dgm:t>
    </dgm:pt>
    <dgm:pt modelId="{E5B650B2-17A2-47F1-AB0A-1143A8A55478}" type="sibTrans" cxnId="{7A619A62-4FCE-4DAE-A1B4-60BA643198A8}">
      <dgm:prSet/>
      <dgm:spPr/>
      <dgm:t>
        <a:bodyPr/>
        <a:lstStyle/>
        <a:p>
          <a:endParaRPr lang="hu-HU"/>
        </a:p>
      </dgm:t>
    </dgm:pt>
    <dgm:pt modelId="{4D0DCB55-8356-48F1-84CC-90A6618B2F00}">
      <dgm:prSet custT="1"/>
      <dgm:spPr/>
      <dgm:t>
        <a:bodyPr/>
        <a:lstStyle/>
        <a:p>
          <a:r>
            <a:rPr lang="hu-HU" sz="1800" dirty="0"/>
            <a:t>Az ösztöndíj forintban kerül átutalásra</a:t>
          </a:r>
        </a:p>
      </dgm:t>
    </dgm:pt>
    <dgm:pt modelId="{962FD0D7-3B0B-48CF-A5A8-C0A0C4486188}" type="parTrans" cxnId="{AE6C8E1F-D1CA-4E3A-B52F-39EF0ACE8150}">
      <dgm:prSet/>
      <dgm:spPr/>
      <dgm:t>
        <a:bodyPr/>
        <a:lstStyle/>
        <a:p>
          <a:endParaRPr lang="hu-HU"/>
        </a:p>
      </dgm:t>
    </dgm:pt>
    <dgm:pt modelId="{F5DEC10C-882E-41E0-BF28-97DA5FE328A7}" type="sibTrans" cxnId="{AE6C8E1F-D1CA-4E3A-B52F-39EF0ACE8150}">
      <dgm:prSet/>
      <dgm:spPr/>
      <dgm:t>
        <a:bodyPr/>
        <a:lstStyle/>
        <a:p>
          <a:endParaRPr lang="hu-HU"/>
        </a:p>
      </dgm:t>
    </dgm:pt>
    <dgm:pt modelId="{AE2514FD-3E55-40E5-BFFB-FB95231973E1}">
      <dgm:prSet custT="1"/>
      <dgm:spPr/>
      <dgm:t>
        <a:bodyPr/>
        <a:lstStyle/>
        <a:p>
          <a:r>
            <a:rPr lang="hu-HU" sz="1800" dirty="0"/>
            <a:t>Revolutos, Wise bankszámla is elfogadott</a:t>
          </a:r>
        </a:p>
      </dgm:t>
    </dgm:pt>
    <dgm:pt modelId="{1B4D6DD0-ABE7-4020-ABA9-3939648CCDAB}" type="parTrans" cxnId="{ECC228E7-1BB3-4FC1-B800-F39DE6FCFB4F}">
      <dgm:prSet/>
      <dgm:spPr/>
      <dgm:t>
        <a:bodyPr/>
        <a:lstStyle/>
        <a:p>
          <a:endParaRPr lang="hu-HU"/>
        </a:p>
      </dgm:t>
    </dgm:pt>
    <dgm:pt modelId="{C00A749A-F848-40DD-87EC-645C7F6464C7}" type="sibTrans" cxnId="{ECC228E7-1BB3-4FC1-B800-F39DE6FCFB4F}">
      <dgm:prSet/>
      <dgm:spPr/>
      <dgm:t>
        <a:bodyPr/>
        <a:lstStyle/>
        <a:p>
          <a:endParaRPr lang="hu-HU"/>
        </a:p>
      </dgm:t>
    </dgm:pt>
    <dgm:pt modelId="{7BCB6437-0368-4E9D-9927-06C770530EF0}">
      <dgm:prSet/>
      <dgm:spPr>
        <a:solidFill>
          <a:srgbClr val="C00000"/>
        </a:solidFill>
      </dgm:spPr>
      <dgm:t>
        <a:bodyPr/>
        <a:lstStyle/>
        <a:p>
          <a:pPr algn="ctr"/>
          <a:r>
            <a:rPr lang="hu-HU" b="1" dirty="0">
              <a:solidFill>
                <a:schemeClr val="bg1"/>
              </a:solidFill>
            </a:rPr>
            <a:t>Folyósítás két részletben</a:t>
          </a:r>
          <a:endParaRPr lang="hu-HU" dirty="0">
            <a:solidFill>
              <a:schemeClr val="bg1"/>
            </a:solidFill>
          </a:endParaRPr>
        </a:p>
      </dgm:t>
    </dgm:pt>
    <dgm:pt modelId="{5BA24652-E7BF-405E-8AC6-04BA0DFB7075}" type="parTrans" cxnId="{9E844F21-0DD0-4A6B-BC10-C6A99AE963BE}">
      <dgm:prSet/>
      <dgm:spPr/>
      <dgm:t>
        <a:bodyPr/>
        <a:lstStyle/>
        <a:p>
          <a:endParaRPr lang="hu-HU"/>
        </a:p>
      </dgm:t>
    </dgm:pt>
    <dgm:pt modelId="{18A63BA4-C1D3-4462-B646-2A658F2541E2}" type="sibTrans" cxnId="{9E844F21-0DD0-4A6B-BC10-C6A99AE963BE}">
      <dgm:prSet/>
      <dgm:spPr/>
      <dgm:t>
        <a:bodyPr/>
        <a:lstStyle/>
        <a:p>
          <a:endParaRPr lang="hu-HU"/>
        </a:p>
      </dgm:t>
    </dgm:pt>
    <dgm:pt modelId="{5F02A1DC-5F12-4211-8B64-8D2B233D820A}">
      <dgm:prSet custT="1"/>
      <dgm:spPr/>
      <dgm:t>
        <a:bodyPr/>
        <a:lstStyle/>
        <a:p>
          <a:r>
            <a:rPr lang="hu-HU" sz="1800" dirty="0"/>
            <a:t>Indulás előtt: 90%  | hazaérkezést követően: 10%</a:t>
          </a:r>
        </a:p>
      </dgm:t>
    </dgm:pt>
    <dgm:pt modelId="{27BDCCAE-BCA8-4BCA-9110-A4E0E3A1F584}" type="parTrans" cxnId="{19709FB0-7635-41F5-933D-4A39064AA1F7}">
      <dgm:prSet/>
      <dgm:spPr/>
      <dgm:t>
        <a:bodyPr/>
        <a:lstStyle/>
        <a:p>
          <a:endParaRPr lang="hu-HU"/>
        </a:p>
      </dgm:t>
    </dgm:pt>
    <dgm:pt modelId="{F5F1B725-1FC5-4458-9046-14D51BB33313}" type="sibTrans" cxnId="{19709FB0-7635-41F5-933D-4A39064AA1F7}">
      <dgm:prSet/>
      <dgm:spPr/>
      <dgm:t>
        <a:bodyPr/>
        <a:lstStyle/>
        <a:p>
          <a:endParaRPr lang="hu-HU"/>
        </a:p>
      </dgm:t>
    </dgm:pt>
    <dgm:pt modelId="{0DC4062F-355A-493C-A8BF-B4B729F98AFB}">
      <dgm:prSet/>
      <dgm:spPr>
        <a:solidFill>
          <a:srgbClr val="C00000"/>
        </a:solidFill>
      </dgm:spPr>
      <dgm:t>
        <a:bodyPr/>
        <a:lstStyle/>
        <a:p>
          <a:pPr algn="ctr"/>
          <a:r>
            <a:rPr lang="hu-HU" b="1" dirty="0">
              <a:solidFill>
                <a:schemeClr val="bg1"/>
              </a:solidFill>
            </a:rPr>
            <a:t>Az ösztöndíj nem feltétlenül fedez minden költséget!</a:t>
          </a:r>
          <a:endParaRPr lang="hu-HU" dirty="0">
            <a:solidFill>
              <a:schemeClr val="bg1"/>
            </a:solidFill>
          </a:endParaRPr>
        </a:p>
      </dgm:t>
    </dgm:pt>
    <dgm:pt modelId="{7AFA75D7-D0B6-40B0-8A24-819BE11007D7}" type="parTrans" cxnId="{CF894CC7-1CA3-44E1-94BF-CACFE55606DD}">
      <dgm:prSet/>
      <dgm:spPr/>
      <dgm:t>
        <a:bodyPr/>
        <a:lstStyle/>
        <a:p>
          <a:endParaRPr lang="hu-HU"/>
        </a:p>
      </dgm:t>
    </dgm:pt>
    <dgm:pt modelId="{A8C1D02C-0F9A-4832-B087-F408563BFD06}" type="sibTrans" cxnId="{CF894CC7-1CA3-44E1-94BF-CACFE55606DD}">
      <dgm:prSet/>
      <dgm:spPr/>
      <dgm:t>
        <a:bodyPr/>
        <a:lstStyle/>
        <a:p>
          <a:endParaRPr lang="hu-HU"/>
        </a:p>
      </dgm:t>
    </dgm:pt>
    <dgm:pt modelId="{F154633D-59D6-4D2C-B251-045BE00E826A}">
      <dgm:prSet custT="1"/>
      <dgm:spPr/>
      <dgm:t>
        <a:bodyPr/>
        <a:lstStyle/>
        <a:p>
          <a:r>
            <a:rPr lang="hu-HU" sz="1800" dirty="0"/>
            <a:t>Diákmunka (tanulmányi mobilitás esetén)</a:t>
          </a:r>
        </a:p>
      </dgm:t>
    </dgm:pt>
    <dgm:pt modelId="{F444275E-F37A-49DB-B74E-BE76F756AEF6}" type="parTrans" cxnId="{D5BA3D1F-A5AD-4857-8233-E36E941E0C2E}">
      <dgm:prSet/>
      <dgm:spPr/>
      <dgm:t>
        <a:bodyPr/>
        <a:lstStyle/>
        <a:p>
          <a:endParaRPr lang="hu-HU"/>
        </a:p>
      </dgm:t>
    </dgm:pt>
    <dgm:pt modelId="{51C73AF9-51B9-4C6A-B90D-BFA458AC2DDD}" type="sibTrans" cxnId="{D5BA3D1F-A5AD-4857-8233-E36E941E0C2E}">
      <dgm:prSet/>
      <dgm:spPr/>
      <dgm:t>
        <a:bodyPr/>
        <a:lstStyle/>
        <a:p>
          <a:endParaRPr lang="hu-HU"/>
        </a:p>
      </dgm:t>
    </dgm:pt>
    <dgm:pt modelId="{0FA26AEB-7A26-4851-9862-34BAA6CF6751}">
      <dgm:prSet custT="1"/>
      <dgm:spPr/>
      <dgm:t>
        <a:bodyPr/>
        <a:lstStyle/>
        <a:p>
          <a:r>
            <a:rPr lang="hu-HU" sz="1800" dirty="0"/>
            <a:t>Diákkedvezmények (EU Student Card / ISIC kiváltása)</a:t>
          </a:r>
        </a:p>
      </dgm:t>
    </dgm:pt>
    <dgm:pt modelId="{42DCF075-CA4D-4CA0-9C8E-08CA2C1A3582}" type="parTrans" cxnId="{0E7D1837-CFD5-4FD0-BCCE-73B28E5D016F}">
      <dgm:prSet/>
      <dgm:spPr/>
      <dgm:t>
        <a:bodyPr/>
        <a:lstStyle/>
        <a:p>
          <a:endParaRPr lang="hu-HU"/>
        </a:p>
      </dgm:t>
    </dgm:pt>
    <dgm:pt modelId="{4ED9C4C0-9201-4CC6-B76F-46B6AEC7767E}" type="sibTrans" cxnId="{0E7D1837-CFD5-4FD0-BCCE-73B28E5D016F}">
      <dgm:prSet/>
      <dgm:spPr/>
      <dgm:t>
        <a:bodyPr/>
        <a:lstStyle/>
        <a:p>
          <a:endParaRPr lang="hu-HU"/>
        </a:p>
      </dgm:t>
    </dgm:pt>
    <dgm:pt modelId="{3647A027-6AAD-41E7-9D9A-065FFFA43A67}">
      <dgm:prSet custT="1"/>
      <dgm:spPr/>
      <dgm:t>
        <a:bodyPr/>
        <a:lstStyle/>
        <a:p>
          <a:r>
            <a:rPr lang="hu-HU" sz="1800" dirty="0"/>
            <a:t>Szakmai gyakorlat esetén a fogadó hely részéről egyébb hozzájárulás (megegyezés alapján)</a:t>
          </a:r>
        </a:p>
      </dgm:t>
    </dgm:pt>
    <dgm:pt modelId="{A781C608-7A75-4AC1-A1B5-9455221C55DA}" type="parTrans" cxnId="{1491C97E-A27B-4C94-93F4-E0754D08DA4C}">
      <dgm:prSet/>
      <dgm:spPr/>
      <dgm:t>
        <a:bodyPr/>
        <a:lstStyle/>
        <a:p>
          <a:endParaRPr lang="hu-HU"/>
        </a:p>
      </dgm:t>
    </dgm:pt>
    <dgm:pt modelId="{EF08CE2E-D68C-46AC-B330-D155B5D10AAB}" type="sibTrans" cxnId="{1491C97E-A27B-4C94-93F4-E0754D08DA4C}">
      <dgm:prSet/>
      <dgm:spPr/>
      <dgm:t>
        <a:bodyPr/>
        <a:lstStyle/>
        <a:p>
          <a:endParaRPr lang="hu-HU"/>
        </a:p>
      </dgm:t>
    </dgm:pt>
    <dgm:pt modelId="{C930BB07-6158-4C3C-BF6B-40B8E933C308}" type="pres">
      <dgm:prSet presAssocID="{BB75BF8A-B704-497A-881C-572173BCF809}" presName="linear" presStyleCnt="0">
        <dgm:presLayoutVars>
          <dgm:animLvl val="lvl"/>
          <dgm:resizeHandles val="exact"/>
        </dgm:presLayoutVars>
      </dgm:prSet>
      <dgm:spPr/>
    </dgm:pt>
    <dgm:pt modelId="{982187B5-8547-415C-A7F9-A2933C033701}" type="pres">
      <dgm:prSet presAssocID="{A163194A-FC0A-46ED-BEC5-0847D13BC48B}" presName="parentText" presStyleLbl="node1" presStyleIdx="0" presStyleCnt="3" custScaleX="99500" custLinFactNeighborX="23" custLinFactNeighborY="-15409">
        <dgm:presLayoutVars>
          <dgm:chMax val="0"/>
          <dgm:bulletEnabled val="1"/>
        </dgm:presLayoutVars>
      </dgm:prSet>
      <dgm:spPr/>
    </dgm:pt>
    <dgm:pt modelId="{FE62C954-229C-46C0-8630-353FECD4E09C}" type="pres">
      <dgm:prSet presAssocID="{A163194A-FC0A-46ED-BEC5-0847D13BC48B}" presName="childText" presStyleLbl="revTx" presStyleIdx="0" presStyleCnt="3" custLinFactNeighborY="-6103">
        <dgm:presLayoutVars>
          <dgm:bulletEnabled val="1"/>
        </dgm:presLayoutVars>
      </dgm:prSet>
      <dgm:spPr/>
    </dgm:pt>
    <dgm:pt modelId="{B3BDC38B-E5F2-4D4C-A14D-C8AFF77DC633}" type="pres">
      <dgm:prSet presAssocID="{7BCB6437-0368-4E9D-9927-06C770530EF0}" presName="parentText" presStyleLbl="node1" presStyleIdx="1" presStyleCnt="3" custScaleX="99500" custLinFactNeighborY="-10042">
        <dgm:presLayoutVars>
          <dgm:chMax val="0"/>
          <dgm:bulletEnabled val="1"/>
        </dgm:presLayoutVars>
      </dgm:prSet>
      <dgm:spPr/>
    </dgm:pt>
    <dgm:pt modelId="{AE9ACDC5-866B-4B76-9B3A-5063BBA7079F}" type="pres">
      <dgm:prSet presAssocID="{7BCB6437-0368-4E9D-9927-06C770530EF0}" presName="childText" presStyleLbl="revTx" presStyleIdx="1" presStyleCnt="3" custLinFactNeighborY="8029">
        <dgm:presLayoutVars>
          <dgm:bulletEnabled val="1"/>
        </dgm:presLayoutVars>
      </dgm:prSet>
      <dgm:spPr/>
    </dgm:pt>
    <dgm:pt modelId="{BA1AB8D9-93BB-4FEB-9CA0-E377A4038945}" type="pres">
      <dgm:prSet presAssocID="{0DC4062F-355A-493C-A8BF-B4B729F98AFB}" presName="parentText" presStyleLbl="node1" presStyleIdx="2" presStyleCnt="3" custScaleX="99500" custLinFactNeighborY="-9884">
        <dgm:presLayoutVars>
          <dgm:chMax val="0"/>
          <dgm:bulletEnabled val="1"/>
        </dgm:presLayoutVars>
      </dgm:prSet>
      <dgm:spPr/>
    </dgm:pt>
    <dgm:pt modelId="{F559530E-4078-411D-A7A2-7CEBEFF53C57}" type="pres">
      <dgm:prSet presAssocID="{0DC4062F-355A-493C-A8BF-B4B729F98AFB}" presName="childText" presStyleLbl="revTx" presStyleIdx="2" presStyleCnt="3" custLinFactNeighborY="-5576">
        <dgm:presLayoutVars>
          <dgm:bulletEnabled val="1"/>
        </dgm:presLayoutVars>
      </dgm:prSet>
      <dgm:spPr/>
    </dgm:pt>
  </dgm:ptLst>
  <dgm:cxnLst>
    <dgm:cxn modelId="{D5BA3D1F-A5AD-4857-8233-E36E941E0C2E}" srcId="{0DC4062F-355A-493C-A8BF-B4B729F98AFB}" destId="{F154633D-59D6-4D2C-B251-045BE00E826A}" srcOrd="0" destOrd="0" parTransId="{F444275E-F37A-49DB-B74E-BE76F756AEF6}" sibTransId="{51C73AF9-51B9-4C6A-B90D-BFA458AC2DDD}"/>
    <dgm:cxn modelId="{AE6C8E1F-D1CA-4E3A-B52F-39EF0ACE8150}" srcId="{A163194A-FC0A-46ED-BEC5-0847D13BC48B}" destId="{4D0DCB55-8356-48F1-84CC-90A6618B2F00}" srcOrd="0" destOrd="0" parTransId="{962FD0D7-3B0B-48CF-A5A8-C0A0C4486188}" sibTransId="{F5DEC10C-882E-41E0-BF28-97DA5FE328A7}"/>
    <dgm:cxn modelId="{9E844F21-0DD0-4A6B-BC10-C6A99AE963BE}" srcId="{BB75BF8A-B704-497A-881C-572173BCF809}" destId="{7BCB6437-0368-4E9D-9927-06C770530EF0}" srcOrd="1" destOrd="0" parTransId="{5BA24652-E7BF-405E-8AC6-04BA0DFB7075}" sibTransId="{18A63BA4-C1D3-4462-B646-2A658F2541E2}"/>
    <dgm:cxn modelId="{0E7D1837-CFD5-4FD0-BCCE-73B28E5D016F}" srcId="{0DC4062F-355A-493C-A8BF-B4B729F98AFB}" destId="{0FA26AEB-7A26-4851-9862-34BAA6CF6751}" srcOrd="1" destOrd="0" parTransId="{42DCF075-CA4D-4CA0-9C8E-08CA2C1A3582}" sibTransId="{4ED9C4C0-9201-4CC6-B76F-46B6AEC7767E}"/>
    <dgm:cxn modelId="{7A619A62-4FCE-4DAE-A1B4-60BA643198A8}" srcId="{BB75BF8A-B704-497A-881C-572173BCF809}" destId="{A163194A-FC0A-46ED-BEC5-0847D13BC48B}" srcOrd="0" destOrd="0" parTransId="{0B93600B-D6EC-4810-A098-0CD75E4A92BB}" sibTransId="{E5B650B2-17A2-47F1-AB0A-1143A8A55478}"/>
    <dgm:cxn modelId="{3561536C-8A81-4AB3-A2FF-603C6B2EEBC8}" type="presOf" srcId="{A163194A-FC0A-46ED-BEC5-0847D13BC48B}" destId="{982187B5-8547-415C-A7F9-A2933C033701}" srcOrd="0" destOrd="0" presId="urn:microsoft.com/office/officeart/2005/8/layout/vList2"/>
    <dgm:cxn modelId="{C3314E76-45D1-4FCA-B5D5-EC3694D80829}" type="presOf" srcId="{0DC4062F-355A-493C-A8BF-B4B729F98AFB}" destId="{BA1AB8D9-93BB-4FEB-9CA0-E377A4038945}" srcOrd="0" destOrd="0" presId="urn:microsoft.com/office/officeart/2005/8/layout/vList2"/>
    <dgm:cxn modelId="{1491C97E-A27B-4C94-93F4-E0754D08DA4C}" srcId="{0DC4062F-355A-493C-A8BF-B4B729F98AFB}" destId="{3647A027-6AAD-41E7-9D9A-065FFFA43A67}" srcOrd="2" destOrd="0" parTransId="{A781C608-7A75-4AC1-A1B5-9455221C55DA}" sibTransId="{EF08CE2E-D68C-46AC-B330-D155B5D10AAB}"/>
    <dgm:cxn modelId="{6E695C89-F865-459B-8417-E56137F84801}" type="presOf" srcId="{0FA26AEB-7A26-4851-9862-34BAA6CF6751}" destId="{F559530E-4078-411D-A7A2-7CEBEFF53C57}" srcOrd="0" destOrd="1" presId="urn:microsoft.com/office/officeart/2005/8/layout/vList2"/>
    <dgm:cxn modelId="{A10B0C99-29D6-49E0-A9FB-6A3F37F44C59}" type="presOf" srcId="{BB75BF8A-B704-497A-881C-572173BCF809}" destId="{C930BB07-6158-4C3C-BF6B-40B8E933C308}" srcOrd="0" destOrd="0" presId="urn:microsoft.com/office/officeart/2005/8/layout/vList2"/>
    <dgm:cxn modelId="{D152A799-470C-4C08-9998-AF239236C1E9}" type="presOf" srcId="{3647A027-6AAD-41E7-9D9A-065FFFA43A67}" destId="{F559530E-4078-411D-A7A2-7CEBEFF53C57}" srcOrd="0" destOrd="2" presId="urn:microsoft.com/office/officeart/2005/8/layout/vList2"/>
    <dgm:cxn modelId="{19709FB0-7635-41F5-933D-4A39064AA1F7}" srcId="{7BCB6437-0368-4E9D-9927-06C770530EF0}" destId="{5F02A1DC-5F12-4211-8B64-8D2B233D820A}" srcOrd="0" destOrd="0" parTransId="{27BDCCAE-BCA8-4BCA-9110-A4E0E3A1F584}" sibTransId="{F5F1B725-1FC5-4458-9046-14D51BB33313}"/>
    <dgm:cxn modelId="{5AF90EB7-0F95-465A-BCF9-A7062CC7E87E}" type="presOf" srcId="{5F02A1DC-5F12-4211-8B64-8D2B233D820A}" destId="{AE9ACDC5-866B-4B76-9B3A-5063BBA7079F}" srcOrd="0" destOrd="0" presId="urn:microsoft.com/office/officeart/2005/8/layout/vList2"/>
    <dgm:cxn modelId="{CF894CC7-1CA3-44E1-94BF-CACFE55606DD}" srcId="{BB75BF8A-B704-497A-881C-572173BCF809}" destId="{0DC4062F-355A-493C-A8BF-B4B729F98AFB}" srcOrd="2" destOrd="0" parTransId="{7AFA75D7-D0B6-40B0-8A24-819BE11007D7}" sibTransId="{A8C1D02C-0F9A-4832-B087-F408563BFD06}"/>
    <dgm:cxn modelId="{214C51D6-FAA3-4F9C-9840-9F83872B4D92}" type="presOf" srcId="{4D0DCB55-8356-48F1-84CC-90A6618B2F00}" destId="{FE62C954-229C-46C0-8630-353FECD4E09C}" srcOrd="0" destOrd="0" presId="urn:microsoft.com/office/officeart/2005/8/layout/vList2"/>
    <dgm:cxn modelId="{ECC228E7-1BB3-4FC1-B800-F39DE6FCFB4F}" srcId="{A163194A-FC0A-46ED-BEC5-0847D13BC48B}" destId="{AE2514FD-3E55-40E5-BFFB-FB95231973E1}" srcOrd="1" destOrd="0" parTransId="{1B4D6DD0-ABE7-4020-ABA9-3939648CCDAB}" sibTransId="{C00A749A-F848-40DD-87EC-645C7F6464C7}"/>
    <dgm:cxn modelId="{769EFBEC-5ECF-4F4E-82D7-78D445ED6092}" type="presOf" srcId="{F154633D-59D6-4D2C-B251-045BE00E826A}" destId="{F559530E-4078-411D-A7A2-7CEBEFF53C57}" srcOrd="0" destOrd="0" presId="urn:microsoft.com/office/officeart/2005/8/layout/vList2"/>
    <dgm:cxn modelId="{3028E2FC-F208-40A8-AA3A-8F8B2079B421}" type="presOf" srcId="{AE2514FD-3E55-40E5-BFFB-FB95231973E1}" destId="{FE62C954-229C-46C0-8630-353FECD4E09C}" srcOrd="0" destOrd="1" presId="urn:microsoft.com/office/officeart/2005/8/layout/vList2"/>
    <dgm:cxn modelId="{F0CCDFFF-777D-4D86-AE6D-3BA8F8D31EC2}" type="presOf" srcId="{7BCB6437-0368-4E9D-9927-06C770530EF0}" destId="{B3BDC38B-E5F2-4D4C-A14D-C8AFF77DC633}" srcOrd="0" destOrd="0" presId="urn:microsoft.com/office/officeart/2005/8/layout/vList2"/>
    <dgm:cxn modelId="{B9303F95-968C-4D87-8881-32FD7F57AEEA}" type="presParOf" srcId="{C930BB07-6158-4C3C-BF6B-40B8E933C308}" destId="{982187B5-8547-415C-A7F9-A2933C033701}" srcOrd="0" destOrd="0" presId="urn:microsoft.com/office/officeart/2005/8/layout/vList2"/>
    <dgm:cxn modelId="{86214A63-ECB2-4CC5-8F6D-C757948DAD0B}" type="presParOf" srcId="{C930BB07-6158-4C3C-BF6B-40B8E933C308}" destId="{FE62C954-229C-46C0-8630-353FECD4E09C}" srcOrd="1" destOrd="0" presId="urn:microsoft.com/office/officeart/2005/8/layout/vList2"/>
    <dgm:cxn modelId="{C8A72077-2385-40EE-9929-A3E8E282358B}" type="presParOf" srcId="{C930BB07-6158-4C3C-BF6B-40B8E933C308}" destId="{B3BDC38B-E5F2-4D4C-A14D-C8AFF77DC633}" srcOrd="2" destOrd="0" presId="urn:microsoft.com/office/officeart/2005/8/layout/vList2"/>
    <dgm:cxn modelId="{EA2BB47A-797A-440A-888D-C1E938E1EE5D}" type="presParOf" srcId="{C930BB07-6158-4C3C-BF6B-40B8E933C308}" destId="{AE9ACDC5-866B-4B76-9B3A-5063BBA7079F}" srcOrd="3" destOrd="0" presId="urn:microsoft.com/office/officeart/2005/8/layout/vList2"/>
    <dgm:cxn modelId="{75BB5EAF-7768-4D79-87A3-635F3E5C29D3}" type="presParOf" srcId="{C930BB07-6158-4C3C-BF6B-40B8E933C308}" destId="{BA1AB8D9-93BB-4FEB-9CA0-E377A4038945}" srcOrd="4" destOrd="0" presId="urn:microsoft.com/office/officeart/2005/8/layout/vList2"/>
    <dgm:cxn modelId="{69B6CEC6-B74B-43CA-AFA9-3461826E5BE3}" type="presParOf" srcId="{C930BB07-6158-4C3C-BF6B-40B8E933C308}" destId="{F559530E-4078-411D-A7A2-7CEBEFF53C57}" srcOrd="5" destOrd="0" presId="urn:microsoft.com/office/officeart/2005/8/layout/vList2"/>
  </dgm:cxnLst>
  <dgm:bg>
    <a:solidFill>
      <a:schemeClr val="bg1">
        <a:lumMod val="8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168F6-B864-4FE5-98EB-385CB44744CD}">
      <dsp:nvSpPr>
        <dsp:cNvPr id="0" name=""/>
        <dsp:cNvSpPr/>
      </dsp:nvSpPr>
      <dsp:spPr>
        <a:xfrm>
          <a:off x="3575257" y="831213"/>
          <a:ext cx="2859821" cy="234754"/>
        </a:xfrm>
        <a:custGeom>
          <a:avLst/>
          <a:gdLst/>
          <a:ahLst/>
          <a:cxnLst/>
          <a:rect l="0" t="0" r="0" b="0"/>
          <a:pathLst>
            <a:path>
              <a:moveTo>
                <a:pt x="0" y="0"/>
              </a:moveTo>
              <a:lnTo>
                <a:pt x="0" y="123131"/>
              </a:lnTo>
              <a:lnTo>
                <a:pt x="2859821" y="123131"/>
              </a:lnTo>
              <a:lnTo>
                <a:pt x="2859821" y="23475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8F2CF2-7CEA-4713-B70A-89A68448B32E}">
      <dsp:nvSpPr>
        <dsp:cNvPr id="0" name=""/>
        <dsp:cNvSpPr/>
      </dsp:nvSpPr>
      <dsp:spPr>
        <a:xfrm>
          <a:off x="3575257" y="831213"/>
          <a:ext cx="599799" cy="239458"/>
        </a:xfrm>
        <a:custGeom>
          <a:avLst/>
          <a:gdLst/>
          <a:ahLst/>
          <a:cxnLst/>
          <a:rect l="0" t="0" r="0" b="0"/>
          <a:pathLst>
            <a:path>
              <a:moveTo>
                <a:pt x="0" y="0"/>
              </a:moveTo>
              <a:lnTo>
                <a:pt x="0" y="127835"/>
              </a:lnTo>
              <a:lnTo>
                <a:pt x="599799" y="127835"/>
              </a:lnTo>
              <a:lnTo>
                <a:pt x="599799" y="23945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78F753-C929-49C1-B7A5-B092EBBD3059}">
      <dsp:nvSpPr>
        <dsp:cNvPr id="0" name=""/>
        <dsp:cNvSpPr/>
      </dsp:nvSpPr>
      <dsp:spPr>
        <a:xfrm>
          <a:off x="2089387" y="831213"/>
          <a:ext cx="1485869" cy="239458"/>
        </a:xfrm>
        <a:custGeom>
          <a:avLst/>
          <a:gdLst/>
          <a:ahLst/>
          <a:cxnLst/>
          <a:rect l="0" t="0" r="0" b="0"/>
          <a:pathLst>
            <a:path>
              <a:moveTo>
                <a:pt x="1485869" y="0"/>
              </a:moveTo>
              <a:lnTo>
                <a:pt x="1485869" y="127835"/>
              </a:lnTo>
              <a:lnTo>
                <a:pt x="0" y="127835"/>
              </a:lnTo>
              <a:lnTo>
                <a:pt x="0" y="23945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7B5BD8-E422-496F-BB12-F4689C9756E7}">
      <dsp:nvSpPr>
        <dsp:cNvPr id="0" name=""/>
        <dsp:cNvSpPr/>
      </dsp:nvSpPr>
      <dsp:spPr>
        <a:xfrm>
          <a:off x="668630" y="831213"/>
          <a:ext cx="2906626" cy="239458"/>
        </a:xfrm>
        <a:custGeom>
          <a:avLst/>
          <a:gdLst/>
          <a:ahLst/>
          <a:cxnLst/>
          <a:rect l="0" t="0" r="0" b="0"/>
          <a:pathLst>
            <a:path>
              <a:moveTo>
                <a:pt x="2906626" y="0"/>
              </a:moveTo>
              <a:lnTo>
                <a:pt x="2906626" y="127835"/>
              </a:lnTo>
              <a:lnTo>
                <a:pt x="0" y="127835"/>
              </a:lnTo>
              <a:lnTo>
                <a:pt x="0" y="23945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9A289F-1013-4D58-B846-5E2B9D92EF02}">
      <dsp:nvSpPr>
        <dsp:cNvPr id="0" name=""/>
        <dsp:cNvSpPr/>
      </dsp:nvSpPr>
      <dsp:spPr>
        <a:xfrm>
          <a:off x="877780" y="99693"/>
          <a:ext cx="5394952" cy="731520"/>
        </a:xfrm>
        <a:prstGeom prst="rect">
          <a:avLst/>
        </a:prstGeom>
        <a:solidFill>
          <a:schemeClr val="bg2">
            <a:lumMod val="2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hu-HU" sz="3200" b="1" kern="1200" cap="all" baseline="0" dirty="0"/>
            <a:t>Hosszú távú mobilitás</a:t>
          </a:r>
          <a:endParaRPr lang="hu-HU" sz="3200" kern="1200" cap="all" baseline="0" dirty="0"/>
        </a:p>
      </dsp:txBody>
      <dsp:txXfrm>
        <a:off x="877780" y="99693"/>
        <a:ext cx="5394952" cy="731520"/>
      </dsp:txXfrm>
    </dsp:sp>
    <dsp:sp modelId="{91168EDB-B6EF-46B8-90F4-622EDC13F756}">
      <dsp:nvSpPr>
        <dsp:cNvPr id="0" name=""/>
        <dsp:cNvSpPr/>
      </dsp:nvSpPr>
      <dsp:spPr>
        <a:xfrm>
          <a:off x="2659" y="1070671"/>
          <a:ext cx="1331941" cy="531539"/>
        </a:xfrm>
        <a:prstGeom prst="rect">
          <a:avLst/>
        </a:prstGeom>
        <a:solidFill>
          <a:schemeClr val="accent3">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hu-HU" sz="1600" b="1" kern="1200" cap="all" baseline="0" dirty="0"/>
            <a:t>Tanulmányi célú</a:t>
          </a:r>
        </a:p>
      </dsp:txBody>
      <dsp:txXfrm>
        <a:off x="2659" y="1070671"/>
        <a:ext cx="1331941" cy="531539"/>
      </dsp:txXfrm>
    </dsp:sp>
    <dsp:sp modelId="{FD46B352-4ECC-42F2-83FC-E2A79FC416EB}">
      <dsp:nvSpPr>
        <dsp:cNvPr id="0" name=""/>
        <dsp:cNvSpPr/>
      </dsp:nvSpPr>
      <dsp:spPr>
        <a:xfrm>
          <a:off x="1557847" y="1070671"/>
          <a:ext cx="1063078" cy="531539"/>
        </a:xfrm>
        <a:prstGeom prst="rect">
          <a:avLst/>
        </a:prstGeom>
        <a:solidFill>
          <a:schemeClr val="accent3">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hu-HU" sz="1600" b="1" kern="1200" cap="all" baseline="0" dirty="0"/>
            <a:t>Szakmai gyakorlat</a:t>
          </a:r>
        </a:p>
      </dsp:txBody>
      <dsp:txXfrm>
        <a:off x="1557847" y="1070671"/>
        <a:ext cx="1063078" cy="531539"/>
      </dsp:txXfrm>
    </dsp:sp>
    <dsp:sp modelId="{8437F80D-AEB9-4C9E-A7C0-D14C2C0A9C44}">
      <dsp:nvSpPr>
        <dsp:cNvPr id="0" name=""/>
        <dsp:cNvSpPr/>
      </dsp:nvSpPr>
      <dsp:spPr>
        <a:xfrm>
          <a:off x="2844172" y="1070671"/>
          <a:ext cx="2661767" cy="531539"/>
        </a:xfrm>
        <a:prstGeom prst="rect">
          <a:avLst/>
        </a:prstGeom>
        <a:solidFill>
          <a:schemeClr val="accent3">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hu-HU" sz="1600" b="1" kern="1200" cap="all" baseline="0" dirty="0"/>
            <a:t>Frissdiplomás szakmai gyakorlat</a:t>
          </a:r>
        </a:p>
      </dsp:txBody>
      <dsp:txXfrm>
        <a:off x="2844172" y="1070671"/>
        <a:ext cx="2661767" cy="531539"/>
      </dsp:txXfrm>
    </dsp:sp>
    <dsp:sp modelId="{E9C76A08-B0CD-4E98-B54C-08A41DAB337C}">
      <dsp:nvSpPr>
        <dsp:cNvPr id="0" name=""/>
        <dsp:cNvSpPr/>
      </dsp:nvSpPr>
      <dsp:spPr>
        <a:xfrm>
          <a:off x="5731846" y="1065967"/>
          <a:ext cx="1406463" cy="531539"/>
        </a:xfrm>
        <a:prstGeom prst="rect">
          <a:avLst/>
        </a:prstGeom>
        <a:solidFill>
          <a:schemeClr val="accent3">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ts val="0"/>
            </a:spcAft>
            <a:buNone/>
          </a:pPr>
          <a:r>
            <a:rPr lang="hu-HU" sz="1600" b="1" kern="1200" dirty="0"/>
            <a:t>KUTATÁSI </a:t>
          </a:r>
        </a:p>
        <a:p>
          <a:pPr marL="0" lvl="0" indent="0" algn="ctr" defTabSz="711200">
            <a:lnSpc>
              <a:spcPct val="100000"/>
            </a:lnSpc>
            <a:spcBef>
              <a:spcPct val="0"/>
            </a:spcBef>
            <a:spcAft>
              <a:spcPts val="0"/>
            </a:spcAft>
            <a:buNone/>
          </a:pPr>
          <a:r>
            <a:rPr lang="hu-HU" sz="1600" b="1" kern="1200" dirty="0"/>
            <a:t>CÉLÚ</a:t>
          </a:r>
        </a:p>
      </dsp:txBody>
      <dsp:txXfrm>
        <a:off x="5731846" y="1065967"/>
        <a:ext cx="1406463" cy="5315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168F6-B864-4FE5-98EB-385CB44744CD}">
      <dsp:nvSpPr>
        <dsp:cNvPr id="0" name=""/>
        <dsp:cNvSpPr/>
      </dsp:nvSpPr>
      <dsp:spPr>
        <a:xfrm>
          <a:off x="3622404" y="845445"/>
          <a:ext cx="1303494" cy="252745"/>
        </a:xfrm>
        <a:custGeom>
          <a:avLst/>
          <a:gdLst/>
          <a:ahLst/>
          <a:cxnLst/>
          <a:rect l="0" t="0" r="0" b="0"/>
          <a:pathLst>
            <a:path>
              <a:moveTo>
                <a:pt x="0" y="0"/>
              </a:moveTo>
              <a:lnTo>
                <a:pt x="0" y="123738"/>
              </a:lnTo>
              <a:lnTo>
                <a:pt x="1303494" y="123738"/>
              </a:lnTo>
              <a:lnTo>
                <a:pt x="1303494" y="25274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7B5BD8-E422-496F-BB12-F4689C9756E7}">
      <dsp:nvSpPr>
        <dsp:cNvPr id="0" name=""/>
        <dsp:cNvSpPr/>
      </dsp:nvSpPr>
      <dsp:spPr>
        <a:xfrm>
          <a:off x="2195345" y="845445"/>
          <a:ext cx="1427058" cy="258350"/>
        </a:xfrm>
        <a:custGeom>
          <a:avLst/>
          <a:gdLst/>
          <a:ahLst/>
          <a:cxnLst/>
          <a:rect l="0" t="0" r="0" b="0"/>
          <a:pathLst>
            <a:path>
              <a:moveTo>
                <a:pt x="1427058" y="0"/>
              </a:moveTo>
              <a:lnTo>
                <a:pt x="1427058" y="129343"/>
              </a:lnTo>
              <a:lnTo>
                <a:pt x="0" y="129343"/>
              </a:lnTo>
              <a:lnTo>
                <a:pt x="0" y="25835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9A289F-1013-4D58-B846-5E2B9D92EF02}">
      <dsp:nvSpPr>
        <dsp:cNvPr id="0" name=""/>
        <dsp:cNvSpPr/>
      </dsp:nvSpPr>
      <dsp:spPr>
        <a:xfrm>
          <a:off x="504829" y="0"/>
          <a:ext cx="6235150" cy="845445"/>
        </a:xfrm>
        <a:prstGeom prst="rect">
          <a:avLst/>
        </a:prstGeom>
        <a:solidFill>
          <a:schemeClr val="bg2">
            <a:lumMod val="2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hu-HU" sz="3600" b="1" kern="1200" cap="all" baseline="0" dirty="0"/>
            <a:t>Rövid távú mobilitás</a:t>
          </a:r>
          <a:endParaRPr lang="hu-HU" sz="3600" kern="1200" cap="all" baseline="0" dirty="0"/>
        </a:p>
      </dsp:txBody>
      <dsp:txXfrm>
        <a:off x="504829" y="0"/>
        <a:ext cx="6235150" cy="845445"/>
      </dsp:txXfrm>
    </dsp:sp>
    <dsp:sp modelId="{91168EDB-B6EF-46B8-90F4-622EDC13F756}">
      <dsp:nvSpPr>
        <dsp:cNvPr id="0" name=""/>
        <dsp:cNvSpPr/>
      </dsp:nvSpPr>
      <dsp:spPr>
        <a:xfrm>
          <a:off x="1054977" y="1103796"/>
          <a:ext cx="2280736" cy="614319"/>
        </a:xfrm>
        <a:prstGeom prst="rect">
          <a:avLst/>
        </a:prstGeom>
        <a:solidFill>
          <a:schemeClr val="accent3">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hu-HU" sz="1600" b="1" kern="1200" cap="all" baseline="0" dirty="0"/>
            <a:t>Tanulmányi célú</a:t>
          </a:r>
        </a:p>
      </dsp:txBody>
      <dsp:txXfrm>
        <a:off x="1054977" y="1103796"/>
        <a:ext cx="2280736" cy="614319"/>
      </dsp:txXfrm>
    </dsp:sp>
    <dsp:sp modelId="{E9C76A08-B0CD-4E98-B54C-08A41DAB337C}">
      <dsp:nvSpPr>
        <dsp:cNvPr id="0" name=""/>
        <dsp:cNvSpPr/>
      </dsp:nvSpPr>
      <dsp:spPr>
        <a:xfrm>
          <a:off x="3684253" y="1098191"/>
          <a:ext cx="2483289" cy="614319"/>
        </a:xfrm>
        <a:prstGeom prst="rect">
          <a:avLst/>
        </a:prstGeom>
        <a:solidFill>
          <a:schemeClr val="accent3">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ts val="0"/>
            </a:spcAft>
            <a:buNone/>
          </a:pPr>
          <a:r>
            <a:rPr lang="hu-HU" sz="1600" b="1" kern="1200" dirty="0"/>
            <a:t>KUTATÁSI CÉLÚ</a:t>
          </a:r>
        </a:p>
      </dsp:txBody>
      <dsp:txXfrm>
        <a:off x="3684253" y="1098191"/>
        <a:ext cx="2483289" cy="6143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CB122-CB2B-4F26-9569-6670A5C3884E}">
      <dsp:nvSpPr>
        <dsp:cNvPr id="0" name=""/>
        <dsp:cNvSpPr/>
      </dsp:nvSpPr>
      <dsp:spPr>
        <a:xfrm>
          <a:off x="0" y="629938"/>
          <a:ext cx="4752528" cy="622711"/>
        </a:xfrm>
        <a:prstGeom prst="roundRect">
          <a:avLst/>
        </a:prstGeom>
        <a:solidFill>
          <a:schemeClr val="bg1">
            <a:lumMod val="95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0"/>
            </a:spcAft>
            <a:buNone/>
          </a:pPr>
          <a:r>
            <a:rPr lang="hu-HU" sz="1400" b="1" kern="1200" dirty="0"/>
            <a:t>Kapcsolatfelvétel a fogadóintézménnyel</a:t>
          </a:r>
        </a:p>
      </dsp:txBody>
      <dsp:txXfrm>
        <a:off x="30398" y="660336"/>
        <a:ext cx="4691732" cy="561915"/>
      </dsp:txXfrm>
    </dsp:sp>
    <dsp:sp modelId="{3398066D-A5EF-400C-A0E3-D2D3ADDFDBBA}">
      <dsp:nvSpPr>
        <dsp:cNvPr id="0" name=""/>
        <dsp:cNvSpPr/>
      </dsp:nvSpPr>
      <dsp:spPr>
        <a:xfrm>
          <a:off x="0" y="0"/>
          <a:ext cx="4752528" cy="622711"/>
        </a:xfrm>
        <a:prstGeom prst="roundRect">
          <a:avLst/>
        </a:prstGeom>
        <a:solidFill>
          <a:schemeClr val="bg1">
            <a:lumMod val="95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u-HU" sz="1400" b="1" kern="1200" dirty="0"/>
            <a:t>Nominálási határidő ismerete</a:t>
          </a:r>
        </a:p>
      </dsp:txBody>
      <dsp:txXfrm>
        <a:off x="30398" y="30398"/>
        <a:ext cx="4691732" cy="561915"/>
      </dsp:txXfrm>
    </dsp:sp>
    <dsp:sp modelId="{0E6505EA-194D-4C7C-AB67-65E6C709D594}">
      <dsp:nvSpPr>
        <dsp:cNvPr id="0" name=""/>
        <dsp:cNvSpPr/>
      </dsp:nvSpPr>
      <dsp:spPr>
        <a:xfrm>
          <a:off x="0" y="1904809"/>
          <a:ext cx="4752528" cy="622711"/>
        </a:xfrm>
        <a:prstGeom prst="roundRect">
          <a:avLst/>
        </a:prstGeom>
        <a:solidFill>
          <a:schemeClr val="bg1">
            <a:lumMod val="95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hu-HU" sz="1400" b="1" kern="1200" dirty="0"/>
            <a:t>Tanév időbeosztásának ismerete</a:t>
          </a:r>
        </a:p>
        <a:p>
          <a:pPr marL="0" lvl="0" indent="0" algn="ctr" defTabSz="622300">
            <a:lnSpc>
              <a:spcPct val="100000"/>
            </a:lnSpc>
            <a:spcBef>
              <a:spcPct val="0"/>
            </a:spcBef>
            <a:spcAft>
              <a:spcPts val="0"/>
            </a:spcAft>
            <a:buNone/>
          </a:pPr>
          <a:r>
            <a:rPr lang="hu-HU" sz="1400" b="1" kern="1200" dirty="0"/>
            <a:t>(orientációs hét, félév hossza, vizsgaidőszak, stb.) </a:t>
          </a:r>
        </a:p>
      </dsp:txBody>
      <dsp:txXfrm>
        <a:off x="30398" y="1935207"/>
        <a:ext cx="4691732" cy="561915"/>
      </dsp:txXfrm>
    </dsp:sp>
    <dsp:sp modelId="{CF7FCADF-1EBF-4CB1-A94A-FD58C1199234}">
      <dsp:nvSpPr>
        <dsp:cNvPr id="0" name=""/>
        <dsp:cNvSpPr/>
      </dsp:nvSpPr>
      <dsp:spPr>
        <a:xfrm>
          <a:off x="0" y="1281963"/>
          <a:ext cx="4752528" cy="622711"/>
        </a:xfrm>
        <a:prstGeom prst="roundRect">
          <a:avLst/>
        </a:prstGeom>
        <a:solidFill>
          <a:schemeClr val="bg1">
            <a:lumMod val="95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u-HU" sz="1400" b="1" kern="1200" dirty="0"/>
            <a:t>Aktív MATE hallgatói jogviszony a mobilitás alatt</a:t>
          </a:r>
        </a:p>
      </dsp:txBody>
      <dsp:txXfrm>
        <a:off x="30398" y="1312361"/>
        <a:ext cx="4691732" cy="561915"/>
      </dsp:txXfrm>
    </dsp:sp>
    <dsp:sp modelId="{9CFF9F89-5716-4699-B912-DFC0331D1602}">
      <dsp:nvSpPr>
        <dsp:cNvPr id="0" name=""/>
        <dsp:cNvSpPr/>
      </dsp:nvSpPr>
      <dsp:spPr>
        <a:xfrm>
          <a:off x="0" y="2547512"/>
          <a:ext cx="4752528" cy="622711"/>
        </a:xfrm>
        <a:prstGeom prst="roundRect">
          <a:avLst/>
        </a:prstGeom>
        <a:solidFill>
          <a:schemeClr val="bg1">
            <a:lumMod val="95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u-HU" sz="1400" b="1" kern="1200" dirty="0"/>
            <a:t>Tandíjmentesség a fogadó intézményben</a:t>
          </a:r>
        </a:p>
      </dsp:txBody>
      <dsp:txXfrm>
        <a:off x="30398" y="2577910"/>
        <a:ext cx="4691732" cy="561915"/>
      </dsp:txXfrm>
    </dsp:sp>
    <dsp:sp modelId="{BEEE0B4A-1D46-4A5F-B55F-51B3CD5FD034}">
      <dsp:nvSpPr>
        <dsp:cNvPr id="0" name=""/>
        <dsp:cNvSpPr/>
      </dsp:nvSpPr>
      <dsp:spPr>
        <a:xfrm>
          <a:off x="0" y="3184188"/>
          <a:ext cx="4752528" cy="622711"/>
        </a:xfrm>
        <a:prstGeom prst="roundRect">
          <a:avLst/>
        </a:prstGeom>
        <a:solidFill>
          <a:schemeClr val="bg1">
            <a:lumMod val="95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u-HU" sz="1400" b="1" kern="1200" dirty="0">
              <a:solidFill>
                <a:srgbClr val="C00000"/>
              </a:solidFill>
            </a:rPr>
            <a:t>15 kredit / félév vagy min. 4-5 szakos tantárgy felvétele</a:t>
          </a:r>
          <a:endParaRPr lang="hu-HU" sz="1400" kern="1200" dirty="0">
            <a:solidFill>
              <a:srgbClr val="C00000"/>
            </a:solidFill>
          </a:endParaRPr>
        </a:p>
      </dsp:txBody>
      <dsp:txXfrm>
        <a:off x="30398" y="3214586"/>
        <a:ext cx="4691732" cy="561915"/>
      </dsp:txXfrm>
    </dsp:sp>
    <dsp:sp modelId="{00F850EE-360D-4D11-B07D-109101365E3B}">
      <dsp:nvSpPr>
        <dsp:cNvPr id="0" name=""/>
        <dsp:cNvSpPr/>
      </dsp:nvSpPr>
      <dsp:spPr>
        <a:xfrm>
          <a:off x="0" y="3818506"/>
          <a:ext cx="4752528" cy="622711"/>
        </a:xfrm>
        <a:prstGeom prst="roundRect">
          <a:avLst/>
        </a:prstGeom>
        <a:solidFill>
          <a:schemeClr val="bg1">
            <a:lumMod val="95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hu-HU" sz="1400" b="1" kern="1200" dirty="0">
              <a:solidFill>
                <a:srgbClr val="FF0000"/>
              </a:solidFill>
            </a:rPr>
            <a:t>Kedvezményes tanulmányi rend </a:t>
          </a:r>
          <a:r>
            <a:rPr lang="hu-HU" sz="1400" b="1" kern="1200" dirty="0"/>
            <a:t>és </a:t>
          </a:r>
          <a:r>
            <a:rPr lang="hu-HU" sz="1400" b="1" i="0" kern="1200" dirty="0">
              <a:solidFill>
                <a:srgbClr val="FF0000"/>
              </a:solidFill>
            </a:rPr>
            <a:t>Vizsgaidőszak hosszabbítási kérelem</a:t>
          </a:r>
          <a:r>
            <a:rPr lang="hu-HU" sz="1400" b="1" kern="1200" dirty="0"/>
            <a:t> benyújtása Neptunon keresztül</a:t>
          </a:r>
        </a:p>
      </dsp:txBody>
      <dsp:txXfrm>
        <a:off x="30398" y="3848904"/>
        <a:ext cx="4691732" cy="561915"/>
      </dsp:txXfrm>
    </dsp:sp>
    <dsp:sp modelId="{DC0CD0DB-7C24-49CD-A7D9-DD52C0F1DD68}">
      <dsp:nvSpPr>
        <dsp:cNvPr id="0" name=""/>
        <dsp:cNvSpPr/>
      </dsp:nvSpPr>
      <dsp:spPr>
        <a:xfrm>
          <a:off x="0" y="4457539"/>
          <a:ext cx="4752528" cy="622711"/>
        </a:xfrm>
        <a:prstGeom prst="roundRect">
          <a:avLst/>
        </a:prstGeom>
        <a:solidFill>
          <a:schemeClr val="bg1">
            <a:lumMod val="95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u-HU" sz="1400" b="1" kern="1200" dirty="0"/>
            <a:t>1 teljes tanév csak </a:t>
          </a:r>
        </a:p>
        <a:p>
          <a:pPr marL="0" lvl="0" indent="0" algn="ctr" defTabSz="622300">
            <a:lnSpc>
              <a:spcPct val="90000"/>
            </a:lnSpc>
            <a:spcBef>
              <a:spcPct val="0"/>
            </a:spcBef>
            <a:spcAft>
              <a:spcPct val="35000"/>
            </a:spcAft>
            <a:buNone/>
          </a:pPr>
          <a:r>
            <a:rPr lang="hu-HU" sz="1400" b="1" kern="1200" dirty="0"/>
            <a:t>szeptemberi kezdetű mobilitás esetében</a:t>
          </a:r>
        </a:p>
      </dsp:txBody>
      <dsp:txXfrm>
        <a:off x="30398" y="4487937"/>
        <a:ext cx="4691732" cy="5619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9C65B-41EF-4EE3-8468-4FEF9A216156}">
      <dsp:nvSpPr>
        <dsp:cNvPr id="0" name=""/>
        <dsp:cNvSpPr/>
      </dsp:nvSpPr>
      <dsp:spPr>
        <a:xfrm>
          <a:off x="0" y="4940"/>
          <a:ext cx="8712968" cy="8380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ts val="0"/>
            </a:spcAft>
            <a:buNone/>
          </a:pPr>
          <a:r>
            <a:rPr lang="hu-HU" sz="2400" b="1" kern="1200" cap="all" baseline="0" dirty="0">
              <a:solidFill>
                <a:schemeClr val="tx1"/>
              </a:solidFill>
            </a:rPr>
            <a:t>Before the mobility </a:t>
          </a:r>
          <a:r>
            <a:rPr lang="hu-HU" sz="2400" kern="1200" dirty="0"/>
            <a:t> – tanulmányi terv összeállítása</a:t>
          </a:r>
        </a:p>
      </dsp:txBody>
      <dsp:txXfrm>
        <a:off x="40909" y="45849"/>
        <a:ext cx="8631150" cy="756204"/>
      </dsp:txXfrm>
    </dsp:sp>
    <dsp:sp modelId="{DD1846F5-843B-49FB-BA66-1BA4190BE541}">
      <dsp:nvSpPr>
        <dsp:cNvPr id="0" name=""/>
        <dsp:cNvSpPr/>
      </dsp:nvSpPr>
      <dsp:spPr>
        <a:xfrm>
          <a:off x="0" y="990045"/>
          <a:ext cx="8712968" cy="1110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637"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hu-HU" sz="1600" kern="1200" dirty="0"/>
            <a:t>kurzuslisták, tematikák beszerzése (fogadó intézmények weboldala) </a:t>
          </a:r>
        </a:p>
        <a:p>
          <a:pPr marL="171450" lvl="1" indent="-171450" algn="l" defTabSz="711200">
            <a:lnSpc>
              <a:spcPct val="90000"/>
            </a:lnSpc>
            <a:spcBef>
              <a:spcPct val="0"/>
            </a:spcBef>
            <a:spcAft>
              <a:spcPct val="20000"/>
            </a:spcAft>
            <a:buChar char="•"/>
          </a:pPr>
          <a:r>
            <a:rPr lang="hu-HU" sz="1600" kern="1200" dirty="0"/>
            <a:t>Szakvezetővel, TO-val egyeztetni a tantárgy elismertetés miatt</a:t>
          </a:r>
        </a:p>
        <a:p>
          <a:pPr marL="171450" lvl="1" indent="-171450" algn="l" defTabSz="711200">
            <a:lnSpc>
              <a:spcPct val="90000"/>
            </a:lnSpc>
            <a:spcBef>
              <a:spcPct val="0"/>
            </a:spcBef>
            <a:spcAft>
              <a:spcPct val="20000"/>
            </a:spcAft>
            <a:buChar char="•"/>
          </a:pPr>
          <a:r>
            <a:rPr lang="hu-HU" sz="1600" kern="1200" dirty="0"/>
            <a:t>fact / info sheet, course catalogue</a:t>
          </a:r>
        </a:p>
        <a:p>
          <a:pPr marL="171450" lvl="1" indent="-171450" algn="l" defTabSz="711200">
            <a:lnSpc>
              <a:spcPct val="90000"/>
            </a:lnSpc>
            <a:spcBef>
              <a:spcPct val="0"/>
            </a:spcBef>
            <a:spcAft>
              <a:spcPct val="20000"/>
            </a:spcAft>
            <a:buChar char="•"/>
          </a:pPr>
          <a:r>
            <a:rPr lang="hu-HU" sz="1600" b="1" kern="1200" dirty="0">
              <a:solidFill>
                <a:srgbClr val="FF0000"/>
              </a:solidFill>
            </a:rPr>
            <a:t>Minimum 15 kredit teljesítése / min. 4-5 szakos tantárgy</a:t>
          </a:r>
          <a:endParaRPr lang="hu-HU" sz="1600" kern="1200" dirty="0"/>
        </a:p>
      </dsp:txBody>
      <dsp:txXfrm>
        <a:off x="0" y="990045"/>
        <a:ext cx="8712968" cy="1110037"/>
      </dsp:txXfrm>
    </dsp:sp>
    <dsp:sp modelId="{7244179B-1EFE-4627-BB3B-208CA730457F}">
      <dsp:nvSpPr>
        <dsp:cNvPr id="0" name=""/>
        <dsp:cNvSpPr/>
      </dsp:nvSpPr>
      <dsp:spPr>
        <a:xfrm>
          <a:off x="0" y="2142164"/>
          <a:ext cx="8712968" cy="8366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ts val="0"/>
            </a:spcAft>
            <a:buNone/>
          </a:pPr>
          <a:r>
            <a:rPr lang="hu-HU" sz="2400" b="1" kern="1200" cap="all" baseline="0" dirty="0">
              <a:solidFill>
                <a:schemeClr val="tx1"/>
              </a:solidFill>
            </a:rPr>
            <a:t>During the Mobility </a:t>
          </a:r>
          <a:r>
            <a:rPr lang="hu-HU" sz="2400" kern="1200" dirty="0"/>
            <a:t>– módosítások</a:t>
          </a:r>
        </a:p>
      </dsp:txBody>
      <dsp:txXfrm>
        <a:off x="40841" y="2183005"/>
        <a:ext cx="8631286" cy="754953"/>
      </dsp:txXfrm>
    </dsp:sp>
    <dsp:sp modelId="{019E281E-BD73-46A6-BC2D-262A98566BEB}">
      <dsp:nvSpPr>
        <dsp:cNvPr id="0" name=""/>
        <dsp:cNvSpPr/>
      </dsp:nvSpPr>
      <dsp:spPr>
        <a:xfrm>
          <a:off x="0" y="3078268"/>
          <a:ext cx="8712968" cy="745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637"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hu-HU" sz="1600" kern="1200" dirty="0"/>
            <a:t>a megkezdett félév elején lehet módosítani</a:t>
          </a:r>
        </a:p>
        <a:p>
          <a:pPr marL="171450" lvl="1" indent="-171450" algn="l" defTabSz="711200">
            <a:lnSpc>
              <a:spcPct val="90000"/>
            </a:lnSpc>
            <a:spcBef>
              <a:spcPct val="0"/>
            </a:spcBef>
            <a:spcAft>
              <a:spcPct val="20000"/>
            </a:spcAft>
            <a:buChar char="•"/>
          </a:pPr>
          <a:r>
            <a:rPr lang="hu-HU" sz="1600" kern="1200" dirty="0"/>
            <a:t>nem indul kurzus, nem a választott nyelven, stb.</a:t>
          </a:r>
        </a:p>
      </dsp:txBody>
      <dsp:txXfrm>
        <a:off x="0" y="3078268"/>
        <a:ext cx="8712968" cy="745891"/>
      </dsp:txXfrm>
    </dsp:sp>
    <dsp:sp modelId="{FEE05B71-DF09-4117-9E38-A9B63E528745}">
      <dsp:nvSpPr>
        <dsp:cNvPr id="0" name=""/>
        <dsp:cNvSpPr/>
      </dsp:nvSpPr>
      <dsp:spPr>
        <a:xfrm>
          <a:off x="0" y="3726370"/>
          <a:ext cx="8712968" cy="8366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ts val="0"/>
            </a:spcAft>
            <a:buNone/>
          </a:pPr>
          <a:r>
            <a:rPr lang="hu-HU" sz="2400" b="1" kern="1200" cap="all" baseline="0" dirty="0">
              <a:solidFill>
                <a:schemeClr val="tx1"/>
              </a:solidFill>
            </a:rPr>
            <a:t>After the Mobility </a:t>
          </a:r>
          <a:r>
            <a:rPr lang="hu-HU" sz="2400" kern="1200" dirty="0"/>
            <a:t>– tanulmányok zárása</a:t>
          </a:r>
        </a:p>
      </dsp:txBody>
      <dsp:txXfrm>
        <a:off x="40841" y="3767211"/>
        <a:ext cx="8631286" cy="7549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187B5-8547-415C-A7F9-A2933C033701}">
      <dsp:nvSpPr>
        <dsp:cNvPr id="0" name=""/>
        <dsp:cNvSpPr/>
      </dsp:nvSpPr>
      <dsp:spPr>
        <a:xfrm>
          <a:off x="25041" y="8621"/>
          <a:ext cx="9126834" cy="743535"/>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hu-HU" sz="3100" b="1" kern="1200" dirty="0">
              <a:solidFill>
                <a:schemeClr val="bg1"/>
              </a:solidFill>
            </a:rPr>
            <a:t>Bankszámla</a:t>
          </a:r>
          <a:r>
            <a:rPr lang="hu-HU" sz="3100" kern="1200" dirty="0">
              <a:solidFill>
                <a:schemeClr val="bg1"/>
              </a:solidFill>
            </a:rPr>
            <a:t> </a:t>
          </a:r>
        </a:p>
      </dsp:txBody>
      <dsp:txXfrm>
        <a:off x="61337" y="44917"/>
        <a:ext cx="9054242" cy="670943"/>
      </dsp:txXfrm>
    </dsp:sp>
    <dsp:sp modelId="{FE62C954-229C-46C0-8630-353FECD4E09C}">
      <dsp:nvSpPr>
        <dsp:cNvPr id="0" name=""/>
        <dsp:cNvSpPr/>
      </dsp:nvSpPr>
      <dsp:spPr>
        <a:xfrm>
          <a:off x="0" y="800713"/>
          <a:ext cx="9172698" cy="609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23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hu-HU" sz="1800" kern="1200" dirty="0"/>
            <a:t>Az ösztöndíj forintban kerül átutalásra</a:t>
          </a:r>
        </a:p>
        <a:p>
          <a:pPr marL="171450" lvl="1" indent="-171450" algn="l" defTabSz="800100">
            <a:lnSpc>
              <a:spcPct val="90000"/>
            </a:lnSpc>
            <a:spcBef>
              <a:spcPct val="0"/>
            </a:spcBef>
            <a:spcAft>
              <a:spcPct val="20000"/>
            </a:spcAft>
            <a:buChar char="•"/>
          </a:pPr>
          <a:r>
            <a:rPr lang="hu-HU" sz="1800" kern="1200" dirty="0"/>
            <a:t>Revolutos, Wise bankszámla is elfogadott</a:t>
          </a:r>
        </a:p>
      </dsp:txBody>
      <dsp:txXfrm>
        <a:off x="0" y="800713"/>
        <a:ext cx="9172698" cy="609615"/>
      </dsp:txXfrm>
    </dsp:sp>
    <dsp:sp modelId="{B3BDC38B-E5F2-4D4C-A14D-C8AFF77DC633}">
      <dsp:nvSpPr>
        <dsp:cNvPr id="0" name=""/>
        <dsp:cNvSpPr/>
      </dsp:nvSpPr>
      <dsp:spPr>
        <a:xfrm>
          <a:off x="22931" y="1404155"/>
          <a:ext cx="9126834" cy="743535"/>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hu-HU" sz="3100" b="1" kern="1200" dirty="0">
              <a:solidFill>
                <a:schemeClr val="bg1"/>
              </a:solidFill>
            </a:rPr>
            <a:t>Folyósítás két részletben</a:t>
          </a:r>
          <a:endParaRPr lang="hu-HU" sz="3100" kern="1200" dirty="0">
            <a:solidFill>
              <a:schemeClr val="bg1"/>
            </a:solidFill>
          </a:endParaRPr>
        </a:p>
      </dsp:txBody>
      <dsp:txXfrm>
        <a:off x="59227" y="1440451"/>
        <a:ext cx="9054242" cy="670943"/>
      </dsp:txXfrm>
    </dsp:sp>
    <dsp:sp modelId="{AE9ACDC5-866B-4B76-9B3A-5063BBA7079F}">
      <dsp:nvSpPr>
        <dsp:cNvPr id="0" name=""/>
        <dsp:cNvSpPr/>
      </dsp:nvSpPr>
      <dsp:spPr>
        <a:xfrm>
          <a:off x="0" y="2258940"/>
          <a:ext cx="9172698"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23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hu-HU" sz="1800" kern="1200" dirty="0"/>
            <a:t>Indulás előtt: 90%  | hazaérkezést követően: 10%</a:t>
          </a:r>
        </a:p>
      </dsp:txBody>
      <dsp:txXfrm>
        <a:off x="0" y="2258940"/>
        <a:ext cx="9172698" cy="513360"/>
      </dsp:txXfrm>
    </dsp:sp>
    <dsp:sp modelId="{BA1AB8D9-93BB-4FEB-9CA0-E377A4038945}">
      <dsp:nvSpPr>
        <dsp:cNvPr id="0" name=""/>
        <dsp:cNvSpPr/>
      </dsp:nvSpPr>
      <dsp:spPr>
        <a:xfrm>
          <a:off x="22931" y="2622220"/>
          <a:ext cx="9126834" cy="743535"/>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hu-HU" sz="3100" b="1" kern="1200" dirty="0">
              <a:solidFill>
                <a:schemeClr val="bg1"/>
              </a:solidFill>
            </a:rPr>
            <a:t>Az ösztöndíj nem feltétlenül fedez minden költséget!</a:t>
          </a:r>
          <a:endParaRPr lang="hu-HU" sz="3100" kern="1200" dirty="0">
            <a:solidFill>
              <a:schemeClr val="bg1"/>
            </a:solidFill>
          </a:endParaRPr>
        </a:p>
      </dsp:txBody>
      <dsp:txXfrm>
        <a:off x="59227" y="2658516"/>
        <a:ext cx="9054242" cy="670943"/>
      </dsp:txXfrm>
    </dsp:sp>
    <dsp:sp modelId="{F559530E-4078-411D-A7A2-7CEBEFF53C57}">
      <dsp:nvSpPr>
        <dsp:cNvPr id="0" name=""/>
        <dsp:cNvSpPr/>
      </dsp:nvSpPr>
      <dsp:spPr>
        <a:xfrm>
          <a:off x="0" y="3414677"/>
          <a:ext cx="9172698" cy="914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23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hu-HU" sz="1800" kern="1200" dirty="0"/>
            <a:t>Diákmunka (tanulmányi mobilitás esetén)</a:t>
          </a:r>
        </a:p>
        <a:p>
          <a:pPr marL="171450" lvl="1" indent="-171450" algn="l" defTabSz="800100">
            <a:lnSpc>
              <a:spcPct val="90000"/>
            </a:lnSpc>
            <a:spcBef>
              <a:spcPct val="0"/>
            </a:spcBef>
            <a:spcAft>
              <a:spcPct val="20000"/>
            </a:spcAft>
            <a:buChar char="•"/>
          </a:pPr>
          <a:r>
            <a:rPr lang="hu-HU" sz="1800" kern="1200" dirty="0"/>
            <a:t>Diákkedvezmények (EU Student Card / ISIC kiváltása)</a:t>
          </a:r>
        </a:p>
        <a:p>
          <a:pPr marL="171450" lvl="1" indent="-171450" algn="l" defTabSz="800100">
            <a:lnSpc>
              <a:spcPct val="90000"/>
            </a:lnSpc>
            <a:spcBef>
              <a:spcPct val="0"/>
            </a:spcBef>
            <a:spcAft>
              <a:spcPct val="20000"/>
            </a:spcAft>
            <a:buChar char="•"/>
          </a:pPr>
          <a:r>
            <a:rPr lang="hu-HU" sz="1800" kern="1200" dirty="0"/>
            <a:t>Szakmai gyakorlat esetén a fogadó hely részéről egyébb hozzájárulás (megegyezés alapján)</a:t>
          </a:r>
        </a:p>
      </dsp:txBody>
      <dsp:txXfrm>
        <a:off x="0" y="3414677"/>
        <a:ext cx="9172698" cy="91442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D4D8D-9818-47FC-A682-D2062368F6E2}" type="datetimeFigureOut">
              <a:rPr lang="hu-HU" smtClean="0"/>
              <a:t>2026. 03. 13.</a:t>
            </a:fld>
            <a:endParaRPr lang="hu-HU"/>
          </a:p>
        </p:txBody>
      </p:sp>
      <p:sp>
        <p:nvSpPr>
          <p:cNvPr id="4" name="Diakép hely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74D211-D300-464D-B6FF-73B8C9F1FF61}" type="slidenum">
              <a:rPr lang="hu-HU" smtClean="0"/>
              <a:t>‹#›</a:t>
            </a:fld>
            <a:endParaRPr lang="hu-HU"/>
          </a:p>
        </p:txBody>
      </p:sp>
    </p:spTree>
    <p:extLst>
      <p:ext uri="{BB962C8B-B14F-4D97-AF65-F5344CB8AC3E}">
        <p14:creationId xmlns:p14="http://schemas.microsoft.com/office/powerpoint/2010/main" val="113874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p>
        </p:txBody>
      </p:sp>
      <p:sp>
        <p:nvSpPr>
          <p:cNvPr id="4" name="Dátum helye 3"/>
          <p:cNvSpPr>
            <a:spLocks noGrp="1"/>
          </p:cNvSpPr>
          <p:nvPr>
            <p:ph type="dt" sz="half" idx="10"/>
          </p:nvPr>
        </p:nvSpPr>
        <p:spPr/>
        <p:txBody>
          <a:bodyPr/>
          <a:lstStyle/>
          <a:p>
            <a:fld id="{E6CD697F-B0D1-4404-A51F-318DB35398B4}" type="datetimeFigureOut">
              <a:rPr lang="hu-HU" smtClean="0"/>
              <a:t>2026. 03. 13.</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750649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E6CD697F-B0D1-4404-A51F-318DB35398B4}" type="datetimeFigureOut">
              <a:rPr lang="hu-HU" smtClean="0"/>
              <a:t>2026. 03. 13.</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3898325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E6CD697F-B0D1-4404-A51F-318DB35398B4}" type="datetimeFigureOut">
              <a:rPr lang="hu-HU" smtClean="0"/>
              <a:t>2026. 03. 13.</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3790200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E6CD697F-B0D1-4404-A51F-318DB35398B4}" type="datetimeFigureOut">
              <a:rPr lang="hu-HU" smtClean="0"/>
              <a:t>2026. 03. 13.</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279200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E6CD697F-B0D1-4404-A51F-318DB35398B4}" type="datetimeFigureOut">
              <a:rPr lang="hu-HU" smtClean="0"/>
              <a:t>2026. 03. 13.</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171173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E6CD697F-B0D1-4404-A51F-318DB35398B4}" type="datetimeFigureOut">
              <a:rPr lang="hu-HU" smtClean="0"/>
              <a:t>2026. 03. 13.</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3893245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E6CD697F-B0D1-4404-A51F-318DB35398B4}" type="datetimeFigureOut">
              <a:rPr lang="hu-HU" smtClean="0"/>
              <a:t>2026. 03. 13.</a:t>
            </a:fld>
            <a:endParaRPr lang="hu-HU" dirty="0"/>
          </a:p>
        </p:txBody>
      </p:sp>
      <p:sp>
        <p:nvSpPr>
          <p:cNvPr id="8" name="Élőláb helye 7"/>
          <p:cNvSpPr>
            <a:spLocks noGrp="1"/>
          </p:cNvSpPr>
          <p:nvPr>
            <p:ph type="ftr" sz="quarter" idx="11"/>
          </p:nvPr>
        </p:nvSpPr>
        <p:spPr/>
        <p:txBody>
          <a:bodyPr/>
          <a:lstStyle/>
          <a:p>
            <a:endParaRPr lang="hu-HU" dirty="0"/>
          </a:p>
        </p:txBody>
      </p:sp>
      <p:sp>
        <p:nvSpPr>
          <p:cNvPr id="9" name="Dia számának helye 8"/>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1818151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E6CD697F-B0D1-4404-A51F-318DB35398B4}" type="datetimeFigureOut">
              <a:rPr lang="hu-HU" smtClean="0"/>
              <a:t>2026. 03. 13.</a:t>
            </a:fld>
            <a:endParaRPr lang="hu-HU" dirty="0"/>
          </a:p>
        </p:txBody>
      </p:sp>
      <p:sp>
        <p:nvSpPr>
          <p:cNvPr id="4" name="Élőláb helye 3"/>
          <p:cNvSpPr>
            <a:spLocks noGrp="1"/>
          </p:cNvSpPr>
          <p:nvPr>
            <p:ph type="ftr" sz="quarter" idx="11"/>
          </p:nvPr>
        </p:nvSpPr>
        <p:spPr/>
        <p:txBody>
          <a:bodyPr/>
          <a:lstStyle/>
          <a:p>
            <a:endParaRPr lang="hu-HU" dirty="0"/>
          </a:p>
        </p:txBody>
      </p:sp>
      <p:sp>
        <p:nvSpPr>
          <p:cNvPr id="5" name="Dia számának helye 4"/>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154169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E6CD697F-B0D1-4404-A51F-318DB35398B4}" type="datetimeFigureOut">
              <a:rPr lang="hu-HU" smtClean="0"/>
              <a:t>2026. 03. 13.</a:t>
            </a:fld>
            <a:endParaRPr lang="hu-HU" dirty="0"/>
          </a:p>
        </p:txBody>
      </p:sp>
      <p:sp>
        <p:nvSpPr>
          <p:cNvPr id="3" name="Élőláb helye 2"/>
          <p:cNvSpPr>
            <a:spLocks noGrp="1"/>
          </p:cNvSpPr>
          <p:nvPr>
            <p:ph type="ftr" sz="quarter" idx="11"/>
          </p:nvPr>
        </p:nvSpPr>
        <p:spPr/>
        <p:txBody>
          <a:bodyPr/>
          <a:lstStyle/>
          <a:p>
            <a:endParaRPr lang="hu-HU" dirty="0"/>
          </a:p>
        </p:txBody>
      </p:sp>
      <p:sp>
        <p:nvSpPr>
          <p:cNvPr id="4" name="Dia számának helye 3"/>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2189289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E6CD697F-B0D1-4404-A51F-318DB35398B4}" type="datetimeFigureOut">
              <a:rPr lang="hu-HU" smtClean="0"/>
              <a:t>2026. 03. 13.</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657115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E6CD697F-B0D1-4404-A51F-318DB35398B4}" type="datetimeFigureOut">
              <a:rPr lang="hu-HU" smtClean="0"/>
              <a:t>2026. 03. 13.</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2101169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D697F-B0D1-4404-A51F-318DB35398B4}" type="datetimeFigureOut">
              <a:rPr lang="hu-HU" smtClean="0"/>
              <a:t>2026. 03. 13.</a:t>
            </a:fld>
            <a:endParaRPr lang="hu-HU" dirty="0"/>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dirty="0"/>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39B87-9E54-4450-BA38-11C04C0711B5}" type="slidenum">
              <a:rPr lang="hu-HU" smtClean="0"/>
              <a:t>‹#›</a:t>
            </a:fld>
            <a:endParaRPr lang="hu-HU" dirty="0"/>
          </a:p>
        </p:txBody>
      </p:sp>
    </p:spTree>
    <p:extLst>
      <p:ext uri="{BB962C8B-B14F-4D97-AF65-F5344CB8AC3E}">
        <p14:creationId xmlns:p14="http://schemas.microsoft.com/office/powerpoint/2010/main" val="2997684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1.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hyperlink" Target="https://www.youtube.com/watch?v=paIKpHJvTlg" TargetMode="Externa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topuniversities.com/world-university-rankings" TargetMode="External"/><Relationship Id="rId2" Type="http://schemas.openxmlformats.org/officeDocument/2006/relationships/hyperlink" Target="https://www.timeshighereducation.com/world-university-rankings/2025/world-ranking" TargetMode="Externa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0.png"/><Relationship Id="rId1" Type="http://schemas.openxmlformats.org/officeDocument/2006/relationships/slideLayout" Target="../slideLayouts/slideLayout8.xml"/><Relationship Id="rId6" Type="http://schemas.microsoft.com/office/2007/relationships/hdphoto" Target="../media/hdphoto7.wdp"/><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hyperlink" Target="https://uni-mate.hu/documents/d/mate/korabbi-eramus-fogado-helyek_202404" TargetMode="External"/><Relationship Id="rId2" Type="http://schemas.openxmlformats.org/officeDocument/2006/relationships/image" Target="../media/image39.png"/><Relationship Id="rId1" Type="http://schemas.openxmlformats.org/officeDocument/2006/relationships/slideLayout" Target="../slideLayouts/slideLayout8.xml"/><Relationship Id="rId5" Type="http://schemas.openxmlformats.org/officeDocument/2006/relationships/hyperlink" Target="https://oig.uni-mate.hu/szakmai-gyakorlat" TargetMode="External"/><Relationship Id="rId4" Type="http://schemas.openxmlformats.org/officeDocument/2006/relationships/hyperlink" Target="https://oig.uni-mate.hu/tajekoztatok"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programmes.eurodesk.eu/en" TargetMode="External"/><Relationship Id="rId13" Type="http://schemas.openxmlformats.org/officeDocument/2006/relationships/hyperlink" Target="https://www.placementslovakia.com/" TargetMode="External"/><Relationship Id="rId3" Type="http://schemas.openxmlformats.org/officeDocument/2006/relationships/hyperlink" Target="http://www.tpf.hu/celcsoport/3538/hogyan-talalhatsz-szakmai-gyakorlati-helyet" TargetMode="External"/><Relationship Id="rId7" Type="http://schemas.openxmlformats.org/officeDocument/2006/relationships/hyperlink" Target="https://youthforeurope.eu/" TargetMode="External"/><Relationship Id="rId12" Type="http://schemas.openxmlformats.org/officeDocument/2006/relationships/hyperlink" Target="http://www.placementslovakia.com/current-vacancies/long-term-internships" TargetMode="External"/><Relationship Id="rId2" Type="http://schemas.openxmlformats.org/officeDocument/2006/relationships/image" Target="../media/image43.png"/><Relationship Id="rId16" Type="http://schemas.openxmlformats.org/officeDocument/2006/relationships/hyperlink" Target="http://www.stagemalta.org/" TargetMode="External"/><Relationship Id="rId1" Type="http://schemas.openxmlformats.org/officeDocument/2006/relationships/slideLayout" Target="../slideLayouts/slideLayout8.xml"/><Relationship Id="rId6" Type="http://schemas.openxmlformats.org/officeDocument/2006/relationships/hyperlink" Target="https://aiesec.org/search" TargetMode="External"/><Relationship Id="rId11" Type="http://schemas.openxmlformats.org/officeDocument/2006/relationships/hyperlink" Target="http://iaeste.hu/csereprogram/" TargetMode="External"/><Relationship Id="rId5" Type="http://schemas.openxmlformats.org/officeDocument/2006/relationships/hyperlink" Target="https://erasmusintern.org/" TargetMode="External"/><Relationship Id="rId15" Type="http://schemas.openxmlformats.org/officeDocument/2006/relationships/hyperlink" Target="https://www.ukcisa.org.uk/student-advice/working/student-work/" TargetMode="External"/><Relationship Id="rId10" Type="http://schemas.openxmlformats.org/officeDocument/2006/relationships/hyperlink" Target="http://www.goabroad.com/intern-abroad" TargetMode="External"/><Relationship Id="rId4" Type="http://schemas.openxmlformats.org/officeDocument/2006/relationships/hyperlink" Target="https://piktalent.com/countries/" TargetMode="External"/><Relationship Id="rId9" Type="http://schemas.openxmlformats.org/officeDocument/2006/relationships/hyperlink" Target="http://globalplacement.com/" TargetMode="External"/><Relationship Id="rId14" Type="http://schemas.openxmlformats.org/officeDocument/2006/relationships/hyperlink" Target="https://www.espauk.com/internships/" TargetMode="External"/></Relationships>
</file>

<file path=ppt/slides/_rels/slide2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5.png"/><Relationship Id="rId1" Type="http://schemas.openxmlformats.org/officeDocument/2006/relationships/slideLayout" Target="../slideLayouts/slideLayout8.xml"/><Relationship Id="rId5" Type="http://schemas.microsoft.com/office/2007/relationships/hdphoto" Target="../media/hdphoto4.wdp"/><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9.jp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0.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hyperlink" Target="https://pannoniaosztondij.hu/melleklet_tudosito_utmutato.pdf" TargetMode="External"/><Relationship Id="rId7" Type="http://schemas.microsoft.com/office/2007/relationships/hdphoto" Target="../media/hdphoto4.wdp"/><Relationship Id="rId2" Type="http://schemas.openxmlformats.org/officeDocument/2006/relationships/hyperlink" Target="https://limesurvey.tpf.hu/index.php/567451" TargetMode="Externa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52.jpeg"/><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mailto:Bartfai.Greta@uni-mate.hu" TargetMode="External"/><Relationship Id="rId2" Type="http://schemas.openxmlformats.org/officeDocument/2006/relationships/image" Target="../media/image39.png"/><Relationship Id="rId1" Type="http://schemas.openxmlformats.org/officeDocument/2006/relationships/slideLayout" Target="../slideLayouts/slideLayout8.xml"/><Relationship Id="rId5" Type="http://schemas.openxmlformats.org/officeDocument/2006/relationships/hyperlink" Target="mailto:Csosz.Peter@uni-mate.hu" TargetMode="External"/><Relationship Id="rId4" Type="http://schemas.openxmlformats.org/officeDocument/2006/relationships/hyperlink" Target="mailto:Zsanko-Bodor.Beata@uni-mate.hu"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png"/><Relationship Id="rId7" Type="http://schemas.openxmlformats.org/officeDocument/2006/relationships/diagramQuickStyle" Target="../diagrams/quickStyle2.xml"/><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2.wdp"/><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Bartfaine.Vincze.Zita@uni-mate.hu"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hyperlink" Target="mailto:csiszarne.pektor.andrea@uni-mate.hu" TargetMode="External"/><Relationship Id="rId5" Type="http://schemas.openxmlformats.org/officeDocument/2006/relationships/hyperlink" Target="mailto:lengyel.laura.agnes@uni-mate.hu" TargetMode="External"/><Relationship Id="rId4" Type="http://schemas.openxmlformats.org/officeDocument/2006/relationships/hyperlink" Target="mailto:szabo.rozalia@uni-mate.hu"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F4B0E6B-DD29-465F-8450-1F989BB53BA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048" r="7948"/>
          <a:stretch/>
        </p:blipFill>
        <p:spPr>
          <a:xfrm>
            <a:off x="-1" y="1106314"/>
            <a:ext cx="9144001" cy="5254971"/>
          </a:xfrm>
          <a:prstGeom prst="rect">
            <a:avLst/>
          </a:prstGeom>
        </p:spPr>
      </p:pic>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sp>
        <p:nvSpPr>
          <p:cNvPr id="3" name="TextBox 2">
            <a:extLst>
              <a:ext uri="{FF2B5EF4-FFF2-40B4-BE49-F238E27FC236}">
                <a16:creationId xmlns:a16="http://schemas.microsoft.com/office/drawing/2014/main" id="{46A6402C-5C30-4205-A860-441A41902533}"/>
              </a:ext>
            </a:extLst>
          </p:cNvPr>
          <p:cNvSpPr txBox="1"/>
          <p:nvPr/>
        </p:nvSpPr>
        <p:spPr>
          <a:xfrm>
            <a:off x="5076056" y="5373216"/>
            <a:ext cx="3862143" cy="707886"/>
          </a:xfrm>
          <a:prstGeom prst="rect">
            <a:avLst/>
          </a:prstGeom>
          <a:noFill/>
        </p:spPr>
        <p:txBody>
          <a:bodyPr wrap="square" rtlCol="0">
            <a:spAutoFit/>
          </a:bodyPr>
          <a:lstStyle/>
          <a:p>
            <a:pPr algn="r"/>
            <a:r>
              <a:rPr lang="hu-HU" sz="2800" b="1" cap="all" dirty="0">
                <a:solidFill>
                  <a:schemeClr val="bg1"/>
                </a:solidFill>
                <a:latin typeface="Calibri Light" panose="020F0302020204030204" pitchFamily="34" charset="0"/>
                <a:cs typeface="Calibri Light" panose="020F0302020204030204" pitchFamily="34" charset="0"/>
              </a:rPr>
              <a:t>Online TÁJÉKOZTATÓ</a:t>
            </a:r>
          </a:p>
          <a:p>
            <a:pPr algn="r"/>
            <a:r>
              <a:rPr lang="hu-HU" sz="1200" b="0" cap="all" dirty="0">
                <a:solidFill>
                  <a:schemeClr val="bg1"/>
                </a:solidFill>
                <a:latin typeface="Calibri Light" panose="020F0302020204030204" pitchFamily="34" charset="0"/>
                <a:cs typeface="Calibri Light" panose="020F0302020204030204" pitchFamily="34" charset="0"/>
              </a:rPr>
              <a:t>2026. </a:t>
            </a:r>
            <a:r>
              <a:rPr lang="hu-HU" sz="1200" dirty="0">
                <a:solidFill>
                  <a:schemeClr val="bg1"/>
                </a:solidFill>
                <a:latin typeface="Calibri Light" panose="020F0302020204030204" pitchFamily="34" charset="0"/>
                <a:cs typeface="Calibri Light" panose="020F0302020204030204" pitchFamily="34" charset="0"/>
              </a:rPr>
              <a:t>március</a:t>
            </a:r>
            <a:endParaRPr lang="hu-HU" sz="1200" b="0" cap="none" baseline="0" dirty="0">
              <a:solidFill>
                <a:schemeClr val="bg1"/>
              </a:solidFill>
              <a:latin typeface="Calibri Light" panose="020F0302020204030204" pitchFamily="34" charset="0"/>
              <a:cs typeface="Calibri Light" panose="020F0302020204030204" pitchFamily="34" charset="0"/>
            </a:endParaRPr>
          </a:p>
        </p:txBody>
      </p:sp>
      <p:sp>
        <p:nvSpPr>
          <p:cNvPr id="11" name="Dátum helye 12">
            <a:extLst>
              <a:ext uri="{FF2B5EF4-FFF2-40B4-BE49-F238E27FC236}">
                <a16:creationId xmlns:a16="http://schemas.microsoft.com/office/drawing/2014/main" id="{0F92FEF3-EDFA-4A14-AF72-A0033642C347}"/>
              </a:ext>
            </a:extLst>
          </p:cNvPr>
          <p:cNvSpPr>
            <a:spLocks noGrp="1"/>
          </p:cNvSpPr>
          <p:nvPr>
            <p:ph type="dt" sz="half" idx="10"/>
          </p:nvPr>
        </p:nvSpPr>
        <p:spPr>
          <a:xfrm>
            <a:off x="-38100" y="6381328"/>
            <a:ext cx="9191308" cy="476672"/>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Stratégiai és Koordinációs Központ  </a:t>
            </a:r>
          </a:p>
        </p:txBody>
      </p:sp>
      <p:sp>
        <p:nvSpPr>
          <p:cNvPr id="4" name="AutoShape 2">
            <a:extLst>
              <a:ext uri="{FF2B5EF4-FFF2-40B4-BE49-F238E27FC236}">
                <a16:creationId xmlns:a16="http://schemas.microsoft.com/office/drawing/2014/main" id="{344D05DE-51DB-489C-BDA7-66ECD811952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14" name="Picture 13">
            <a:extLst>
              <a:ext uri="{FF2B5EF4-FFF2-40B4-BE49-F238E27FC236}">
                <a16:creationId xmlns:a16="http://schemas.microsoft.com/office/drawing/2014/main" id="{C33E0174-AD28-4C01-A6A3-31A0DA1C06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19" y="1296984"/>
            <a:ext cx="3666295" cy="1267919"/>
          </a:xfrm>
          <a:prstGeom prst="rect">
            <a:avLst/>
          </a:prstGeom>
        </p:spPr>
      </p:pic>
      <p:sp>
        <p:nvSpPr>
          <p:cNvPr id="8" name="AutoShape 4">
            <a:extLst>
              <a:ext uri="{FF2B5EF4-FFF2-40B4-BE49-F238E27FC236}">
                <a16:creationId xmlns:a16="http://schemas.microsoft.com/office/drawing/2014/main" id="{8AEF8E11-4C3B-4497-B187-D7A6F0B848B0}"/>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Tree>
    <p:extLst>
      <p:ext uri="{BB962C8B-B14F-4D97-AF65-F5344CB8AC3E}">
        <p14:creationId xmlns:p14="http://schemas.microsoft.com/office/powerpoint/2010/main" val="793620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Online Learning Agreement - What are we talking about? | ESN Italia |  Erasmus Student Network">
            <a:extLst>
              <a:ext uri="{FF2B5EF4-FFF2-40B4-BE49-F238E27FC236}">
                <a16:creationId xmlns:a16="http://schemas.microsoft.com/office/drawing/2014/main" id="{E9CF6B15-5F6C-447C-9264-CCBE2F099198}"/>
              </a:ext>
            </a:extLst>
          </p:cNvPr>
          <p:cNvPicPr/>
          <p:nvPr/>
        </p:nvPicPr>
        <p:blipFill rotWithShape="1">
          <a:blip r:embed="rId2" cstate="print">
            <a:extLst>
              <a:ext uri="{28A0092B-C50C-407E-A947-70E740481C1C}">
                <a14:useLocalDpi xmlns:a14="http://schemas.microsoft.com/office/drawing/2010/main" val="0"/>
              </a:ext>
            </a:extLst>
          </a:blip>
          <a:srcRect t="9607"/>
          <a:stretch/>
        </p:blipFill>
        <p:spPr bwMode="auto">
          <a:xfrm>
            <a:off x="3313189" y="1090313"/>
            <a:ext cx="2554955" cy="2194671"/>
          </a:xfrm>
          <a:prstGeom prst="rect">
            <a:avLst/>
          </a:prstGeom>
          <a:noFill/>
          <a:ln>
            <a:noFill/>
          </a:ln>
        </p:spPr>
      </p:pic>
      <p:pic>
        <p:nvPicPr>
          <p:cNvPr id="3082" name="Picture 10">
            <a:extLst>
              <a:ext uri="{FF2B5EF4-FFF2-40B4-BE49-F238E27FC236}">
                <a16:creationId xmlns:a16="http://schemas.microsoft.com/office/drawing/2014/main" id="{7870EECC-D742-4746-A35C-8A2A25EE9E8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61318" b="8365"/>
          <a:stretch/>
        </p:blipFill>
        <p:spPr bwMode="auto">
          <a:xfrm>
            <a:off x="0" y="3217344"/>
            <a:ext cx="2693932" cy="36680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5" descr="http://uni-foundation.eu/sites/default/files/styles/panopoly_image_full/public/featured_image/latool.png?itok=RzIkz6Dt&amp;c=b3a4ff57de463ddb5c6d5925c28fccc6"/>
          <p:cNvPicPr>
            <a:picLocks noChangeAspect="1" noChangeArrowheads="1"/>
          </p:cNvPicPr>
          <p:nvPr/>
        </p:nvPicPr>
        <p:blipFill rotWithShape="1">
          <a:blip r:embed="rId5">
            <a:extLst>
              <a:ext uri="{28A0092B-C50C-407E-A947-70E740481C1C}">
                <a14:useLocalDpi xmlns:a14="http://schemas.microsoft.com/office/drawing/2010/main" val="0"/>
              </a:ext>
            </a:extLst>
          </a:blip>
          <a:srcRect l="2864" r="11241"/>
          <a:stretch/>
        </p:blipFill>
        <p:spPr bwMode="auto">
          <a:xfrm>
            <a:off x="5689104" y="1094681"/>
            <a:ext cx="3454896" cy="226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a:extLst>
              <a:ext uri="{FF2B5EF4-FFF2-40B4-BE49-F238E27FC236}">
                <a16:creationId xmlns:a16="http://schemas.microsoft.com/office/drawing/2014/main" id="{45F8668F-0EE0-4D67-9AEC-67DE00360E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3820" y="3217345"/>
            <a:ext cx="6470180" cy="36406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170D835-74BB-4231-8FBF-9ED076896B15}"/>
              </a:ext>
            </a:extLst>
          </p:cNvPr>
          <p:cNvPicPr>
            <a:picLocks noChangeAspect="1"/>
          </p:cNvPicPr>
          <p:nvPr/>
        </p:nvPicPr>
        <p:blipFill>
          <a:blip r:embed="rId7"/>
          <a:stretch>
            <a:fillRect/>
          </a:stretch>
        </p:blipFill>
        <p:spPr>
          <a:xfrm>
            <a:off x="-12598" y="1094681"/>
            <a:ext cx="3576397" cy="2122663"/>
          </a:xfrm>
          <a:prstGeom prst="rect">
            <a:avLst/>
          </a:prstGeom>
        </p:spPr>
      </p:pic>
    </p:spTree>
    <p:extLst>
      <p:ext uri="{BB962C8B-B14F-4D97-AF65-F5344CB8AC3E}">
        <p14:creationId xmlns:p14="http://schemas.microsoft.com/office/powerpoint/2010/main" val="2917051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0" y="1095127"/>
            <a:ext cx="9144000" cy="461665"/>
          </a:xfrm>
          <a:prstGeom prst="rect">
            <a:avLst/>
          </a:prstGeom>
          <a:solidFill>
            <a:srgbClr val="720445"/>
          </a:solidFill>
          <a:ln>
            <a:noFill/>
          </a:ln>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None/>
            </a:pPr>
            <a:r>
              <a:rPr lang="hu-HU" altLang="hu-HU" sz="2400" dirty="0">
                <a:solidFill>
                  <a:schemeClr val="bg1"/>
                </a:solidFill>
                <a:latin typeface="Calibri" panose="020F0502020204030204" pitchFamily="34" charset="0"/>
              </a:rPr>
              <a:t>Tanulmányi terv - </a:t>
            </a:r>
            <a:r>
              <a:rPr lang="hu-HU" sz="1400" dirty="0">
                <a:solidFill>
                  <a:schemeClr val="bg1"/>
                </a:solidFill>
              </a:rPr>
              <a:t>3 oldalú szerződés, támogatási szerződés előtt aláírandó</a:t>
            </a:r>
          </a:p>
        </p:txBody>
      </p:sp>
      <p:graphicFrame>
        <p:nvGraphicFramePr>
          <p:cNvPr id="2" name="Diagram 1">
            <a:extLst>
              <a:ext uri="{FF2B5EF4-FFF2-40B4-BE49-F238E27FC236}">
                <a16:creationId xmlns:a16="http://schemas.microsoft.com/office/drawing/2014/main" id="{D5D00D7B-DE90-47B6-8508-969E37C1D0FA}"/>
              </a:ext>
            </a:extLst>
          </p:cNvPr>
          <p:cNvGraphicFramePr/>
          <p:nvPr>
            <p:extLst>
              <p:ext uri="{D42A27DB-BD31-4B8C-83A1-F6EECF244321}">
                <p14:modId xmlns:p14="http://schemas.microsoft.com/office/powerpoint/2010/main" val="497517296"/>
              </p:ext>
            </p:extLst>
          </p:nvPr>
        </p:nvGraphicFramePr>
        <p:xfrm>
          <a:off x="192696" y="1574864"/>
          <a:ext cx="871296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zöveg helye 8">
            <a:extLst>
              <a:ext uri="{FF2B5EF4-FFF2-40B4-BE49-F238E27FC236}">
                <a16:creationId xmlns:a16="http://schemas.microsoft.com/office/drawing/2014/main" id="{881ECD20-6627-47F9-9670-59AD7BAEA6B5}"/>
              </a:ext>
            </a:extLst>
          </p:cNvPr>
          <p:cNvSpPr txBox="1">
            <a:spLocks/>
          </p:cNvSpPr>
          <p:nvPr/>
        </p:nvSpPr>
        <p:spPr>
          <a:xfrm>
            <a:off x="216024" y="319357"/>
            <a:ext cx="6588224" cy="722289"/>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600" b="1" cap="small" dirty="0">
                <a:solidFill>
                  <a:schemeClr val="bg1"/>
                </a:solidFill>
              </a:rPr>
              <a:t>LEARNING AGREEMENT FOR STUDIES</a:t>
            </a:r>
            <a:endParaRPr lang="hu-HU" sz="2600" dirty="0"/>
          </a:p>
        </p:txBody>
      </p:sp>
      <p:sp>
        <p:nvSpPr>
          <p:cNvPr id="8" name="TextBox 7">
            <a:extLst>
              <a:ext uri="{FF2B5EF4-FFF2-40B4-BE49-F238E27FC236}">
                <a16:creationId xmlns:a16="http://schemas.microsoft.com/office/drawing/2014/main" id="{E89B8515-6406-449C-96FA-4AB874D786B5}"/>
              </a:ext>
            </a:extLst>
          </p:cNvPr>
          <p:cNvSpPr txBox="1"/>
          <p:nvPr/>
        </p:nvSpPr>
        <p:spPr>
          <a:xfrm>
            <a:off x="395536" y="6237312"/>
            <a:ext cx="8279437" cy="338554"/>
          </a:xfrm>
          <a:prstGeom prst="rect">
            <a:avLst/>
          </a:prstGeom>
          <a:noFill/>
        </p:spPr>
        <p:txBody>
          <a:bodyPr wrap="square">
            <a:spAutoFit/>
          </a:bodyPr>
          <a:lstStyle/>
          <a:p>
            <a:r>
              <a:rPr lang="hu-HU" sz="1600" dirty="0"/>
              <a:t>• Transcript of Records - végbizonyítvány</a:t>
            </a:r>
          </a:p>
        </p:txBody>
      </p:sp>
      <p:pic>
        <p:nvPicPr>
          <p:cNvPr id="7" name="Picture 6">
            <a:extLst>
              <a:ext uri="{FF2B5EF4-FFF2-40B4-BE49-F238E27FC236}">
                <a16:creationId xmlns:a16="http://schemas.microsoft.com/office/drawing/2014/main" id="{99C86886-0141-44D8-B26E-58DC0502071E}"/>
              </a:ext>
            </a:extLst>
          </p:cNvPr>
          <p:cNvPicPr>
            <a:picLocks noChangeAspect="1"/>
          </p:cNvPicPr>
          <p:nvPr/>
        </p:nvPicPr>
        <p:blipFill>
          <a:blip r:embed="rId7"/>
          <a:stretch>
            <a:fillRect/>
          </a:stretch>
        </p:blipFill>
        <p:spPr>
          <a:xfrm>
            <a:off x="6304344" y="2852936"/>
            <a:ext cx="2716665" cy="3861048"/>
          </a:xfrm>
          <a:prstGeom prst="rect">
            <a:avLst/>
          </a:prstGeom>
          <a:ln w="101600">
            <a:solidFill>
              <a:srgbClr val="01764A"/>
            </a:solidFill>
          </a:ln>
        </p:spPr>
      </p:pic>
    </p:spTree>
    <p:extLst>
      <p:ext uri="{BB962C8B-B14F-4D97-AF65-F5344CB8AC3E}">
        <p14:creationId xmlns:p14="http://schemas.microsoft.com/office/powerpoint/2010/main" val="3114044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 helye 8">
            <a:extLst>
              <a:ext uri="{FF2B5EF4-FFF2-40B4-BE49-F238E27FC236}">
                <a16:creationId xmlns:a16="http://schemas.microsoft.com/office/drawing/2014/main" id="{881ECD20-6627-47F9-9670-59AD7BAEA6B5}"/>
              </a:ext>
            </a:extLst>
          </p:cNvPr>
          <p:cNvSpPr txBox="1">
            <a:spLocks/>
          </p:cNvSpPr>
          <p:nvPr/>
        </p:nvSpPr>
        <p:spPr>
          <a:xfrm>
            <a:off x="216024" y="319357"/>
            <a:ext cx="6588224" cy="722289"/>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600" b="1" cap="small" dirty="0">
                <a:solidFill>
                  <a:schemeClr val="bg1"/>
                </a:solidFill>
              </a:rPr>
              <a:t>LEARNING AGREEMENT FOR STUDIES</a:t>
            </a:r>
            <a:endParaRPr lang="hu-HU" sz="2600" dirty="0"/>
          </a:p>
        </p:txBody>
      </p:sp>
      <p:pic>
        <p:nvPicPr>
          <p:cNvPr id="1026" name="Picture 2">
            <a:extLst>
              <a:ext uri="{FF2B5EF4-FFF2-40B4-BE49-F238E27FC236}">
                <a16:creationId xmlns:a16="http://schemas.microsoft.com/office/drawing/2014/main" id="{8CD22F27-8040-4210-B019-CEE91F080F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5589240"/>
            <a:ext cx="2275839" cy="12801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83BB4851-CC86-402E-8A3B-948899EC8973}"/>
              </a:ext>
            </a:extLst>
          </p:cNvPr>
          <p:cNvPicPr>
            <a:picLocks noChangeAspect="1"/>
          </p:cNvPicPr>
          <p:nvPr/>
        </p:nvPicPr>
        <p:blipFill>
          <a:blip r:embed="rId3"/>
          <a:stretch>
            <a:fillRect/>
          </a:stretch>
        </p:blipFill>
        <p:spPr>
          <a:xfrm>
            <a:off x="0" y="1075574"/>
            <a:ext cx="9144000" cy="4033976"/>
          </a:xfrm>
          <a:prstGeom prst="rect">
            <a:avLst/>
          </a:prstGeom>
        </p:spPr>
      </p:pic>
      <p:pic>
        <p:nvPicPr>
          <p:cNvPr id="1028" name="Picture 4">
            <a:extLst>
              <a:ext uri="{FF2B5EF4-FFF2-40B4-BE49-F238E27FC236}">
                <a16:creationId xmlns:a16="http://schemas.microsoft.com/office/drawing/2014/main" id="{1C2B4625-878A-4F01-8FFE-9F8326DFD6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5589240"/>
            <a:ext cx="2275840" cy="128016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731B3EFE-1229-4A9E-8595-B3D2F657AF07}"/>
              </a:ext>
            </a:extLst>
          </p:cNvPr>
          <p:cNvSpPr txBox="1"/>
          <p:nvPr/>
        </p:nvSpPr>
        <p:spPr>
          <a:xfrm>
            <a:off x="0" y="5147900"/>
            <a:ext cx="9180512" cy="338554"/>
          </a:xfrm>
          <a:prstGeom prst="rect">
            <a:avLst/>
          </a:prstGeom>
          <a:solidFill>
            <a:schemeClr val="accent2">
              <a:lumMod val="75000"/>
            </a:schemeClr>
          </a:solidFill>
        </p:spPr>
        <p:txBody>
          <a:bodyPr wrap="square">
            <a:spAutoFit/>
          </a:bodyPr>
          <a:lstStyle/>
          <a:p>
            <a:pPr algn="ctr"/>
            <a:r>
              <a:rPr lang="hu-HU" sz="1600" dirty="0"/>
              <a:t>Online guide: </a:t>
            </a:r>
            <a:r>
              <a:rPr lang="hu-HU" sz="1600" dirty="0">
                <a:hlinkClick r:id="rId5"/>
              </a:rPr>
              <a:t>https://www.youtube.com/watch?v=paIKpHJvTlg</a:t>
            </a:r>
            <a:r>
              <a:rPr lang="hu-HU" sz="1600" dirty="0"/>
              <a:t> </a:t>
            </a:r>
          </a:p>
        </p:txBody>
      </p:sp>
      <p:pic>
        <p:nvPicPr>
          <p:cNvPr id="1032" name="Picture 8">
            <a:extLst>
              <a:ext uri="{FF2B5EF4-FFF2-40B4-BE49-F238E27FC236}">
                <a16:creationId xmlns:a16="http://schemas.microsoft.com/office/drawing/2014/main" id="{F2102181-8DE7-4F4F-BF54-CBA86787EC5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4008" y="5589240"/>
            <a:ext cx="2275839" cy="1280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731A35C9-1336-4ECC-AB9D-F565558F307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5589240"/>
            <a:ext cx="2438400" cy="128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571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 helye 8">
            <a:extLst>
              <a:ext uri="{FF2B5EF4-FFF2-40B4-BE49-F238E27FC236}">
                <a16:creationId xmlns:a16="http://schemas.microsoft.com/office/drawing/2014/main" id="{5F77A6C9-F019-4C61-AF07-815403BACBD6}"/>
              </a:ext>
            </a:extLst>
          </p:cNvPr>
          <p:cNvSpPr txBox="1">
            <a:spLocks/>
          </p:cNvSpPr>
          <p:nvPr/>
        </p:nvSpPr>
        <p:spPr>
          <a:xfrm>
            <a:off x="0" y="259543"/>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LÉPÉSRŐL LÉPÉSRE...</a:t>
            </a:r>
            <a:endParaRPr lang="hu-HU" sz="3600" dirty="0"/>
          </a:p>
          <a:p>
            <a:pPr algn="ctr"/>
            <a:endParaRPr lang="hu-HU" sz="4000" dirty="0"/>
          </a:p>
        </p:txBody>
      </p:sp>
      <p:sp>
        <p:nvSpPr>
          <p:cNvPr id="9" name="Dátum helye 12">
            <a:extLst>
              <a:ext uri="{FF2B5EF4-FFF2-40B4-BE49-F238E27FC236}">
                <a16:creationId xmlns:a16="http://schemas.microsoft.com/office/drawing/2014/main" id="{B8FF3D16-5005-4DBD-954F-BDB9A7B083D9}"/>
              </a:ext>
            </a:extLst>
          </p:cNvPr>
          <p:cNvSpPr txBox="1">
            <a:spLocks/>
          </p:cNvSpPr>
          <p:nvPr/>
        </p:nvSpPr>
        <p:spPr>
          <a:xfrm>
            <a:off x="-25152" y="1196752"/>
            <a:ext cx="9169152" cy="580940"/>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u-HU" sz="2800" b="1" cap="all" dirty="0">
                <a:solidFill>
                  <a:schemeClr val="bg1"/>
                </a:solidFill>
                <a:latin typeface="Calibri" panose="020F0502020204030204" pitchFamily="34" charset="0"/>
                <a:cs typeface="Calibri" panose="020F0502020204030204" pitchFamily="34" charset="0"/>
              </a:rPr>
              <a:t>PÁLYÁZÁSI FOLYAMAT – tanulmányi mobilitás</a:t>
            </a:r>
            <a:endParaRPr lang="hu-HU" sz="2400" b="1" cap="all" dirty="0">
              <a:solidFill>
                <a:schemeClr val="bg1"/>
              </a:solidFill>
              <a:latin typeface="Calibri" panose="020F0502020204030204" pitchFamily="34" charset="0"/>
              <a:cs typeface="Calibri" panose="020F0502020204030204" pitchFamily="34" charset="0"/>
            </a:endParaRPr>
          </a:p>
        </p:txBody>
      </p:sp>
      <p:sp>
        <p:nvSpPr>
          <p:cNvPr id="6" name="Dátum helye 12">
            <a:extLst>
              <a:ext uri="{FF2B5EF4-FFF2-40B4-BE49-F238E27FC236}">
                <a16:creationId xmlns:a16="http://schemas.microsoft.com/office/drawing/2014/main" id="{A451E2E8-5262-487B-97AE-42CF7C337A90}"/>
              </a:ext>
            </a:extLst>
          </p:cNvPr>
          <p:cNvSpPr>
            <a:spLocks noGrp="1"/>
          </p:cNvSpPr>
          <p:nvPr>
            <p:ph type="dt" sz="half" idx="10"/>
          </p:nvPr>
        </p:nvSpPr>
        <p:spPr>
          <a:xfrm>
            <a:off x="0" y="6381328"/>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Stratégiai és Koordinációs Központ  </a:t>
            </a:r>
          </a:p>
        </p:txBody>
      </p:sp>
      <p:pic>
        <p:nvPicPr>
          <p:cNvPr id="7" name="Picture 6">
            <a:extLst>
              <a:ext uri="{FF2B5EF4-FFF2-40B4-BE49-F238E27FC236}">
                <a16:creationId xmlns:a16="http://schemas.microsoft.com/office/drawing/2014/main" id="{2CE16D58-7D67-4F25-A57F-CE2FCD5DF0AD}"/>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1557"/>
          <a:stretch/>
        </p:blipFill>
        <p:spPr>
          <a:xfrm>
            <a:off x="98990" y="1943123"/>
            <a:ext cx="8946019" cy="4389120"/>
          </a:xfrm>
          <a:prstGeom prst="rect">
            <a:avLst/>
          </a:prstGeom>
        </p:spPr>
      </p:pic>
      <p:sp>
        <p:nvSpPr>
          <p:cNvPr id="20" name="TextBox 19">
            <a:extLst>
              <a:ext uri="{FF2B5EF4-FFF2-40B4-BE49-F238E27FC236}">
                <a16:creationId xmlns:a16="http://schemas.microsoft.com/office/drawing/2014/main" id="{FF263734-3AE1-4C50-93DF-1D3CD2D79277}"/>
              </a:ext>
            </a:extLst>
          </p:cNvPr>
          <p:cNvSpPr txBox="1"/>
          <p:nvPr/>
        </p:nvSpPr>
        <p:spPr>
          <a:xfrm>
            <a:off x="192656" y="5127430"/>
            <a:ext cx="1125839" cy="646331"/>
          </a:xfrm>
          <a:prstGeom prst="rect">
            <a:avLst/>
          </a:prstGeom>
          <a:noFill/>
        </p:spPr>
        <p:txBody>
          <a:bodyPr wrap="square" rtlCol="0">
            <a:spAutoFit/>
          </a:bodyPr>
          <a:lstStyle/>
          <a:p>
            <a:pPr algn="ctr"/>
            <a:r>
              <a:rPr lang="hu-HU" sz="1200" b="1" dirty="0"/>
              <a:t>Fogadó egyetem keresése</a:t>
            </a:r>
          </a:p>
        </p:txBody>
      </p:sp>
      <p:sp>
        <p:nvSpPr>
          <p:cNvPr id="21" name="TextBox 20">
            <a:extLst>
              <a:ext uri="{FF2B5EF4-FFF2-40B4-BE49-F238E27FC236}">
                <a16:creationId xmlns:a16="http://schemas.microsoft.com/office/drawing/2014/main" id="{CF734B6B-FCDB-4096-99D0-6B2C0387228F}"/>
              </a:ext>
            </a:extLst>
          </p:cNvPr>
          <p:cNvSpPr txBox="1"/>
          <p:nvPr/>
        </p:nvSpPr>
        <p:spPr>
          <a:xfrm>
            <a:off x="755576" y="3645024"/>
            <a:ext cx="1125839" cy="830997"/>
          </a:xfrm>
          <a:prstGeom prst="rect">
            <a:avLst/>
          </a:prstGeom>
          <a:noFill/>
        </p:spPr>
        <p:txBody>
          <a:bodyPr wrap="square" rtlCol="0">
            <a:spAutoFit/>
          </a:bodyPr>
          <a:lstStyle/>
          <a:p>
            <a:pPr algn="ctr"/>
            <a:r>
              <a:rPr lang="hu-HU" sz="1200" b="1" dirty="0"/>
              <a:t>Pályázati anyag összeállítása, beküldése</a:t>
            </a:r>
          </a:p>
        </p:txBody>
      </p:sp>
      <p:sp>
        <p:nvSpPr>
          <p:cNvPr id="22" name="TextBox 21">
            <a:extLst>
              <a:ext uri="{FF2B5EF4-FFF2-40B4-BE49-F238E27FC236}">
                <a16:creationId xmlns:a16="http://schemas.microsoft.com/office/drawing/2014/main" id="{58C794D3-B122-4537-A470-9DD625F2F7F0}"/>
              </a:ext>
            </a:extLst>
          </p:cNvPr>
          <p:cNvSpPr txBox="1"/>
          <p:nvPr/>
        </p:nvSpPr>
        <p:spPr>
          <a:xfrm>
            <a:off x="1844434" y="2854365"/>
            <a:ext cx="1125839" cy="646331"/>
          </a:xfrm>
          <a:prstGeom prst="rect">
            <a:avLst/>
          </a:prstGeom>
          <a:noFill/>
        </p:spPr>
        <p:txBody>
          <a:bodyPr wrap="square" rtlCol="0">
            <a:spAutoFit/>
          </a:bodyPr>
          <a:lstStyle/>
          <a:p>
            <a:pPr algn="ctr"/>
            <a:r>
              <a:rPr lang="hu-HU" sz="1200" b="1" dirty="0"/>
              <a:t>Benyújtott</a:t>
            </a:r>
          </a:p>
          <a:p>
            <a:pPr algn="ctr"/>
            <a:r>
              <a:rPr lang="hu-HU" sz="1200" b="1" dirty="0"/>
              <a:t>pályázat elbírálása</a:t>
            </a:r>
          </a:p>
        </p:txBody>
      </p:sp>
      <p:sp>
        <p:nvSpPr>
          <p:cNvPr id="23" name="TextBox 22">
            <a:extLst>
              <a:ext uri="{FF2B5EF4-FFF2-40B4-BE49-F238E27FC236}">
                <a16:creationId xmlns:a16="http://schemas.microsoft.com/office/drawing/2014/main" id="{9746493F-3E63-4403-B8C5-2CBBDA9A4E06}"/>
              </a:ext>
            </a:extLst>
          </p:cNvPr>
          <p:cNvSpPr txBox="1"/>
          <p:nvPr/>
        </p:nvSpPr>
        <p:spPr>
          <a:xfrm>
            <a:off x="3203848" y="2276872"/>
            <a:ext cx="1125839" cy="646331"/>
          </a:xfrm>
          <a:prstGeom prst="rect">
            <a:avLst/>
          </a:prstGeom>
          <a:noFill/>
        </p:spPr>
        <p:txBody>
          <a:bodyPr wrap="square" rtlCol="0">
            <a:spAutoFit/>
          </a:bodyPr>
          <a:lstStyle/>
          <a:p>
            <a:pPr algn="ctr"/>
            <a:r>
              <a:rPr lang="hu-HU" sz="1200" b="1" dirty="0"/>
              <a:t>Nominálás </a:t>
            </a:r>
          </a:p>
          <a:p>
            <a:pPr algn="ctr"/>
            <a:r>
              <a:rPr lang="hu-HU" sz="1200" b="1" dirty="0"/>
              <a:t>a fogadó intézmény felé</a:t>
            </a:r>
          </a:p>
        </p:txBody>
      </p:sp>
      <p:sp>
        <p:nvSpPr>
          <p:cNvPr id="24" name="TextBox 23">
            <a:extLst>
              <a:ext uri="{FF2B5EF4-FFF2-40B4-BE49-F238E27FC236}">
                <a16:creationId xmlns:a16="http://schemas.microsoft.com/office/drawing/2014/main" id="{96031E66-87BF-4AD1-A83E-AB0D927B2C8D}"/>
              </a:ext>
            </a:extLst>
          </p:cNvPr>
          <p:cNvSpPr txBox="1"/>
          <p:nvPr/>
        </p:nvSpPr>
        <p:spPr>
          <a:xfrm>
            <a:off x="4572000" y="2308508"/>
            <a:ext cx="1335849" cy="646331"/>
          </a:xfrm>
          <a:prstGeom prst="rect">
            <a:avLst/>
          </a:prstGeom>
          <a:noFill/>
        </p:spPr>
        <p:txBody>
          <a:bodyPr wrap="square" rtlCol="0">
            <a:spAutoFit/>
          </a:bodyPr>
          <a:lstStyle/>
          <a:p>
            <a:pPr algn="ctr"/>
            <a:r>
              <a:rPr lang="hu-HU" sz="1200" b="1" dirty="0"/>
              <a:t>Szerződéskötés,</a:t>
            </a:r>
          </a:p>
          <a:p>
            <a:pPr algn="ctr"/>
            <a:r>
              <a:rPr lang="hu-HU" sz="1200" b="1" dirty="0"/>
              <a:t>ösztöndíj utalása</a:t>
            </a:r>
          </a:p>
          <a:p>
            <a:pPr algn="ctr"/>
            <a:r>
              <a:rPr lang="hu-HU" sz="1200" b="1" dirty="0"/>
              <a:t>(90%)</a:t>
            </a:r>
          </a:p>
        </p:txBody>
      </p:sp>
      <p:sp>
        <p:nvSpPr>
          <p:cNvPr id="25" name="TextBox 24">
            <a:extLst>
              <a:ext uri="{FF2B5EF4-FFF2-40B4-BE49-F238E27FC236}">
                <a16:creationId xmlns:a16="http://schemas.microsoft.com/office/drawing/2014/main" id="{6A73EAD3-EE16-4F84-9248-20E6DCB0C329}"/>
              </a:ext>
            </a:extLst>
          </p:cNvPr>
          <p:cNvSpPr txBox="1"/>
          <p:nvPr/>
        </p:nvSpPr>
        <p:spPr>
          <a:xfrm>
            <a:off x="5860609" y="2740452"/>
            <a:ext cx="1335849" cy="830997"/>
          </a:xfrm>
          <a:prstGeom prst="rect">
            <a:avLst/>
          </a:prstGeom>
          <a:noFill/>
        </p:spPr>
        <p:txBody>
          <a:bodyPr wrap="square" rtlCol="0">
            <a:spAutoFit/>
          </a:bodyPr>
          <a:lstStyle/>
          <a:p>
            <a:pPr algn="ctr"/>
            <a:r>
              <a:rPr lang="hu-HU" sz="1200" b="1" dirty="0"/>
              <a:t>Kiutazás,</a:t>
            </a:r>
          </a:p>
          <a:p>
            <a:pPr algn="ctr"/>
            <a:r>
              <a:rPr lang="hu-HU" sz="1200" b="1" dirty="0"/>
              <a:t>tanulmányok megkezdése, változtatások</a:t>
            </a:r>
          </a:p>
        </p:txBody>
      </p:sp>
      <p:sp>
        <p:nvSpPr>
          <p:cNvPr id="26" name="TextBox 25">
            <a:extLst>
              <a:ext uri="{FF2B5EF4-FFF2-40B4-BE49-F238E27FC236}">
                <a16:creationId xmlns:a16="http://schemas.microsoft.com/office/drawing/2014/main" id="{5ED384D3-091E-4A96-A4EB-2E41AFFE4D10}"/>
              </a:ext>
            </a:extLst>
          </p:cNvPr>
          <p:cNvSpPr txBox="1"/>
          <p:nvPr/>
        </p:nvSpPr>
        <p:spPr>
          <a:xfrm>
            <a:off x="7092280" y="3754188"/>
            <a:ext cx="1125839" cy="830997"/>
          </a:xfrm>
          <a:prstGeom prst="rect">
            <a:avLst/>
          </a:prstGeom>
          <a:noFill/>
        </p:spPr>
        <p:txBody>
          <a:bodyPr wrap="square" rtlCol="0">
            <a:spAutoFit/>
          </a:bodyPr>
          <a:lstStyle/>
          <a:p>
            <a:pPr algn="ctr"/>
            <a:r>
              <a:rPr lang="hu-HU" sz="1200" b="1" dirty="0"/>
              <a:t>Tanulmányok teljesítése, hazaút előkészítése</a:t>
            </a:r>
          </a:p>
        </p:txBody>
      </p:sp>
      <p:sp>
        <p:nvSpPr>
          <p:cNvPr id="27" name="TextBox 26">
            <a:extLst>
              <a:ext uri="{FF2B5EF4-FFF2-40B4-BE49-F238E27FC236}">
                <a16:creationId xmlns:a16="http://schemas.microsoft.com/office/drawing/2014/main" id="{242C0209-36E4-4E70-A1E4-30012A650D73}"/>
              </a:ext>
            </a:extLst>
          </p:cNvPr>
          <p:cNvSpPr txBox="1"/>
          <p:nvPr/>
        </p:nvSpPr>
        <p:spPr>
          <a:xfrm>
            <a:off x="7668344" y="5035098"/>
            <a:ext cx="1221253" cy="830997"/>
          </a:xfrm>
          <a:prstGeom prst="rect">
            <a:avLst/>
          </a:prstGeom>
          <a:noFill/>
        </p:spPr>
        <p:txBody>
          <a:bodyPr wrap="square" rtlCol="0">
            <a:spAutoFit/>
          </a:bodyPr>
          <a:lstStyle/>
          <a:p>
            <a:pPr algn="ctr"/>
            <a:r>
              <a:rPr lang="hu-HU" sz="1200" b="1" dirty="0"/>
              <a:t>Mobilitás zárása, dokumentálása</a:t>
            </a:r>
          </a:p>
          <a:p>
            <a:pPr algn="ctr"/>
            <a:r>
              <a:rPr lang="hu-HU" sz="1200" b="1" dirty="0"/>
              <a:t>(10%)</a:t>
            </a:r>
          </a:p>
        </p:txBody>
      </p:sp>
      <p:pic>
        <p:nvPicPr>
          <p:cNvPr id="8" name="Picture 7">
            <a:extLst>
              <a:ext uri="{FF2B5EF4-FFF2-40B4-BE49-F238E27FC236}">
                <a16:creationId xmlns:a16="http://schemas.microsoft.com/office/drawing/2014/main" id="{E96A8D77-8ED0-4971-ACC9-D4595CAA92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552" y="3975027"/>
            <a:ext cx="3326338" cy="2492386"/>
          </a:xfrm>
          <a:prstGeom prst="rect">
            <a:avLst/>
          </a:prstGeom>
        </p:spPr>
      </p:pic>
      <p:pic>
        <p:nvPicPr>
          <p:cNvPr id="13" name="Picture 12">
            <a:extLst>
              <a:ext uri="{FF2B5EF4-FFF2-40B4-BE49-F238E27FC236}">
                <a16:creationId xmlns:a16="http://schemas.microsoft.com/office/drawing/2014/main" id="{55D63157-9A12-4676-A444-7007DB66CCB3}"/>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371878" y="2044123"/>
            <a:ext cx="900376" cy="1111828"/>
          </a:xfrm>
          <a:prstGeom prst="rect">
            <a:avLst/>
          </a:prstGeom>
        </p:spPr>
      </p:pic>
    </p:spTree>
    <p:extLst>
      <p:ext uri="{BB962C8B-B14F-4D97-AF65-F5344CB8AC3E}">
        <p14:creationId xmlns:p14="http://schemas.microsoft.com/office/powerpoint/2010/main" val="4132888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CB7D7D-030F-4A1F-B9B9-EDDCF47B6F79}"/>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200"/>
          <a:stretch/>
        </p:blipFill>
        <p:spPr>
          <a:xfrm>
            <a:off x="2456" y="1076856"/>
            <a:ext cx="9180917" cy="5805264"/>
          </a:xfrm>
          <a:prstGeom prst="rect">
            <a:avLst/>
          </a:prstGeom>
        </p:spPr>
      </p:pic>
      <p:graphicFrame>
        <p:nvGraphicFramePr>
          <p:cNvPr id="6" name="Table 1">
            <a:extLst>
              <a:ext uri="{FF2B5EF4-FFF2-40B4-BE49-F238E27FC236}">
                <a16:creationId xmlns:a16="http://schemas.microsoft.com/office/drawing/2014/main" id="{A0E57058-75D1-4D29-B9EF-BF6A1F4B8709}"/>
              </a:ext>
            </a:extLst>
          </p:cNvPr>
          <p:cNvGraphicFramePr/>
          <p:nvPr/>
        </p:nvGraphicFramePr>
        <p:xfrm>
          <a:off x="107544" y="1628800"/>
          <a:ext cx="9001000" cy="5201756"/>
        </p:xfrm>
        <a:graphic>
          <a:graphicData uri="http://schemas.openxmlformats.org/drawingml/2006/table">
            <a:tbl>
              <a:tblPr>
                <a:tableStyleId>{37CE84F3-28C3-443E-9E96-99CF82512B78}</a:tableStyleId>
              </a:tblPr>
              <a:tblGrid>
                <a:gridCol w="7128792">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tblGrid>
              <a:tr h="1197593">
                <a:tc>
                  <a:txBody>
                    <a:bodyPr/>
                    <a:lstStyle/>
                    <a:p>
                      <a:pPr marL="400050" indent="-400050" algn="ctr">
                        <a:lnSpc>
                          <a:spcPct val="100000"/>
                        </a:lnSpc>
                        <a:buAutoNum type="romanUcPeriod"/>
                      </a:pPr>
                      <a:r>
                        <a:rPr lang="hu-HU" sz="1600" b="1" strike="noStrike" cap="all" spc="-1" baseline="0" dirty="0">
                          <a:solidFill>
                            <a:schemeClr val="tx1"/>
                          </a:solidFill>
                        </a:rPr>
                        <a:t>országcsoport</a:t>
                      </a:r>
                      <a:br>
                        <a:rPr dirty="0">
                          <a:solidFill>
                            <a:schemeClr val="tx1"/>
                          </a:solidFill>
                        </a:rPr>
                      </a:br>
                      <a:r>
                        <a:rPr lang="hu-HU" sz="1200" b="0" strike="noStrike" spc="-1" dirty="0">
                          <a:solidFill>
                            <a:schemeClr val="tx1"/>
                          </a:solidFill>
                        </a:rPr>
                        <a:t>Andorra, Ausztrália, Ausztria, Belgium, Cook-szigetek, Dánia, Dél-Korea, Egyesült Államok, Egyesült Királyság, Feröer-szigetek, Fidzsi, Finnország, Franciaország, Hollandia, Hongkong, Írország, Izland, Izrael, Japán, Kanada, Kelet-Timor, Kiribati, Liechtenstein, Luxemburg, Makaó, Marshall-szigetek, Mikronézia, Monaco, Nauru, Németország, Niue, Norvégia, Palau, Pápua Új-Guinea, Salamon-szigetek, San Marino, Svájc, Svédország, Szamoa, Szingapúr, Tajvan, Tonga, Tuvalu, Új-Zéland, Vanuatu</a:t>
                      </a:r>
                      <a:endParaRPr lang="hu-HU" sz="1200" b="0" strike="noStrike" spc="-1" dirty="0">
                        <a:solidFill>
                          <a:schemeClr val="tx1"/>
                        </a:solidFill>
                        <a:latin typeface="Calibri"/>
                      </a:endParaRPr>
                    </a:p>
                  </a:txBody>
                  <a:tcPr marL="6480" marR="648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hu-HU" sz="2000" b="1" strike="noStrike" spc="-1" dirty="0">
                          <a:solidFill>
                            <a:schemeClr val="bg1"/>
                          </a:solidFill>
                        </a:rPr>
                        <a:t> </a:t>
                      </a:r>
                    </a:p>
                    <a:p>
                      <a:pPr algn="ctr">
                        <a:lnSpc>
                          <a:spcPct val="100000"/>
                        </a:lnSpc>
                      </a:pPr>
                      <a:r>
                        <a:rPr lang="hu-HU" sz="2000" b="1" strike="noStrike" spc="-1" dirty="0">
                          <a:solidFill>
                            <a:schemeClr val="tx1"/>
                          </a:solidFill>
                        </a:rPr>
                        <a:t>400.000 Ft / hó</a:t>
                      </a:r>
                      <a:endParaRPr lang="hu-HU" sz="2000" b="1" strike="noStrike" spc="-1" dirty="0">
                        <a:solidFill>
                          <a:schemeClr val="tx1"/>
                        </a:solidFill>
                        <a:latin typeface="Calibri"/>
                      </a:endParaRPr>
                    </a:p>
                  </a:txBody>
                  <a:tcPr marL="6480" marR="648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22236">
                <a:tc>
                  <a:txBody>
                    <a:bodyPr/>
                    <a:lstStyle/>
                    <a:p>
                      <a:pPr algn="ctr">
                        <a:lnSpc>
                          <a:spcPct val="100000"/>
                        </a:lnSpc>
                      </a:pPr>
                      <a:r>
                        <a:rPr lang="hu-HU" sz="1600" b="1" strike="noStrike" kern="1200" cap="all" spc="-1" baseline="0" dirty="0">
                          <a:solidFill>
                            <a:schemeClr val="tx1"/>
                          </a:solidFill>
                        </a:rPr>
                        <a:t>II. országcsoport</a:t>
                      </a:r>
                      <a:br>
                        <a:rPr dirty="0">
                          <a:solidFill>
                            <a:schemeClr val="tx1"/>
                          </a:solidFill>
                        </a:rPr>
                      </a:br>
                      <a:r>
                        <a:rPr lang="hu-HU" sz="1200" b="0" strike="noStrike" spc="-1" dirty="0">
                          <a:solidFill>
                            <a:schemeClr val="tx1"/>
                          </a:solidFill>
                        </a:rPr>
                        <a:t>Afganisztán, Banglades, Belarusz, Bhután, Bosznia-Hercegovina, Bulgária, Ciprus, Csehország, Észak-Macedónia, Észtország, Georgia, Görögország, Horvátország, Irak, Jemen, Kambodzsa, Kína, Kirgizisztán, Koszovó, Laosz, Lengyelország, Lettország, Litvánia, Magyarország, Maldív-szigetek, Málta, Mianmar, Moldova, Montenegró, Nepál, Olaszország, Oroszország, Örményország, Örményország, Pakisztán, Portugália, Románia, Spanyolország, Srí Lanka, Szerbia, Szíria, Szlovákia, Szlovénia, Tádzsikisztán, Türkmenisztán, Ukrajna, Üzbegisztán</a:t>
                      </a:r>
                      <a:endParaRPr lang="hu-HU" sz="1200" b="0" strike="noStrike" spc="-1" dirty="0">
                        <a:solidFill>
                          <a:schemeClr val="tx1"/>
                        </a:solidFill>
                        <a:latin typeface="Calibri"/>
                      </a:endParaRPr>
                    </a:p>
                  </a:txBody>
                  <a:tcPr marL="6480" marR="6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lang="hu-HU" sz="2000" b="1" strike="noStrike" spc="-1" dirty="0">
                          <a:solidFill>
                            <a:schemeClr val="tx1"/>
                          </a:solidFill>
                        </a:rPr>
                        <a:t> 375.000 Ft / hó</a:t>
                      </a:r>
                      <a:endParaRPr lang="hu-HU" sz="2000" b="1" strike="noStrike" spc="-1" dirty="0">
                        <a:solidFill>
                          <a:schemeClr val="tx1"/>
                        </a:solidFill>
                        <a:latin typeface="Calibri"/>
                      </a:endParaRPr>
                    </a:p>
                  </a:txBody>
                  <a:tcPr marL="6480" marR="6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270698">
                <a:tc>
                  <a:txBody>
                    <a:bodyPr/>
                    <a:lstStyle/>
                    <a:p>
                      <a:pPr algn="ctr">
                        <a:lnSpc>
                          <a:spcPct val="100000"/>
                        </a:lnSpc>
                      </a:pPr>
                      <a:r>
                        <a:rPr lang="hu-HU" sz="1600" b="1" strike="noStrike" kern="1200" cap="all" spc="-1" baseline="0" dirty="0">
                          <a:solidFill>
                            <a:schemeClr val="tx1"/>
                          </a:solidFill>
                        </a:rPr>
                        <a:t>III. országcsoport</a:t>
                      </a:r>
                      <a:br>
                        <a:rPr dirty="0">
                          <a:solidFill>
                            <a:schemeClr val="tx1"/>
                          </a:solidFill>
                        </a:rPr>
                      </a:br>
                      <a:r>
                        <a:rPr lang="hu-HU" sz="1200" b="0" strike="noStrike" spc="-1" dirty="0">
                          <a:solidFill>
                            <a:schemeClr val="tx1"/>
                          </a:solidFill>
                        </a:rPr>
                        <a:t>Albánia, Algéria, Angola, Antigua és Barbuda, Argentína, Azerbajdzsán, Bahama-szigetek, Bahrein, Barbados, Belize, Benin, Bolívia, Botswana, Brazília, Brunei, Burkina Faso, Burundi, Chile, Comore-szigetek, Costa Rica, Csád, Dél-Afrika, Dél-Szudán, Dominika, Dominikai Köztársaság, Dzsibuti, Ecuador, Egyenlítői-Guinea, Egyesült Arab Emírségek, Egyiptom, El Salvador, Elefántcsontpart, Eritrea, Etiópia, Fülöp-szigetek, Gabon, Gambia, Ghána, Grenada, Guatemala, Guinea, Guinea-Bissau, Guyana, Haiti, Honduras, India, Indonézia, Irán, Jamaica, Jordánia, Kamerun, Katar, Kazahsztán, Kenya, Kolumbia, Kongó, Kongói Demokratikus Köztársaság, Közép-afrikai Köztársaság, Kuba, Kuvait, Lesotho, Libanon, Libéria, Líbia, Madagaszkár, Malajzia, Malawi, Mali, Marokkó, Mauritánia, Mauritius, Mexikó, Mongólia, Mozambik, Namíbia, Namíbia, Nicaragua, Niger, Nigéria, Nigéria, Omán, Palesztina, Panama, Paraguay, Peru, Ruanda, Saint Kitts és Nevis, Saint Lucia, Saint Vincent és Grenadine-szigetek, São Tomé és Príncipe, Seychelles-szigetek, Sierra Leone, Suriname, Szaúd-Arábia, Szenegál, Szomália, Szudán, Szváziföld, Tanzánia, Thaiföld, Togo, Törökország, Trinidad és Tobago, Tunézia, Uganda, Uruguay, Venezuela, Vietnám, Zambia, Zimbabwe, Zöld-foki-szigetek</a:t>
                      </a:r>
                      <a:endParaRPr lang="hu-HU" sz="1200" b="0" strike="noStrike" spc="-1" dirty="0">
                        <a:solidFill>
                          <a:schemeClr val="tx1"/>
                        </a:solidFill>
                        <a:latin typeface="Calibri"/>
                      </a:endParaRPr>
                    </a:p>
                  </a:txBody>
                  <a:tcPr marL="6480" marR="648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hu-HU" sz="2000" b="1" strike="noStrike" spc="-1" dirty="0">
                          <a:solidFill>
                            <a:schemeClr val="tx1"/>
                          </a:solidFill>
                        </a:rPr>
                        <a:t> 350.000 Ft / hó</a:t>
                      </a:r>
                      <a:endParaRPr lang="hu-HU" sz="2000" b="1" strike="noStrike" spc="-1" dirty="0">
                        <a:solidFill>
                          <a:schemeClr val="tx1"/>
                        </a:solidFill>
                        <a:latin typeface="Calibri"/>
                      </a:endParaRPr>
                    </a:p>
                  </a:txBody>
                  <a:tcPr marL="6480" marR="648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7" name="Title 12">
            <a:extLst>
              <a:ext uri="{FF2B5EF4-FFF2-40B4-BE49-F238E27FC236}">
                <a16:creationId xmlns:a16="http://schemas.microsoft.com/office/drawing/2014/main" id="{CE6E8B3E-E9D4-4B57-93F5-DE1E8DDF272A}"/>
              </a:ext>
            </a:extLst>
          </p:cNvPr>
          <p:cNvSpPr txBox="1">
            <a:spLocks/>
          </p:cNvSpPr>
          <p:nvPr/>
        </p:nvSpPr>
        <p:spPr>
          <a:xfrm>
            <a:off x="179512" y="255771"/>
            <a:ext cx="5550354" cy="580941"/>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u-HU" sz="3200" b="1" cap="all" dirty="0">
                <a:solidFill>
                  <a:schemeClr val="bg1"/>
                </a:solidFill>
                <a:latin typeface="Calibri" panose="020F0502020204030204" pitchFamily="34" charset="0"/>
                <a:cs typeface="Calibri" panose="020F0502020204030204" pitchFamily="34" charset="0"/>
              </a:rPr>
              <a:t>  AZ ÖSZTÖNDÍJ MÉRTÉKE</a:t>
            </a:r>
            <a:endParaRPr lang="hu-HU" sz="3200" b="1" dirty="0">
              <a:solidFill>
                <a:schemeClr val="bg1"/>
              </a:solidFill>
              <a:latin typeface="Calibri" panose="020F0502020204030204" pitchFamily="34" charset="0"/>
              <a:cs typeface="Calibri" panose="020F0502020204030204" pitchFamily="34" charset="0"/>
            </a:endParaRPr>
          </a:p>
        </p:txBody>
      </p:sp>
      <p:sp>
        <p:nvSpPr>
          <p:cNvPr id="8" name="Dátum helye 12">
            <a:extLst>
              <a:ext uri="{FF2B5EF4-FFF2-40B4-BE49-F238E27FC236}">
                <a16:creationId xmlns:a16="http://schemas.microsoft.com/office/drawing/2014/main" id="{24D46F7B-C7F0-4073-9A91-FD97033C92AD}"/>
              </a:ext>
            </a:extLst>
          </p:cNvPr>
          <p:cNvSpPr txBox="1">
            <a:spLocks/>
          </p:cNvSpPr>
          <p:nvPr/>
        </p:nvSpPr>
        <p:spPr>
          <a:xfrm>
            <a:off x="-14379" y="1052736"/>
            <a:ext cx="9169152" cy="580940"/>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u-HU" sz="2800" b="1" cap="all" dirty="0">
                <a:solidFill>
                  <a:schemeClr val="bg1"/>
                </a:solidFill>
                <a:latin typeface="Calibri" panose="020F0502020204030204" pitchFamily="34" charset="0"/>
                <a:cs typeface="Calibri" panose="020F0502020204030204" pitchFamily="34" charset="0"/>
              </a:rPr>
              <a:t>Hosszútávú tanulmányi mobilitás</a:t>
            </a:r>
            <a:endParaRPr lang="hu-HU" sz="2400" b="1" cap="all"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4535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2">
            <a:extLst>
              <a:ext uri="{FF2B5EF4-FFF2-40B4-BE49-F238E27FC236}">
                <a16:creationId xmlns:a16="http://schemas.microsoft.com/office/drawing/2014/main" id="{CE6E8B3E-E9D4-4B57-93F5-DE1E8DDF272A}"/>
              </a:ext>
            </a:extLst>
          </p:cNvPr>
          <p:cNvSpPr txBox="1">
            <a:spLocks/>
          </p:cNvSpPr>
          <p:nvPr/>
        </p:nvSpPr>
        <p:spPr>
          <a:xfrm>
            <a:off x="179512" y="260648"/>
            <a:ext cx="5550354" cy="580941"/>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u-HU" sz="3200" b="1" cap="all" dirty="0">
                <a:solidFill>
                  <a:schemeClr val="bg1"/>
                </a:solidFill>
                <a:latin typeface="Calibri" panose="020F0502020204030204" pitchFamily="34" charset="0"/>
                <a:cs typeface="Calibri" panose="020F0502020204030204" pitchFamily="34" charset="0"/>
              </a:rPr>
              <a:t>  AZ ÖSZTÖNDÍJ MÉRTÉKE</a:t>
            </a:r>
            <a:endParaRPr lang="hu-HU" sz="3200" b="1" dirty="0">
              <a:solidFill>
                <a:schemeClr val="bg1"/>
              </a:solidFill>
              <a:latin typeface="Calibri" panose="020F0502020204030204" pitchFamily="34" charset="0"/>
              <a:cs typeface="Calibri" panose="020F0502020204030204" pitchFamily="34" charset="0"/>
            </a:endParaRPr>
          </a:p>
        </p:txBody>
      </p:sp>
      <p:sp>
        <p:nvSpPr>
          <p:cNvPr id="10" name="Dátum helye 12">
            <a:extLst>
              <a:ext uri="{FF2B5EF4-FFF2-40B4-BE49-F238E27FC236}">
                <a16:creationId xmlns:a16="http://schemas.microsoft.com/office/drawing/2014/main" id="{9704CF43-6F63-4D0F-9B64-4BF9A21677D7}"/>
              </a:ext>
            </a:extLst>
          </p:cNvPr>
          <p:cNvSpPr txBox="1">
            <a:spLocks/>
          </p:cNvSpPr>
          <p:nvPr/>
        </p:nvSpPr>
        <p:spPr>
          <a:xfrm>
            <a:off x="-14379" y="1119868"/>
            <a:ext cx="9169152" cy="580940"/>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u-HU" sz="2800" b="1" cap="all" dirty="0">
                <a:solidFill>
                  <a:schemeClr val="bg1"/>
                </a:solidFill>
                <a:latin typeface="Calibri" panose="020F0502020204030204" pitchFamily="34" charset="0"/>
                <a:cs typeface="Calibri" panose="020F0502020204030204" pitchFamily="34" charset="0"/>
              </a:rPr>
              <a:t>Rövidtávú tanulmányi mobilitás</a:t>
            </a:r>
            <a:endParaRPr lang="hu-HU" sz="2400" b="1" cap="all" dirty="0">
              <a:solidFill>
                <a:schemeClr val="bg1"/>
              </a:solidFill>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6B219215-DCB8-4A37-A8A3-07D67BECFBE4}"/>
              </a:ext>
            </a:extLst>
          </p:cNvPr>
          <p:cNvGraphicFramePr>
            <a:graphicFrameLocks noGrp="1"/>
          </p:cNvGraphicFramePr>
          <p:nvPr>
            <p:extLst>
              <p:ext uri="{D42A27DB-BD31-4B8C-83A1-F6EECF244321}">
                <p14:modId xmlns:p14="http://schemas.microsoft.com/office/powerpoint/2010/main" val="2122512673"/>
              </p:ext>
            </p:extLst>
          </p:nvPr>
        </p:nvGraphicFramePr>
        <p:xfrm>
          <a:off x="0" y="1830719"/>
          <a:ext cx="9158380" cy="2318361"/>
        </p:xfrm>
        <a:graphic>
          <a:graphicData uri="http://schemas.openxmlformats.org/drawingml/2006/table">
            <a:tbl>
              <a:tblPr firstRow="1" firstCol="1" bandRow="1">
                <a:tableStyleId>{5202B0CA-FC54-4496-8BCA-5EF66A818D29}</a:tableStyleId>
              </a:tblPr>
              <a:tblGrid>
                <a:gridCol w="2289106">
                  <a:extLst>
                    <a:ext uri="{9D8B030D-6E8A-4147-A177-3AD203B41FA5}">
                      <a16:colId xmlns:a16="http://schemas.microsoft.com/office/drawing/2014/main" val="2526910500"/>
                    </a:ext>
                  </a:extLst>
                </a:gridCol>
                <a:gridCol w="2289106">
                  <a:extLst>
                    <a:ext uri="{9D8B030D-6E8A-4147-A177-3AD203B41FA5}">
                      <a16:colId xmlns:a16="http://schemas.microsoft.com/office/drawing/2014/main" val="2473750250"/>
                    </a:ext>
                  </a:extLst>
                </a:gridCol>
                <a:gridCol w="2290084">
                  <a:extLst>
                    <a:ext uri="{9D8B030D-6E8A-4147-A177-3AD203B41FA5}">
                      <a16:colId xmlns:a16="http://schemas.microsoft.com/office/drawing/2014/main" val="949756979"/>
                    </a:ext>
                  </a:extLst>
                </a:gridCol>
                <a:gridCol w="2290084">
                  <a:extLst>
                    <a:ext uri="{9D8B030D-6E8A-4147-A177-3AD203B41FA5}">
                      <a16:colId xmlns:a16="http://schemas.microsoft.com/office/drawing/2014/main" val="4161427519"/>
                    </a:ext>
                  </a:extLst>
                </a:gridCol>
              </a:tblGrid>
              <a:tr h="352655">
                <a:tc gridSpan="4">
                  <a:txBody>
                    <a:bodyPr/>
                    <a:lstStyle/>
                    <a:p>
                      <a:pPr marL="0" marR="0" algn="just">
                        <a:lnSpc>
                          <a:spcPct val="107000"/>
                        </a:lnSpc>
                        <a:spcBef>
                          <a:spcPts val="0"/>
                        </a:spcBef>
                        <a:spcAft>
                          <a:spcPts val="0"/>
                        </a:spcAft>
                      </a:pPr>
                      <a:endParaRPr lang="hu-HU" sz="600" cap="all" dirty="0">
                        <a:effectLst/>
                      </a:endParaRPr>
                    </a:p>
                    <a:p>
                      <a:pPr marL="0" marR="0" algn="ctr">
                        <a:lnSpc>
                          <a:spcPct val="107000"/>
                        </a:lnSpc>
                        <a:spcBef>
                          <a:spcPts val="0"/>
                        </a:spcBef>
                        <a:spcAft>
                          <a:spcPts val="0"/>
                        </a:spcAft>
                      </a:pPr>
                      <a:r>
                        <a:rPr lang="hu-HU" sz="2000" b="0" cap="all" dirty="0">
                          <a:effectLst/>
                        </a:rPr>
                        <a:t>Felsőoktatási szakképzés, Alapképzés, mesterképzés, </a:t>
                      </a:r>
                    </a:p>
                    <a:p>
                      <a:pPr marL="0" marR="0" algn="ctr">
                        <a:lnSpc>
                          <a:spcPct val="107000"/>
                        </a:lnSpc>
                        <a:spcBef>
                          <a:spcPts val="0"/>
                        </a:spcBef>
                        <a:spcAft>
                          <a:spcPts val="0"/>
                        </a:spcAft>
                      </a:pPr>
                      <a:r>
                        <a:rPr lang="hu-HU" sz="2000" b="0" cap="all" dirty="0">
                          <a:effectLst/>
                        </a:rPr>
                        <a:t>szakirányú továbbképzés és osztatlan képzés esetén</a:t>
                      </a:r>
                    </a:p>
                    <a:p>
                      <a:pPr marL="0" marR="0" algn="just">
                        <a:lnSpc>
                          <a:spcPct val="107000"/>
                        </a:lnSpc>
                        <a:spcBef>
                          <a:spcPts val="0"/>
                        </a:spcBef>
                        <a:spcAft>
                          <a:spcPts val="0"/>
                        </a:spcAft>
                      </a:pPr>
                      <a:endParaRPr lang="hu-HU"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2">
                        <a:lumMod val="50000"/>
                      </a:schemeClr>
                    </a:solidFill>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2831658328"/>
                  </a:ext>
                </a:extLst>
              </a:tr>
              <a:tr h="352655">
                <a:tc>
                  <a:txBody>
                    <a:bodyPr/>
                    <a:lstStyle/>
                    <a:p>
                      <a:pPr marL="0" marR="0" algn="just">
                        <a:lnSpc>
                          <a:spcPct val="107000"/>
                        </a:lnSpc>
                        <a:spcBef>
                          <a:spcPts val="0"/>
                        </a:spcBef>
                        <a:spcAft>
                          <a:spcPts val="0"/>
                        </a:spcAft>
                      </a:pPr>
                      <a:r>
                        <a:rPr lang="hu-HU" sz="1800">
                          <a:effectLst/>
                        </a:rPr>
                        <a:t> </a:t>
                      </a:r>
                      <a:endParaRPr lang="hu-HU"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1.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2.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3.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3805931354"/>
                  </a:ext>
                </a:extLst>
              </a:tr>
              <a:tr h="352655">
                <a:tc>
                  <a:txBody>
                    <a:bodyPr/>
                    <a:lstStyle/>
                    <a:p>
                      <a:pPr marL="0" marR="0" algn="ctr">
                        <a:lnSpc>
                          <a:spcPct val="107000"/>
                        </a:lnSpc>
                        <a:spcBef>
                          <a:spcPts val="0"/>
                        </a:spcBef>
                        <a:spcAft>
                          <a:spcPts val="0"/>
                        </a:spcAft>
                      </a:pPr>
                      <a:r>
                        <a:rPr lang="hu-HU" sz="2400" dirty="0">
                          <a:effectLst/>
                        </a:rPr>
                        <a:t>1 – 10.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30 000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27 500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25 000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184318697"/>
                  </a:ext>
                </a:extLst>
              </a:tr>
              <a:tr h="352655">
                <a:tc>
                  <a:txBody>
                    <a:bodyPr/>
                    <a:lstStyle/>
                    <a:p>
                      <a:pPr marL="0" marR="0" algn="ctr">
                        <a:lnSpc>
                          <a:spcPct val="107000"/>
                        </a:lnSpc>
                        <a:spcBef>
                          <a:spcPts val="0"/>
                        </a:spcBef>
                        <a:spcAft>
                          <a:spcPts val="0"/>
                        </a:spcAft>
                      </a:pPr>
                      <a:r>
                        <a:rPr lang="hu-HU" sz="2400">
                          <a:effectLst/>
                        </a:rPr>
                        <a:t>11 – 20. nap</a:t>
                      </a:r>
                      <a:endParaRPr lang="hu-HU"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20 000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17 500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15 000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656450801"/>
                  </a:ext>
                </a:extLst>
              </a:tr>
              <a:tr h="352655">
                <a:tc>
                  <a:txBody>
                    <a:bodyPr/>
                    <a:lstStyle/>
                    <a:p>
                      <a:pPr marL="0" marR="0" algn="ctr">
                        <a:lnSpc>
                          <a:spcPct val="107000"/>
                        </a:lnSpc>
                        <a:spcBef>
                          <a:spcPts val="0"/>
                        </a:spcBef>
                        <a:spcAft>
                          <a:spcPts val="0"/>
                        </a:spcAft>
                      </a:pPr>
                      <a:r>
                        <a:rPr lang="hu-HU" sz="2400" dirty="0">
                          <a:effectLst/>
                        </a:rPr>
                        <a:t>21 – 30.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10 000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7 500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5 000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3777904132"/>
                  </a:ext>
                </a:extLst>
              </a:tr>
            </a:tbl>
          </a:graphicData>
        </a:graphic>
      </p:graphicFrame>
      <p:graphicFrame>
        <p:nvGraphicFramePr>
          <p:cNvPr id="8" name="Table 7">
            <a:extLst>
              <a:ext uri="{FF2B5EF4-FFF2-40B4-BE49-F238E27FC236}">
                <a16:creationId xmlns:a16="http://schemas.microsoft.com/office/drawing/2014/main" id="{EA6C00C3-EBBA-474D-8519-7D05C25899F1}"/>
              </a:ext>
            </a:extLst>
          </p:cNvPr>
          <p:cNvGraphicFramePr>
            <a:graphicFrameLocks noGrp="1"/>
          </p:cNvGraphicFramePr>
          <p:nvPr>
            <p:extLst>
              <p:ext uri="{D42A27DB-BD31-4B8C-83A1-F6EECF244321}">
                <p14:modId xmlns:p14="http://schemas.microsoft.com/office/powerpoint/2010/main" val="2358422687"/>
              </p:ext>
            </p:extLst>
          </p:nvPr>
        </p:nvGraphicFramePr>
        <p:xfrm>
          <a:off x="-14379" y="4221088"/>
          <a:ext cx="9169152" cy="2013585"/>
        </p:xfrm>
        <a:graphic>
          <a:graphicData uri="http://schemas.openxmlformats.org/drawingml/2006/table">
            <a:tbl>
              <a:tblPr firstRow="1" firstCol="1" bandRow="1">
                <a:tableStyleId>{5202B0CA-FC54-4496-8BCA-5EF66A818D29}</a:tableStyleId>
              </a:tblPr>
              <a:tblGrid>
                <a:gridCol w="2291799">
                  <a:extLst>
                    <a:ext uri="{9D8B030D-6E8A-4147-A177-3AD203B41FA5}">
                      <a16:colId xmlns:a16="http://schemas.microsoft.com/office/drawing/2014/main" val="3903379132"/>
                    </a:ext>
                  </a:extLst>
                </a:gridCol>
                <a:gridCol w="2291799">
                  <a:extLst>
                    <a:ext uri="{9D8B030D-6E8A-4147-A177-3AD203B41FA5}">
                      <a16:colId xmlns:a16="http://schemas.microsoft.com/office/drawing/2014/main" val="2366061940"/>
                    </a:ext>
                  </a:extLst>
                </a:gridCol>
                <a:gridCol w="2292777">
                  <a:extLst>
                    <a:ext uri="{9D8B030D-6E8A-4147-A177-3AD203B41FA5}">
                      <a16:colId xmlns:a16="http://schemas.microsoft.com/office/drawing/2014/main" val="2100606175"/>
                    </a:ext>
                  </a:extLst>
                </a:gridCol>
                <a:gridCol w="2292777">
                  <a:extLst>
                    <a:ext uri="{9D8B030D-6E8A-4147-A177-3AD203B41FA5}">
                      <a16:colId xmlns:a16="http://schemas.microsoft.com/office/drawing/2014/main" val="3810151817"/>
                    </a:ext>
                  </a:extLst>
                </a:gridCol>
              </a:tblGrid>
              <a:tr h="320732">
                <a:tc gridSpan="4">
                  <a:txBody>
                    <a:bodyPr/>
                    <a:lstStyle/>
                    <a:p>
                      <a:pPr marL="0" marR="0" algn="ctr">
                        <a:lnSpc>
                          <a:spcPct val="107000"/>
                        </a:lnSpc>
                        <a:spcBef>
                          <a:spcPts val="0"/>
                        </a:spcBef>
                        <a:spcAft>
                          <a:spcPts val="0"/>
                        </a:spcAft>
                      </a:pPr>
                      <a:endParaRPr lang="hu-HU" sz="600" b="0" cap="all" dirty="0">
                        <a:effectLst/>
                      </a:endParaRPr>
                    </a:p>
                    <a:p>
                      <a:pPr marL="0" marR="0" algn="ctr">
                        <a:lnSpc>
                          <a:spcPct val="107000"/>
                        </a:lnSpc>
                        <a:spcBef>
                          <a:spcPts val="0"/>
                        </a:spcBef>
                        <a:spcAft>
                          <a:spcPts val="0"/>
                        </a:spcAft>
                      </a:pPr>
                      <a:r>
                        <a:rPr lang="hu-HU" sz="2000" b="0" cap="all" dirty="0">
                          <a:effectLst/>
                        </a:rPr>
                        <a:t>Doktori képzés esetén</a:t>
                      </a:r>
                    </a:p>
                    <a:p>
                      <a:pPr marL="0" marR="0" algn="ctr">
                        <a:lnSpc>
                          <a:spcPct val="107000"/>
                        </a:lnSpc>
                        <a:spcBef>
                          <a:spcPts val="0"/>
                        </a:spcBef>
                        <a:spcAft>
                          <a:spcPts val="0"/>
                        </a:spcAft>
                      </a:pPr>
                      <a:endParaRPr lang="hu-HU" sz="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2">
                        <a:lumMod val="50000"/>
                      </a:schemeClr>
                    </a:solidFill>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610433139"/>
                  </a:ext>
                </a:extLst>
              </a:tr>
              <a:tr h="320732">
                <a:tc>
                  <a:txBody>
                    <a:bodyPr/>
                    <a:lstStyle/>
                    <a:p>
                      <a:pPr marL="0" marR="0" algn="ctr">
                        <a:lnSpc>
                          <a:spcPct val="107000"/>
                        </a:lnSpc>
                        <a:spcBef>
                          <a:spcPts val="0"/>
                        </a:spcBef>
                        <a:spcAft>
                          <a:spcPts val="0"/>
                        </a:spcAft>
                      </a:pPr>
                      <a:r>
                        <a:rPr lang="hu-HU" sz="2400" dirty="0">
                          <a:effectLst/>
                        </a:rPr>
                        <a:t> </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1.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2.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3.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4128859880"/>
                  </a:ext>
                </a:extLst>
              </a:tr>
              <a:tr h="320732">
                <a:tc>
                  <a:txBody>
                    <a:bodyPr/>
                    <a:lstStyle/>
                    <a:p>
                      <a:pPr marL="0" marR="0" algn="ctr">
                        <a:lnSpc>
                          <a:spcPct val="107000"/>
                        </a:lnSpc>
                        <a:spcBef>
                          <a:spcPts val="0"/>
                        </a:spcBef>
                        <a:spcAft>
                          <a:spcPts val="0"/>
                        </a:spcAft>
                      </a:pPr>
                      <a:r>
                        <a:rPr lang="hu-HU" sz="2400" dirty="0">
                          <a:effectLst/>
                        </a:rPr>
                        <a:t>1 – 10.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35 000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32 500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30 000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1576728238"/>
                  </a:ext>
                </a:extLst>
              </a:tr>
              <a:tr h="320732">
                <a:tc>
                  <a:txBody>
                    <a:bodyPr/>
                    <a:lstStyle/>
                    <a:p>
                      <a:pPr marL="0" marR="0" algn="ctr">
                        <a:lnSpc>
                          <a:spcPct val="107000"/>
                        </a:lnSpc>
                        <a:spcBef>
                          <a:spcPts val="0"/>
                        </a:spcBef>
                        <a:spcAft>
                          <a:spcPts val="0"/>
                        </a:spcAft>
                      </a:pPr>
                      <a:r>
                        <a:rPr lang="hu-HU" sz="2400" dirty="0">
                          <a:effectLst/>
                        </a:rPr>
                        <a:t>11 – 20.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25 000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22 500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20 000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60751296"/>
                  </a:ext>
                </a:extLst>
              </a:tr>
              <a:tr h="320732">
                <a:tc>
                  <a:txBody>
                    <a:bodyPr/>
                    <a:lstStyle/>
                    <a:p>
                      <a:pPr marL="0" marR="0" algn="ctr">
                        <a:lnSpc>
                          <a:spcPct val="107000"/>
                        </a:lnSpc>
                        <a:spcBef>
                          <a:spcPts val="0"/>
                        </a:spcBef>
                        <a:spcAft>
                          <a:spcPts val="0"/>
                        </a:spcAft>
                      </a:pPr>
                      <a:r>
                        <a:rPr lang="hu-HU" sz="2400" dirty="0">
                          <a:effectLst/>
                        </a:rPr>
                        <a:t>21 – 30.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15 000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12 500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10 000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818839058"/>
                  </a:ext>
                </a:extLst>
              </a:tr>
            </a:tbl>
          </a:graphicData>
        </a:graphic>
      </p:graphicFrame>
      <p:sp>
        <p:nvSpPr>
          <p:cNvPr id="6" name="Dátum helye 12">
            <a:extLst>
              <a:ext uri="{FF2B5EF4-FFF2-40B4-BE49-F238E27FC236}">
                <a16:creationId xmlns:a16="http://schemas.microsoft.com/office/drawing/2014/main" id="{234783F9-66ED-4392-87C1-83DBFB5130A8}"/>
              </a:ext>
            </a:extLst>
          </p:cNvPr>
          <p:cNvSpPr>
            <a:spLocks noGrp="1"/>
          </p:cNvSpPr>
          <p:nvPr>
            <p:ph type="dt" sz="half" idx="10"/>
          </p:nvPr>
        </p:nvSpPr>
        <p:spPr>
          <a:xfrm>
            <a:off x="0" y="6309320"/>
            <a:ext cx="9144000" cy="452368"/>
          </a:xfrm>
          <a:solidFill>
            <a:srgbClr val="C00000"/>
          </a:solidFill>
        </p:spPr>
        <p:txBody>
          <a:bodyPr/>
          <a:lstStyle/>
          <a:p>
            <a:pPr algn="ctr"/>
            <a:r>
              <a:rPr lang="hu-HU" sz="1800" b="1" dirty="0">
                <a:solidFill>
                  <a:schemeClr val="bg1"/>
                </a:solidFill>
                <a:latin typeface="Calibri" panose="020F0502020204030204" pitchFamily="34" charset="0"/>
                <a:cs typeface="Calibri" panose="020F0502020204030204" pitchFamily="34" charset="0"/>
              </a:rPr>
              <a:t>Utazási támogatás nincs, de az utazási napokra is igényelhető ösztöndíj!</a:t>
            </a:r>
          </a:p>
        </p:txBody>
      </p:sp>
    </p:spTree>
    <p:extLst>
      <p:ext uri="{BB962C8B-B14F-4D97-AF65-F5344CB8AC3E}">
        <p14:creationId xmlns:p14="http://schemas.microsoft.com/office/powerpoint/2010/main" val="1097228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átum helye 12">
            <a:extLst>
              <a:ext uri="{FF2B5EF4-FFF2-40B4-BE49-F238E27FC236}">
                <a16:creationId xmlns:a16="http://schemas.microsoft.com/office/drawing/2014/main" id="{B8FF3D16-5005-4DBD-954F-BDB9A7B083D9}"/>
              </a:ext>
            </a:extLst>
          </p:cNvPr>
          <p:cNvSpPr txBox="1">
            <a:spLocks/>
          </p:cNvSpPr>
          <p:nvPr/>
        </p:nvSpPr>
        <p:spPr>
          <a:xfrm>
            <a:off x="-25152" y="1052736"/>
            <a:ext cx="9169152" cy="2271976"/>
          </a:xfrm>
          <a:prstGeom prst="rect">
            <a:avLst/>
          </a:prstGeom>
          <a:solidFill>
            <a:schemeClr val="accent5">
              <a:lumMod val="20000"/>
              <a:lumOff val="80000"/>
            </a:schemeClr>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u-HU" sz="2800" b="1" cap="all" dirty="0">
                <a:solidFill>
                  <a:schemeClr val="bg1"/>
                </a:solidFill>
                <a:latin typeface="Calibri" panose="020F0502020204030204" pitchFamily="34" charset="0"/>
                <a:cs typeface="Calibri" panose="020F0502020204030204" pitchFamily="34" charset="0"/>
              </a:rPr>
              <a:t>				        </a:t>
            </a:r>
            <a:r>
              <a:rPr lang="hu-HU" sz="3600" b="1" cap="all" dirty="0">
                <a:solidFill>
                  <a:schemeClr val="bg1">
                    <a:lumMod val="50000"/>
                  </a:schemeClr>
                </a:solidFill>
                <a:latin typeface="Calibri" panose="020F0502020204030204" pitchFamily="34" charset="0"/>
                <a:cs typeface="Calibri" panose="020F0502020204030204" pitchFamily="34" charset="0"/>
              </a:rPr>
              <a:t>Kiválósági ösztöndíj</a:t>
            </a:r>
          </a:p>
          <a:p>
            <a:pPr algn="ctr"/>
            <a:endParaRPr lang="hu-HU" sz="2800" b="1" cap="all" dirty="0">
              <a:solidFill>
                <a:schemeClr val="bg1"/>
              </a:solidFill>
              <a:latin typeface="Calibri" panose="020F0502020204030204" pitchFamily="34" charset="0"/>
              <a:cs typeface="Calibri" panose="020F0502020204030204" pitchFamily="34" charset="0"/>
            </a:endParaRPr>
          </a:p>
          <a:p>
            <a:pPr algn="ctr"/>
            <a:endParaRPr lang="hu-HU" sz="2800" b="1" cap="all" dirty="0">
              <a:solidFill>
                <a:schemeClr val="bg1"/>
              </a:solidFill>
              <a:latin typeface="Calibri" panose="020F0502020204030204" pitchFamily="34" charset="0"/>
              <a:cs typeface="Calibri" panose="020F0502020204030204" pitchFamily="34" charset="0"/>
            </a:endParaRPr>
          </a:p>
          <a:p>
            <a:pPr algn="ctr"/>
            <a:endParaRPr lang="hu-HU" sz="2400" b="1" cap="all" dirty="0">
              <a:solidFill>
                <a:schemeClr val="bg1"/>
              </a:solidFill>
              <a:latin typeface="Calibri" panose="020F0502020204030204" pitchFamily="34" charset="0"/>
              <a:cs typeface="Calibri" panose="020F0502020204030204" pitchFamily="34" charset="0"/>
            </a:endParaRPr>
          </a:p>
        </p:txBody>
      </p:sp>
      <p:sp>
        <p:nvSpPr>
          <p:cNvPr id="6" name="Dátum helye 12">
            <a:extLst>
              <a:ext uri="{FF2B5EF4-FFF2-40B4-BE49-F238E27FC236}">
                <a16:creationId xmlns:a16="http://schemas.microsoft.com/office/drawing/2014/main" id="{A451E2E8-5262-487B-97AE-42CF7C337A90}"/>
              </a:ext>
            </a:extLst>
          </p:cNvPr>
          <p:cNvSpPr>
            <a:spLocks noGrp="1"/>
          </p:cNvSpPr>
          <p:nvPr>
            <p:ph type="dt" sz="half" idx="10"/>
          </p:nvPr>
        </p:nvSpPr>
        <p:spPr>
          <a:xfrm>
            <a:off x="0" y="6381328"/>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Stratégiai és Koordinációs Központ  </a:t>
            </a:r>
          </a:p>
        </p:txBody>
      </p:sp>
      <p:graphicFrame>
        <p:nvGraphicFramePr>
          <p:cNvPr id="3" name="Table 3">
            <a:extLst>
              <a:ext uri="{FF2B5EF4-FFF2-40B4-BE49-F238E27FC236}">
                <a16:creationId xmlns:a16="http://schemas.microsoft.com/office/drawing/2014/main" id="{077E4B29-E89F-4CC3-9A9E-9ABC73B4E611}"/>
              </a:ext>
            </a:extLst>
          </p:cNvPr>
          <p:cNvGraphicFramePr>
            <a:graphicFrameLocks noGrp="1"/>
          </p:cNvGraphicFramePr>
          <p:nvPr>
            <p:extLst>
              <p:ext uri="{D42A27DB-BD31-4B8C-83A1-F6EECF244321}">
                <p14:modId xmlns:p14="http://schemas.microsoft.com/office/powerpoint/2010/main" val="217541109"/>
              </p:ext>
            </p:extLst>
          </p:nvPr>
        </p:nvGraphicFramePr>
        <p:xfrm>
          <a:off x="179512" y="3324712"/>
          <a:ext cx="8833056" cy="741680"/>
        </p:xfrm>
        <a:graphic>
          <a:graphicData uri="http://schemas.openxmlformats.org/drawingml/2006/table">
            <a:tbl>
              <a:tblPr firstRow="1" bandRow="1">
                <a:tableStyleId>{F5AB1C69-6EDB-4FF4-983F-18BD219EF322}</a:tableStyleId>
              </a:tblPr>
              <a:tblGrid>
                <a:gridCol w="2208264">
                  <a:extLst>
                    <a:ext uri="{9D8B030D-6E8A-4147-A177-3AD203B41FA5}">
                      <a16:colId xmlns:a16="http://schemas.microsoft.com/office/drawing/2014/main" val="1020226217"/>
                    </a:ext>
                  </a:extLst>
                </a:gridCol>
                <a:gridCol w="2208264">
                  <a:extLst>
                    <a:ext uri="{9D8B030D-6E8A-4147-A177-3AD203B41FA5}">
                      <a16:colId xmlns:a16="http://schemas.microsoft.com/office/drawing/2014/main" val="2578652560"/>
                    </a:ext>
                  </a:extLst>
                </a:gridCol>
                <a:gridCol w="2208264">
                  <a:extLst>
                    <a:ext uri="{9D8B030D-6E8A-4147-A177-3AD203B41FA5}">
                      <a16:colId xmlns:a16="http://schemas.microsoft.com/office/drawing/2014/main" val="3254313322"/>
                    </a:ext>
                  </a:extLst>
                </a:gridCol>
                <a:gridCol w="2208264">
                  <a:extLst>
                    <a:ext uri="{9D8B030D-6E8A-4147-A177-3AD203B41FA5}">
                      <a16:colId xmlns:a16="http://schemas.microsoft.com/office/drawing/2014/main" val="4095016041"/>
                    </a:ext>
                  </a:extLst>
                </a:gridCol>
              </a:tblGrid>
              <a:tr h="370840">
                <a:tc>
                  <a:txBody>
                    <a:bodyPr/>
                    <a:lstStyle/>
                    <a:p>
                      <a:pPr algn="ctr"/>
                      <a:endParaRPr lang="hu-HU" sz="1400" dirty="0"/>
                    </a:p>
                  </a:txBody>
                  <a:tcPr anchor="ctr">
                    <a:solidFill>
                      <a:schemeClr val="accent3">
                        <a:lumMod val="50000"/>
                      </a:schemeClr>
                    </a:solidFill>
                  </a:tcPr>
                </a:tc>
                <a:tc>
                  <a:txBody>
                    <a:bodyPr/>
                    <a:lstStyle/>
                    <a:p>
                      <a:pPr algn="ctr"/>
                      <a:r>
                        <a:rPr lang="hu-HU" sz="1400" dirty="0"/>
                        <a:t>1. </a:t>
                      </a:r>
                      <a:r>
                        <a:rPr lang="hu-HU" sz="1200" cap="all" baseline="0" dirty="0"/>
                        <a:t>Országcsoport</a:t>
                      </a:r>
                      <a:endParaRPr lang="hu-HU" sz="1400" cap="all" baseline="0" dirty="0"/>
                    </a:p>
                  </a:txBody>
                  <a:tcPr anchor="ctr">
                    <a:solidFill>
                      <a:schemeClr val="accent3">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400" dirty="0"/>
                        <a:t>2. </a:t>
                      </a:r>
                      <a:r>
                        <a:rPr lang="hu-HU" sz="1200" cap="all" baseline="0" dirty="0"/>
                        <a:t>Országcsoport</a:t>
                      </a:r>
                      <a:endParaRPr lang="hu-HU" sz="1400" cap="all" baseline="0" dirty="0"/>
                    </a:p>
                  </a:txBody>
                  <a:tcPr anchor="ctr">
                    <a:solidFill>
                      <a:schemeClr val="accent3">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400" dirty="0"/>
                        <a:t>3. </a:t>
                      </a:r>
                      <a:r>
                        <a:rPr lang="hu-HU" sz="1200" cap="all" baseline="0" dirty="0"/>
                        <a:t>Országcsoport</a:t>
                      </a:r>
                      <a:endParaRPr lang="hu-HU" sz="1400" cap="all" baseline="0" dirty="0"/>
                    </a:p>
                  </a:txBody>
                  <a:tcPr anchor="ctr">
                    <a:solidFill>
                      <a:schemeClr val="accent3">
                        <a:lumMod val="50000"/>
                      </a:schemeClr>
                    </a:solidFill>
                  </a:tcPr>
                </a:tc>
                <a:extLst>
                  <a:ext uri="{0D108BD9-81ED-4DB2-BD59-A6C34878D82A}">
                    <a16:rowId xmlns:a16="http://schemas.microsoft.com/office/drawing/2014/main" val="480279961"/>
                  </a:ext>
                </a:extLst>
              </a:tr>
              <a:tr h="370840">
                <a:tc>
                  <a:txBody>
                    <a:bodyPr/>
                    <a:lstStyle/>
                    <a:p>
                      <a:pPr algn="ctr"/>
                      <a:r>
                        <a:rPr lang="hu-HU" sz="1200" b="1" dirty="0"/>
                        <a:t>1-6 hónap időtartam</a:t>
                      </a:r>
                    </a:p>
                  </a:txBody>
                  <a:tcPr anchor="ctr"/>
                </a:tc>
                <a:tc>
                  <a:txBody>
                    <a:bodyPr/>
                    <a:lstStyle/>
                    <a:p>
                      <a:pPr algn="ctr"/>
                      <a:r>
                        <a:rPr lang="hu-HU" sz="1400" dirty="0"/>
                        <a:t>450.000 Ft / hó</a:t>
                      </a:r>
                    </a:p>
                  </a:txBody>
                  <a:tcPr anchor="ctr"/>
                </a:tc>
                <a:tc>
                  <a:txBody>
                    <a:bodyPr/>
                    <a:lstStyle/>
                    <a:p>
                      <a:pPr algn="ctr"/>
                      <a:r>
                        <a:rPr lang="hu-HU" sz="1400" dirty="0"/>
                        <a:t>475.000 Ft / hó </a:t>
                      </a:r>
                    </a:p>
                  </a:txBody>
                  <a:tcPr anchor="ctr"/>
                </a:tc>
                <a:tc>
                  <a:txBody>
                    <a:bodyPr/>
                    <a:lstStyle/>
                    <a:p>
                      <a:pPr algn="ctr"/>
                      <a:r>
                        <a:rPr lang="hu-HU" sz="1400" dirty="0"/>
                        <a:t>500.000 Ft / hó</a:t>
                      </a:r>
                    </a:p>
                  </a:txBody>
                  <a:tcPr anchor="ctr"/>
                </a:tc>
                <a:extLst>
                  <a:ext uri="{0D108BD9-81ED-4DB2-BD59-A6C34878D82A}">
                    <a16:rowId xmlns:a16="http://schemas.microsoft.com/office/drawing/2014/main" val="3282688308"/>
                  </a:ext>
                </a:extLst>
              </a:tr>
            </a:tbl>
          </a:graphicData>
        </a:graphic>
      </p:graphicFrame>
      <p:sp>
        <p:nvSpPr>
          <p:cNvPr id="14" name="TextBox 13">
            <a:extLst>
              <a:ext uri="{FF2B5EF4-FFF2-40B4-BE49-F238E27FC236}">
                <a16:creationId xmlns:a16="http://schemas.microsoft.com/office/drawing/2014/main" id="{C897D81B-D65E-4A99-80FB-23BA6F808799}"/>
              </a:ext>
            </a:extLst>
          </p:cNvPr>
          <p:cNvSpPr txBox="1"/>
          <p:nvPr/>
        </p:nvSpPr>
        <p:spPr>
          <a:xfrm>
            <a:off x="4427984" y="1942192"/>
            <a:ext cx="4584582" cy="1138773"/>
          </a:xfrm>
          <a:prstGeom prst="rect">
            <a:avLst/>
          </a:prstGeom>
          <a:solidFill>
            <a:srgbClr val="FFC000"/>
          </a:solidFill>
        </p:spPr>
        <p:txBody>
          <a:bodyPr wrap="square">
            <a:spAutoFit/>
          </a:bodyPr>
          <a:lstStyle/>
          <a:p>
            <a:pPr algn="ctr"/>
            <a:endParaRPr lang="hu-HU" sz="6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hu-HU" sz="1400" dirty="0">
                <a:effectLst/>
                <a:latin typeface="Calibri" panose="020F0502020204030204" pitchFamily="34" charset="0"/>
                <a:ea typeface="Calibri" panose="020F0502020204030204" pitchFamily="34" charset="0"/>
                <a:cs typeface="Times New Roman" panose="02020603050405020304" pitchFamily="18" charset="0"/>
              </a:rPr>
              <a:t>A </a:t>
            </a:r>
            <a:r>
              <a:rPr lang="hu-HU"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Times Higher Education</a:t>
            </a:r>
            <a:r>
              <a:rPr lang="hu-HU"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r>
              <a:rPr lang="hu-HU" sz="1400" dirty="0">
                <a:effectLst/>
                <a:latin typeface="Calibri" panose="020F0502020204030204" pitchFamily="34" charset="0"/>
                <a:ea typeface="Calibri" panose="020F0502020204030204" pitchFamily="34" charset="0"/>
                <a:cs typeface="Times New Roman" panose="02020603050405020304" pitchFamily="18" charset="0"/>
              </a:rPr>
              <a:t>illetve a </a:t>
            </a:r>
            <a:r>
              <a:rPr lang="hu-HU"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Quacquarelli Symonds</a:t>
            </a:r>
            <a:r>
              <a:rPr lang="hu-HU" sz="1400" dirty="0">
                <a:effectLst/>
                <a:latin typeface="Calibri" panose="020F0502020204030204" pitchFamily="34" charset="0"/>
                <a:ea typeface="Calibri" panose="020F0502020204030204" pitchFamily="34" charset="0"/>
                <a:cs typeface="Times New Roman" panose="02020603050405020304" pitchFamily="18" charset="0"/>
              </a:rPr>
              <a:t> nemzetközi felsőoktatási rangsorokban </a:t>
            </a:r>
            <a:r>
              <a:rPr lang="hu-HU" sz="1400" b="1" dirty="0">
                <a:effectLst/>
                <a:latin typeface="Calibri" panose="020F0502020204030204" pitchFamily="34" charset="0"/>
                <a:ea typeface="Calibri" panose="020F0502020204030204" pitchFamily="34" charset="0"/>
                <a:cs typeface="Times New Roman" panose="02020603050405020304" pitchFamily="18" charset="0"/>
              </a:rPr>
              <a:t>első 250 helyen</a:t>
            </a:r>
            <a:r>
              <a:rPr lang="hu-HU" sz="1400" dirty="0">
                <a:effectLst/>
                <a:latin typeface="Calibri" panose="020F0502020204030204" pitchFamily="34" charset="0"/>
                <a:ea typeface="Calibri" panose="020F0502020204030204" pitchFamily="34" charset="0"/>
                <a:cs typeface="Times New Roman" panose="02020603050405020304" pitchFamily="18" charset="0"/>
              </a:rPr>
              <a:t> szereplő külföldi felsőoktatási intézménybe irányuló mobilitások esetében pályázható.</a:t>
            </a:r>
          </a:p>
          <a:p>
            <a:pPr algn="ctr"/>
            <a:endParaRPr lang="hu-HU" sz="600" dirty="0"/>
          </a:p>
        </p:txBody>
      </p:sp>
      <p:sp>
        <p:nvSpPr>
          <p:cNvPr id="15" name="TextBox 14">
            <a:extLst>
              <a:ext uri="{FF2B5EF4-FFF2-40B4-BE49-F238E27FC236}">
                <a16:creationId xmlns:a16="http://schemas.microsoft.com/office/drawing/2014/main" id="{B7488F5A-735D-43A3-948F-EB360CD954CC}"/>
              </a:ext>
            </a:extLst>
          </p:cNvPr>
          <p:cNvSpPr txBox="1"/>
          <p:nvPr/>
        </p:nvSpPr>
        <p:spPr>
          <a:xfrm>
            <a:off x="179512" y="4184612"/>
            <a:ext cx="8833054" cy="1523494"/>
          </a:xfrm>
          <a:prstGeom prst="rect">
            <a:avLst/>
          </a:prstGeom>
          <a:solidFill>
            <a:schemeClr val="accent3"/>
          </a:solidFill>
        </p:spPr>
        <p:txBody>
          <a:bodyPr wrap="square">
            <a:spAutoFit/>
          </a:bodyPr>
          <a:lstStyle/>
          <a:p>
            <a:pPr marL="0" marR="0"/>
            <a:endParaRPr lang="hu-HU" sz="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hu-HU"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 kiválósági mobilitás keretében az alábbi támogatások igényelhetők: </a:t>
            </a:r>
          </a:p>
          <a:p>
            <a:pPr marL="285750" marR="0" indent="-285750">
              <a:buFont typeface="Arial" panose="020B0604020202020204" pitchFamily="34" charset="0"/>
              <a:buChar char="•"/>
            </a:pPr>
            <a:r>
              <a:rPr lang="hu-HU"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ösztöndíj;</a:t>
            </a:r>
          </a:p>
          <a:p>
            <a:pPr marL="285750" marR="0" indent="-285750">
              <a:buFont typeface="Arial" panose="020B0604020202020204" pitchFamily="34" charset="0"/>
              <a:buChar char="•"/>
            </a:pPr>
            <a:r>
              <a:rPr lang="hu-HU"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tandíj támogatása (ténylegesen felmerült költségek alapján); </a:t>
            </a:r>
          </a:p>
          <a:p>
            <a:pPr marL="285750" marR="0" indent="-285750">
              <a:buFont typeface="Arial" panose="020B0604020202020204" pitchFamily="34" charset="0"/>
              <a:buChar char="•"/>
            </a:pPr>
            <a:r>
              <a:rPr lang="hu-HU"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utazási támogatás (ténylegesen felmerült költségek alapján); </a:t>
            </a:r>
          </a:p>
          <a:p>
            <a:pPr marL="285750" marR="0" indent="-285750">
              <a:buFont typeface="Arial" panose="020B0604020202020204" pitchFamily="34" charset="0"/>
              <a:buChar char="•"/>
            </a:pPr>
            <a:r>
              <a:rPr lang="hu-HU"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lakhatási támogatás (ténylegesen felmerült költségek alapján). </a:t>
            </a:r>
          </a:p>
          <a:p>
            <a:pPr marR="0"/>
            <a:endParaRPr lang="hu-HU" sz="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0D596450-B785-4285-AC8F-7884340D9566}"/>
              </a:ext>
            </a:extLst>
          </p:cNvPr>
          <p:cNvSpPr txBox="1"/>
          <p:nvPr/>
        </p:nvSpPr>
        <p:spPr>
          <a:xfrm>
            <a:off x="179512" y="5767718"/>
            <a:ext cx="8833054" cy="553998"/>
          </a:xfrm>
          <a:prstGeom prst="rect">
            <a:avLst/>
          </a:prstGeom>
          <a:solidFill>
            <a:schemeClr val="accent2"/>
          </a:solidFill>
        </p:spPr>
        <p:txBody>
          <a:bodyPr wrap="square">
            <a:spAutoFit/>
          </a:bodyPr>
          <a:lstStyle/>
          <a:p>
            <a:pPr algn="ctr"/>
            <a:endParaRPr lang="hu-HU"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hu-HU"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 hallgatóknak nyújtható </a:t>
            </a:r>
            <a:r>
              <a:rPr lang="hu-HU"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össz. támogatás felső határa maximum</a:t>
            </a:r>
            <a:r>
              <a:rPr lang="hu-HU"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10.000.000 forint/fő.</a:t>
            </a:r>
          </a:p>
          <a:p>
            <a:pPr algn="ctr"/>
            <a:endParaRPr lang="hu-HU" sz="600" dirty="0">
              <a:solidFill>
                <a:schemeClr val="bg1"/>
              </a:solidFill>
            </a:endParaRPr>
          </a:p>
        </p:txBody>
      </p:sp>
      <p:pic>
        <p:nvPicPr>
          <p:cNvPr id="2052" name="Picture 4">
            <a:extLst>
              <a:ext uri="{FF2B5EF4-FFF2-40B4-BE49-F238E27FC236}">
                <a16:creationId xmlns:a16="http://schemas.microsoft.com/office/drawing/2014/main" id="{F4CF600F-7910-472A-BC19-26DC23D1A6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0838"/>
            <a:ext cx="4797756" cy="342565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4E6ED2EB-F3FD-4FBC-9D08-649EAF738ECA}"/>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Effect>
                      <a14:brightnessContrast bright="40000" contrast="-40000"/>
                    </a14:imgEffect>
                  </a14:imgLayer>
                </a14:imgProps>
              </a:ext>
            </a:extLst>
          </a:blip>
          <a:stretch>
            <a:fillRect/>
          </a:stretch>
        </p:blipFill>
        <p:spPr>
          <a:xfrm>
            <a:off x="7225718" y="4180576"/>
            <a:ext cx="1786848" cy="1587141"/>
          </a:xfrm>
          <a:prstGeom prst="rect">
            <a:avLst/>
          </a:prstGeom>
        </p:spPr>
      </p:pic>
    </p:spTree>
    <p:extLst>
      <p:ext uri="{BB962C8B-B14F-4D97-AF65-F5344CB8AC3E}">
        <p14:creationId xmlns:p14="http://schemas.microsoft.com/office/powerpoint/2010/main" val="4206033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átum helye 12">
            <a:extLst>
              <a:ext uri="{FF2B5EF4-FFF2-40B4-BE49-F238E27FC236}">
                <a16:creationId xmlns:a16="http://schemas.microsoft.com/office/drawing/2014/main" id="{B8FF3D16-5005-4DBD-954F-BDB9A7B083D9}"/>
              </a:ext>
            </a:extLst>
          </p:cNvPr>
          <p:cNvSpPr txBox="1">
            <a:spLocks/>
          </p:cNvSpPr>
          <p:nvPr/>
        </p:nvSpPr>
        <p:spPr>
          <a:xfrm>
            <a:off x="-25152" y="1196752"/>
            <a:ext cx="9169152" cy="580940"/>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u-HU" sz="2800" b="1" cap="all" dirty="0">
                <a:solidFill>
                  <a:schemeClr val="bg1"/>
                </a:solidFill>
                <a:latin typeface="Calibri" panose="020F0502020204030204" pitchFamily="34" charset="0"/>
                <a:cs typeface="Calibri" panose="020F0502020204030204" pitchFamily="34" charset="0"/>
              </a:rPr>
              <a:t>Kiválósági ösztöndíj</a:t>
            </a:r>
            <a:endParaRPr lang="hu-HU" sz="2400" b="1" cap="all" dirty="0">
              <a:solidFill>
                <a:schemeClr val="bg1"/>
              </a:solidFill>
              <a:latin typeface="Calibri" panose="020F0502020204030204" pitchFamily="34" charset="0"/>
              <a:cs typeface="Calibri" panose="020F0502020204030204" pitchFamily="34" charset="0"/>
            </a:endParaRPr>
          </a:p>
        </p:txBody>
      </p:sp>
      <p:sp>
        <p:nvSpPr>
          <p:cNvPr id="6" name="Dátum helye 12">
            <a:extLst>
              <a:ext uri="{FF2B5EF4-FFF2-40B4-BE49-F238E27FC236}">
                <a16:creationId xmlns:a16="http://schemas.microsoft.com/office/drawing/2014/main" id="{A451E2E8-5262-487B-97AE-42CF7C337A90}"/>
              </a:ext>
            </a:extLst>
          </p:cNvPr>
          <p:cNvSpPr>
            <a:spLocks noGrp="1"/>
          </p:cNvSpPr>
          <p:nvPr>
            <p:ph type="dt" sz="half" idx="10"/>
          </p:nvPr>
        </p:nvSpPr>
        <p:spPr>
          <a:xfrm>
            <a:off x="0" y="6381328"/>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Stratégiai és Koordinációs Központ  </a:t>
            </a:r>
          </a:p>
        </p:txBody>
      </p:sp>
      <p:pic>
        <p:nvPicPr>
          <p:cNvPr id="2050" name="Picture 2">
            <a:extLst>
              <a:ext uri="{FF2B5EF4-FFF2-40B4-BE49-F238E27FC236}">
                <a16:creationId xmlns:a16="http://schemas.microsoft.com/office/drawing/2014/main" id="{12945A4B-B5C6-44DC-A405-B9C3A1E3375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037" t="8909" r="8909" b="7607"/>
          <a:stretch/>
        </p:blipFill>
        <p:spPr bwMode="auto">
          <a:xfrm>
            <a:off x="6732240" y="3992087"/>
            <a:ext cx="2376951" cy="23892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4C84E58-F775-4A0B-B2FE-A271585F4DCF}"/>
              </a:ext>
            </a:extLst>
          </p:cNvPr>
          <p:cNvSpPr txBox="1"/>
          <p:nvPr/>
        </p:nvSpPr>
        <p:spPr>
          <a:xfrm>
            <a:off x="179512" y="1982173"/>
            <a:ext cx="8568952" cy="4194674"/>
          </a:xfrm>
          <a:prstGeom prst="rect">
            <a:avLst/>
          </a:prstGeom>
          <a:noFill/>
        </p:spPr>
        <p:txBody>
          <a:bodyPr wrap="square">
            <a:spAutoFit/>
          </a:bodyPr>
          <a:lstStyle/>
          <a:p>
            <a:pPr marL="0" marR="0">
              <a:lnSpc>
                <a:spcPct val="107000"/>
              </a:lnSpc>
              <a:spcBef>
                <a:spcPts val="0"/>
              </a:spcBef>
              <a:spcAft>
                <a:spcPts val="800"/>
              </a:spcAft>
            </a:pPr>
            <a:r>
              <a:rPr lang="hu-HU"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Pályázásra jogosultak:</a:t>
            </a:r>
            <a:r>
              <a:rPr lang="hu-HU"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lgn="just">
              <a:lnSpc>
                <a:spcPct val="107000"/>
              </a:lnSpc>
              <a:spcBef>
                <a:spcPts val="0"/>
              </a:spcBef>
              <a:spcAft>
                <a:spcPts val="800"/>
              </a:spcAft>
              <a:buFontTx/>
              <a:buChar char="-"/>
            </a:pPr>
            <a:r>
              <a:rPr lang="hu-HU" sz="1600" dirty="0">
                <a:effectLst/>
                <a:latin typeface="Calibri" panose="020F0502020204030204" pitchFamily="34" charset="0"/>
                <a:ea typeface="Calibri" panose="020F0502020204030204" pitchFamily="34" charset="0"/>
                <a:cs typeface="Times New Roman" panose="02020603050405020304" pitchFamily="18" charset="0"/>
              </a:rPr>
              <a:t>MSc/osztatlan / PhD/DLA képzési szintről, bármilyen munkarendben az MATE-val hallgatói jogviszonyban álló hallgatók (mester-, osztatlan, doktori képzés; nappali, levelező és esti képzés);</a:t>
            </a:r>
          </a:p>
          <a:p>
            <a:pPr marL="285750" marR="0" indent="-285750" algn="just">
              <a:lnSpc>
                <a:spcPct val="107000"/>
              </a:lnSpc>
              <a:spcBef>
                <a:spcPts val="0"/>
              </a:spcBef>
              <a:spcAft>
                <a:spcPts val="800"/>
              </a:spcAft>
              <a:buFontTx/>
              <a:buChar char="-"/>
            </a:pPr>
            <a:r>
              <a:rPr lang="hu-HU" sz="1600" dirty="0">
                <a:effectLst/>
                <a:latin typeface="Calibri" panose="020F0502020204030204" pitchFamily="34" charset="0"/>
                <a:ea typeface="Calibri" panose="020F0502020204030204" pitchFamily="34" charset="0"/>
                <a:cs typeface="Times New Roman" panose="02020603050405020304" pitchFamily="18" charset="0"/>
              </a:rPr>
              <a:t>mester- és doktori képzésben 1, osztatlan képzésben legalább 7 lezárt félévvel rendelkeznek a </a:t>
            </a:r>
            <a:r>
              <a:rPr lang="hu-HU" sz="1600" u="sng" dirty="0">
                <a:effectLst/>
                <a:latin typeface="Calibri" panose="020F0502020204030204" pitchFamily="34" charset="0"/>
                <a:ea typeface="Calibri" panose="020F0502020204030204" pitchFamily="34" charset="0"/>
                <a:cs typeface="Times New Roman" panose="02020603050405020304" pitchFamily="18" charset="0"/>
              </a:rPr>
              <a:t>pályázat benyújtásakor</a:t>
            </a:r>
            <a:r>
              <a:rPr lang="hu-HU" sz="1600"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gn="just">
              <a:lnSpc>
                <a:spcPct val="107000"/>
              </a:lnSpc>
              <a:spcBef>
                <a:spcPts val="0"/>
              </a:spcBef>
              <a:spcAft>
                <a:spcPts val="800"/>
              </a:spcAft>
              <a:buFontTx/>
              <a:buChar char="-"/>
            </a:pPr>
            <a:r>
              <a:rPr lang="hu-HU" sz="1600" dirty="0">
                <a:effectLst/>
                <a:latin typeface="Calibri" panose="020F0502020204030204" pitchFamily="34" charset="0"/>
                <a:ea typeface="Calibri" panose="020F0502020204030204" pitchFamily="34" charset="0"/>
                <a:cs typeface="Times New Roman" panose="02020603050405020304" pitchFamily="18" charset="0"/>
              </a:rPr>
              <a:t>magyar állampolgársággal, regisztrációs igazolással vagy érvényes letelepedési, illetőleg tartózkodási engedéllyel rendelkeznek; </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Tx/>
              <a:buChar char="-"/>
            </a:pPr>
            <a:r>
              <a:rPr lang="hu-HU" sz="1600" dirty="0">
                <a:effectLst/>
                <a:latin typeface="Calibri" panose="020F0502020204030204" pitchFamily="34" charset="0"/>
                <a:ea typeface="Calibri" panose="020F0502020204030204" pitchFamily="34" charset="0"/>
                <a:cs typeface="Times New Roman" panose="02020603050405020304" pitchFamily="18" charset="0"/>
              </a:rPr>
              <a:t>a mobilitás idején aktív hallgatói jogviszonnyal rendelkeznek a MATE-n;  </a:t>
            </a:r>
          </a:p>
          <a:p>
            <a:pPr marL="285750" marR="0" indent="-285750" algn="just">
              <a:lnSpc>
                <a:spcPct val="107000"/>
              </a:lnSpc>
              <a:spcBef>
                <a:spcPts val="0"/>
              </a:spcBef>
              <a:spcAft>
                <a:spcPts val="800"/>
              </a:spcAft>
              <a:buFontTx/>
              <a:buChar char="-"/>
            </a:pPr>
            <a:r>
              <a:rPr lang="hu-HU" sz="1600" b="1" dirty="0">
                <a:effectLst/>
                <a:latin typeface="Calibri" panose="020F0502020204030204" pitchFamily="34" charset="0"/>
                <a:ea typeface="Calibri" panose="020F0502020204030204" pitchFamily="34" charset="0"/>
                <a:cs typeface="Times New Roman" panose="02020603050405020304" pitchFamily="18" charset="0"/>
              </a:rPr>
              <a:t>kumulált tanulmányi átlag minimum 4,5-ös;</a:t>
            </a:r>
          </a:p>
          <a:p>
            <a:pPr marL="285750" indent="-285750" algn="just">
              <a:lnSpc>
                <a:spcPct val="107000"/>
              </a:lnSpc>
              <a:spcAft>
                <a:spcPts val="800"/>
              </a:spcAft>
              <a:buFontTx/>
              <a:buChar char="-"/>
            </a:pPr>
            <a:r>
              <a:rPr lang="hu-HU" sz="1600" b="1" dirty="0">
                <a:latin typeface="Calibri" panose="020F0502020204030204" pitchFamily="34" charset="0"/>
                <a:ea typeface="Calibri" panose="020F0502020204030204" pitchFamily="34" charset="0"/>
                <a:cs typeface="Times New Roman" panose="02020603050405020304" pitchFamily="18" charset="0"/>
              </a:rPr>
              <a:t>k</a:t>
            </a:r>
            <a:r>
              <a:rPr lang="hu-HU" sz="1600" b="1" dirty="0">
                <a:effectLst/>
                <a:latin typeface="Calibri" panose="020F0502020204030204" pitchFamily="34" charset="0"/>
                <a:ea typeface="Calibri" panose="020F0502020204030204" pitchFamily="34" charset="0"/>
                <a:cs typeface="Times New Roman" panose="02020603050405020304" pitchFamily="18" charset="0"/>
              </a:rPr>
              <a:t>imagasló tudományos és közéleti eredmény; </a:t>
            </a:r>
          </a:p>
          <a:p>
            <a:pPr marL="285750" indent="-285750" algn="just">
              <a:lnSpc>
                <a:spcPct val="107000"/>
              </a:lnSpc>
              <a:spcAft>
                <a:spcPts val="800"/>
              </a:spcAft>
              <a:buFontTx/>
              <a:buChar char="-"/>
            </a:pPr>
            <a:r>
              <a:rPr lang="hu-HU" sz="1600" b="1" dirty="0">
                <a:effectLst/>
                <a:latin typeface="Calibri" panose="020F0502020204030204" pitchFamily="34" charset="0"/>
                <a:ea typeface="Calibri" panose="020F0502020204030204" pitchFamily="34" charset="0"/>
                <a:cs typeface="Times New Roman" panose="02020603050405020304" pitchFamily="18" charset="0"/>
              </a:rPr>
              <a:t>minimum C1-s szintű nyelvtudás;</a:t>
            </a:r>
          </a:p>
          <a:p>
            <a:pPr marL="285750" indent="-285750" algn="just">
              <a:lnSpc>
                <a:spcPct val="107000"/>
              </a:lnSpc>
              <a:spcAft>
                <a:spcPts val="800"/>
              </a:spcAft>
              <a:buFontTx/>
              <a:buChar char="-"/>
            </a:pPr>
            <a:r>
              <a:rPr lang="hu-HU" sz="1600" b="1" dirty="0">
                <a:effectLst/>
                <a:latin typeface="Calibri" panose="020F0502020204030204" pitchFamily="34" charset="0"/>
                <a:ea typeface="Calibri" panose="020F0502020204030204" pitchFamily="34" charset="0"/>
                <a:cs typeface="Times New Roman" panose="02020603050405020304" pitchFamily="18" charset="0"/>
              </a:rPr>
              <a:t>hozzáállásuk alapján alkalmasak külföldi tanulmányok végzésére.</a:t>
            </a:r>
          </a:p>
        </p:txBody>
      </p:sp>
      <p:sp>
        <p:nvSpPr>
          <p:cNvPr id="10" name="Title 12">
            <a:extLst>
              <a:ext uri="{FF2B5EF4-FFF2-40B4-BE49-F238E27FC236}">
                <a16:creationId xmlns:a16="http://schemas.microsoft.com/office/drawing/2014/main" id="{C3AAEFE4-7D26-4D52-AE85-7F4640274725}"/>
              </a:ext>
            </a:extLst>
          </p:cNvPr>
          <p:cNvSpPr txBox="1">
            <a:spLocks/>
          </p:cNvSpPr>
          <p:nvPr/>
        </p:nvSpPr>
        <p:spPr>
          <a:xfrm>
            <a:off x="179512" y="260648"/>
            <a:ext cx="5550354" cy="580941"/>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u-HU" sz="3200" b="1" cap="all" dirty="0">
                <a:solidFill>
                  <a:schemeClr val="bg1"/>
                </a:solidFill>
                <a:latin typeface="Calibri" panose="020F0502020204030204" pitchFamily="34" charset="0"/>
                <a:cs typeface="Calibri" panose="020F0502020204030204" pitchFamily="34" charset="0"/>
              </a:rPr>
              <a:t>  pályázati feltételek</a:t>
            </a:r>
            <a:endParaRPr lang="hu-HU"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9563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5A10B30-8CC7-4CB3-A8D1-641CA93680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2570" y="4183467"/>
            <a:ext cx="3241430" cy="2167128"/>
          </a:xfrm>
          <a:prstGeom prst="rect">
            <a:avLst/>
          </a:prstGeom>
          <a:noFill/>
          <a:extLst>
            <a:ext uri="{909E8E84-426E-40DD-AFC4-6F175D3DCCD1}">
              <a14:hiddenFill xmlns:a14="http://schemas.microsoft.com/office/drawing/2010/main">
                <a:solidFill>
                  <a:srgbClr val="FFFFFF"/>
                </a:solidFill>
              </a14:hiddenFill>
            </a:ext>
          </a:extLst>
        </p:spPr>
      </p:pic>
      <p:sp>
        <p:nvSpPr>
          <p:cNvPr id="4" name="Szöveg helye 8">
            <a:extLst>
              <a:ext uri="{FF2B5EF4-FFF2-40B4-BE49-F238E27FC236}">
                <a16:creationId xmlns:a16="http://schemas.microsoft.com/office/drawing/2014/main" id="{5F77A6C9-F019-4C61-AF07-815403BACBD6}"/>
              </a:ext>
            </a:extLst>
          </p:cNvPr>
          <p:cNvSpPr txBox="1">
            <a:spLocks/>
          </p:cNvSpPr>
          <p:nvPr/>
        </p:nvSpPr>
        <p:spPr>
          <a:xfrm>
            <a:off x="0" y="260648"/>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CSOPORTOS TANULMÁNYÚT</a:t>
            </a:r>
            <a:endParaRPr lang="hu-HU" sz="3600" dirty="0"/>
          </a:p>
          <a:p>
            <a:pPr algn="ctr"/>
            <a:endParaRPr lang="hu-HU" sz="4000" dirty="0"/>
          </a:p>
        </p:txBody>
      </p:sp>
      <p:sp>
        <p:nvSpPr>
          <p:cNvPr id="6" name="Dátum helye 12">
            <a:extLst>
              <a:ext uri="{FF2B5EF4-FFF2-40B4-BE49-F238E27FC236}">
                <a16:creationId xmlns:a16="http://schemas.microsoft.com/office/drawing/2014/main" id="{A451E2E8-5262-487B-97AE-42CF7C337A90}"/>
              </a:ext>
            </a:extLst>
          </p:cNvPr>
          <p:cNvSpPr>
            <a:spLocks noGrp="1"/>
          </p:cNvSpPr>
          <p:nvPr>
            <p:ph type="dt" sz="half" idx="10"/>
          </p:nvPr>
        </p:nvSpPr>
        <p:spPr>
          <a:xfrm>
            <a:off x="0" y="6381328"/>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Stratégiai és Koordinációs Központ  </a:t>
            </a:r>
          </a:p>
        </p:txBody>
      </p:sp>
      <p:pic>
        <p:nvPicPr>
          <p:cNvPr id="3074" name="Picture 2">
            <a:extLst>
              <a:ext uri="{FF2B5EF4-FFF2-40B4-BE49-F238E27FC236}">
                <a16:creationId xmlns:a16="http://schemas.microsoft.com/office/drawing/2014/main" id="{70604653-DBB4-444F-AF18-2A14538CD6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83467"/>
            <a:ext cx="3274690" cy="216707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8B1DFB8D-3685-4836-83D1-A3F2CB01E6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294" y="4183467"/>
            <a:ext cx="3250611" cy="216707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a:extLst>
              <a:ext uri="{FF2B5EF4-FFF2-40B4-BE49-F238E27FC236}">
                <a16:creationId xmlns:a16="http://schemas.microsoft.com/office/drawing/2014/main" id="{C75896E3-8342-404C-B3E0-F2F6AFAAC66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 name="TextBox 7">
            <a:extLst>
              <a:ext uri="{FF2B5EF4-FFF2-40B4-BE49-F238E27FC236}">
                <a16:creationId xmlns:a16="http://schemas.microsoft.com/office/drawing/2014/main" id="{035C6131-989B-4B75-9848-63B0222CD5D8}"/>
              </a:ext>
            </a:extLst>
          </p:cNvPr>
          <p:cNvSpPr txBox="1"/>
          <p:nvPr/>
        </p:nvSpPr>
        <p:spPr>
          <a:xfrm>
            <a:off x="0" y="1132573"/>
            <a:ext cx="9144000" cy="2354491"/>
          </a:xfrm>
          <a:prstGeom prst="rect">
            <a:avLst/>
          </a:prstGeom>
          <a:solidFill>
            <a:schemeClr val="tx2"/>
          </a:solidFill>
        </p:spPr>
        <p:txBody>
          <a:bodyPr wrap="square">
            <a:spAutoFit/>
          </a:bodyPr>
          <a:lstStyle/>
          <a:p>
            <a:pPr algn="l"/>
            <a:r>
              <a:rPr lang="hu-HU" sz="600" b="1" cap="all" dirty="0">
                <a:solidFill>
                  <a:schemeClr val="bg1">
                    <a:lumMod val="95000"/>
                  </a:schemeClr>
                </a:solidFill>
                <a:latin typeface="Oxygen" panose="020B0604020202020204" pitchFamily="2" charset="0"/>
              </a:rPr>
              <a:t>  </a:t>
            </a:r>
            <a:endParaRPr lang="hu-HU" sz="600" b="1" cap="all" dirty="0">
              <a:solidFill>
                <a:schemeClr val="bg1">
                  <a:lumMod val="95000"/>
                </a:schemeClr>
              </a:solidFill>
            </a:endParaRPr>
          </a:p>
          <a:p>
            <a:pPr algn="l"/>
            <a:r>
              <a:rPr lang="hu-HU" b="1" cap="all" dirty="0">
                <a:solidFill>
                  <a:schemeClr val="bg1">
                    <a:lumMod val="95000"/>
                  </a:schemeClr>
                </a:solidFill>
              </a:rPr>
              <a:t>     </a:t>
            </a:r>
            <a:r>
              <a:rPr lang="hu-HU" b="1" i="0" u="sng" cap="all" dirty="0">
                <a:solidFill>
                  <a:schemeClr val="bg1">
                    <a:lumMod val="95000"/>
                  </a:schemeClr>
                </a:solidFill>
                <a:effectLst/>
              </a:rPr>
              <a:t>C é l J a:</a:t>
            </a:r>
          </a:p>
          <a:p>
            <a:pPr marL="742950" lvl="1" indent="-285750">
              <a:buFontTx/>
              <a:buChar char="-"/>
            </a:pPr>
            <a:r>
              <a:rPr lang="hu-HU" sz="1600" dirty="0">
                <a:solidFill>
                  <a:schemeClr val="bg1">
                    <a:lumMod val="95000"/>
                  </a:schemeClr>
                </a:solidFill>
              </a:rPr>
              <a:t>r</a:t>
            </a:r>
            <a:r>
              <a:rPr lang="hu-HU" sz="1600" b="0" i="0" dirty="0">
                <a:solidFill>
                  <a:schemeClr val="bg1">
                    <a:lumMod val="95000"/>
                  </a:schemeClr>
                </a:solidFill>
                <a:effectLst/>
              </a:rPr>
              <a:t>észvétel a MATE által szervezett és az egyetem oktatója / munkatársa által vezetett rövid csoportos külföldi tanulmányúton, pl.</a:t>
            </a:r>
            <a:r>
              <a:rPr lang="hu-HU" sz="1600" dirty="0">
                <a:solidFill>
                  <a:schemeClr val="bg1">
                    <a:lumMod val="95000"/>
                  </a:schemeClr>
                </a:solidFill>
              </a:rPr>
              <a:t>:</a:t>
            </a:r>
            <a:endParaRPr lang="hu-HU" sz="1600" b="0" i="0" dirty="0">
              <a:solidFill>
                <a:schemeClr val="bg1">
                  <a:lumMod val="95000"/>
                </a:schemeClr>
              </a:solidFill>
              <a:effectLst/>
            </a:endParaRPr>
          </a:p>
          <a:p>
            <a:pPr marL="1200150" lvl="2" indent="-285750">
              <a:buFontTx/>
              <a:buChar char="-"/>
            </a:pPr>
            <a:r>
              <a:rPr lang="hu-HU" sz="1600" dirty="0">
                <a:solidFill>
                  <a:schemeClr val="bg1">
                    <a:lumMod val="95000"/>
                  </a:schemeClr>
                </a:solidFill>
              </a:rPr>
              <a:t>p</a:t>
            </a:r>
            <a:r>
              <a:rPr lang="hu-HU" sz="1600" b="0" i="0" dirty="0">
                <a:solidFill>
                  <a:schemeClr val="bg1">
                    <a:lumMod val="95000"/>
                  </a:schemeClr>
                </a:solidFill>
                <a:effectLst/>
              </a:rPr>
              <a:t>artneregyetemnél tett látogatás</a:t>
            </a:r>
          </a:p>
          <a:p>
            <a:pPr marL="1200150" lvl="2" indent="-285750">
              <a:buFontTx/>
              <a:buChar char="-"/>
            </a:pPr>
            <a:r>
              <a:rPr lang="hu-HU" sz="1600" dirty="0">
                <a:solidFill>
                  <a:schemeClr val="bg1">
                    <a:lumMod val="95000"/>
                  </a:schemeClr>
                </a:solidFill>
              </a:rPr>
              <a:t>üzem-, cég-, kutatóhely látogatás</a:t>
            </a:r>
          </a:p>
          <a:p>
            <a:pPr marL="1200150" lvl="2" indent="-285750">
              <a:buFontTx/>
              <a:buChar char="-"/>
            </a:pPr>
            <a:r>
              <a:rPr lang="hu-HU" sz="1600" dirty="0">
                <a:solidFill>
                  <a:schemeClr val="bg1">
                    <a:lumMod val="95000"/>
                  </a:schemeClr>
                </a:solidFill>
              </a:rPr>
              <a:t>t</a:t>
            </a:r>
            <a:r>
              <a:rPr lang="hu-HU" sz="1600" b="0" i="0" dirty="0">
                <a:solidFill>
                  <a:schemeClr val="bg1">
                    <a:lumMod val="95000"/>
                  </a:schemeClr>
                </a:solidFill>
                <a:effectLst/>
              </a:rPr>
              <a:t>erepgyakorlat</a:t>
            </a:r>
          </a:p>
          <a:p>
            <a:pPr marL="1200150" lvl="2" indent="-285750">
              <a:buFontTx/>
              <a:buChar char="-"/>
            </a:pPr>
            <a:r>
              <a:rPr lang="hu-HU" sz="1600" dirty="0">
                <a:solidFill>
                  <a:schemeClr val="bg1">
                    <a:lumMod val="95000"/>
                  </a:schemeClr>
                </a:solidFill>
              </a:rPr>
              <a:t>workshopon való részvétel</a:t>
            </a:r>
            <a:endParaRPr lang="hu-HU" sz="1600" b="0" i="0" dirty="0">
              <a:solidFill>
                <a:schemeClr val="bg1">
                  <a:lumMod val="95000"/>
                </a:schemeClr>
              </a:solidFill>
              <a:effectLst/>
            </a:endParaRPr>
          </a:p>
          <a:p>
            <a:pPr marL="1200150" lvl="2" indent="-285750">
              <a:buFontTx/>
              <a:buChar char="-"/>
            </a:pPr>
            <a:r>
              <a:rPr lang="hu-HU" sz="1600" dirty="0">
                <a:solidFill>
                  <a:schemeClr val="bg1">
                    <a:lumMod val="95000"/>
                  </a:schemeClr>
                </a:solidFill>
              </a:rPr>
              <a:t>m</a:t>
            </a:r>
            <a:r>
              <a:rPr lang="hu-HU" sz="1600" b="0" i="0" dirty="0">
                <a:solidFill>
                  <a:schemeClr val="bg1">
                    <a:lumMod val="95000"/>
                  </a:schemeClr>
                </a:solidFill>
                <a:effectLst/>
              </a:rPr>
              <a:t>územ- és kiállításlátogatás (művészeti képzésben részt vevő hallgatók) </a:t>
            </a:r>
            <a:endParaRPr lang="hu-HU" sz="1600" dirty="0">
              <a:solidFill>
                <a:schemeClr val="bg1">
                  <a:lumMod val="95000"/>
                </a:schemeClr>
              </a:solidFill>
            </a:endParaRPr>
          </a:p>
          <a:p>
            <a:pPr lvl="2"/>
            <a:endParaRPr lang="hu-HU" sz="600" b="0" i="0" dirty="0">
              <a:solidFill>
                <a:schemeClr val="bg1">
                  <a:lumMod val="95000"/>
                </a:schemeClr>
              </a:solidFill>
              <a:effectLst/>
              <a:latin typeface="Oxygen" panose="020B0604020202020204" pitchFamily="2" charset="0"/>
            </a:endParaRPr>
          </a:p>
        </p:txBody>
      </p:sp>
      <p:sp>
        <p:nvSpPr>
          <p:cNvPr id="10" name="TextBox 9">
            <a:extLst>
              <a:ext uri="{FF2B5EF4-FFF2-40B4-BE49-F238E27FC236}">
                <a16:creationId xmlns:a16="http://schemas.microsoft.com/office/drawing/2014/main" id="{374EA6AA-852E-4A69-BE52-788292CF37CE}"/>
              </a:ext>
            </a:extLst>
          </p:cNvPr>
          <p:cNvSpPr txBox="1"/>
          <p:nvPr/>
        </p:nvSpPr>
        <p:spPr>
          <a:xfrm>
            <a:off x="0" y="3494087"/>
            <a:ext cx="9144000" cy="553998"/>
          </a:xfrm>
          <a:prstGeom prst="rect">
            <a:avLst/>
          </a:prstGeom>
          <a:solidFill>
            <a:schemeClr val="accent1">
              <a:lumMod val="40000"/>
              <a:lumOff val="60000"/>
            </a:schemeClr>
          </a:solidFill>
        </p:spPr>
        <p:txBody>
          <a:bodyPr wrap="square">
            <a:spAutoFit/>
          </a:bodyPr>
          <a:lstStyle/>
          <a:p>
            <a:pPr algn="ctr"/>
            <a:endParaRPr lang="hu-HU" sz="600" b="1" i="0" cap="all" dirty="0">
              <a:solidFill>
                <a:srgbClr val="212529"/>
              </a:solidFill>
              <a:effectLst/>
            </a:endParaRPr>
          </a:p>
          <a:p>
            <a:pPr algn="ctr"/>
            <a:r>
              <a:rPr lang="pt-BR" b="1" i="0" cap="all" dirty="0">
                <a:solidFill>
                  <a:srgbClr val="212529"/>
                </a:solidFill>
                <a:effectLst/>
              </a:rPr>
              <a:t>Csoportos fogadólevél a fogadó intézménytől</a:t>
            </a:r>
            <a:endParaRPr lang="hu-HU" b="1" i="0" cap="all" dirty="0">
              <a:solidFill>
                <a:srgbClr val="212529"/>
              </a:solidFill>
              <a:effectLst/>
            </a:endParaRPr>
          </a:p>
          <a:p>
            <a:pPr algn="ctr"/>
            <a:endParaRPr lang="hu-HU" sz="600" b="1" cap="all" dirty="0"/>
          </a:p>
        </p:txBody>
      </p:sp>
    </p:spTree>
    <p:extLst>
      <p:ext uri="{BB962C8B-B14F-4D97-AF65-F5344CB8AC3E}">
        <p14:creationId xmlns:p14="http://schemas.microsoft.com/office/powerpoint/2010/main" val="2662588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1FFC920-7281-4936-9B02-8802199CE4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561" t="-507" r="15372" b="507"/>
          <a:stretch/>
        </p:blipFill>
        <p:spPr bwMode="auto">
          <a:xfrm>
            <a:off x="-5149" y="2333289"/>
            <a:ext cx="5042418" cy="40480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378BC41-496F-4C86-9B72-FC3FB14E2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2206" y="2338848"/>
            <a:ext cx="4481794" cy="4405336"/>
          </a:xfrm>
          <a:prstGeom prst="rect">
            <a:avLst/>
          </a:prstGeom>
        </p:spPr>
      </p:pic>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graphicFrame>
        <p:nvGraphicFramePr>
          <p:cNvPr id="9" name="Table 9">
            <a:extLst>
              <a:ext uri="{FF2B5EF4-FFF2-40B4-BE49-F238E27FC236}">
                <a16:creationId xmlns:a16="http://schemas.microsoft.com/office/drawing/2014/main" id="{23728E11-B7FF-4A63-A60C-EE4FE8DD4D0A}"/>
              </a:ext>
            </a:extLst>
          </p:cNvPr>
          <p:cNvGraphicFramePr>
            <a:graphicFrameLocks noGrp="1"/>
          </p:cNvGraphicFramePr>
          <p:nvPr>
            <p:extLst>
              <p:ext uri="{D42A27DB-BD31-4B8C-83A1-F6EECF244321}">
                <p14:modId xmlns:p14="http://schemas.microsoft.com/office/powerpoint/2010/main" val="3098929031"/>
              </p:ext>
            </p:extLst>
          </p:nvPr>
        </p:nvGraphicFramePr>
        <p:xfrm>
          <a:off x="-5149" y="1171239"/>
          <a:ext cx="9149148" cy="1188720"/>
        </p:xfrm>
        <a:graphic>
          <a:graphicData uri="http://schemas.openxmlformats.org/drawingml/2006/table">
            <a:tbl>
              <a:tblPr firstRow="1" bandRow="1">
                <a:tableStyleId>{5C22544A-7EE6-4342-B048-85BDC9FD1C3A}</a:tableStyleId>
              </a:tblPr>
              <a:tblGrid>
                <a:gridCol w="4505141">
                  <a:extLst>
                    <a:ext uri="{9D8B030D-6E8A-4147-A177-3AD203B41FA5}">
                      <a16:colId xmlns:a16="http://schemas.microsoft.com/office/drawing/2014/main" val="60353482"/>
                    </a:ext>
                  </a:extLst>
                </a:gridCol>
                <a:gridCol w="4644007">
                  <a:extLst>
                    <a:ext uri="{9D8B030D-6E8A-4147-A177-3AD203B41FA5}">
                      <a16:colId xmlns:a16="http://schemas.microsoft.com/office/drawing/2014/main" val="3748098649"/>
                    </a:ext>
                  </a:extLst>
                </a:gridCol>
              </a:tblGrid>
              <a:tr h="1162050">
                <a:tc>
                  <a:txBody>
                    <a:bodyPr/>
                    <a:lstStyle/>
                    <a:p>
                      <a:pPr algn="ctr"/>
                      <a:endParaRPr lang="hu-HU" sz="7200" b="1" cap="all"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hu-HU" sz="3000" b="0" dirty="0">
                          <a:solidFill>
                            <a:schemeClr val="bg1"/>
                          </a:solidFill>
                          <a:latin typeface="Calibri" panose="020F0502020204030204" pitchFamily="34" charset="0"/>
                          <a:cs typeface="Calibri" panose="020F0502020204030204" pitchFamily="34" charset="0"/>
                        </a:rPr>
                        <a:t>szakmai gyakorlati</a:t>
                      </a:r>
                    </a:p>
                    <a:p>
                      <a:pPr algn="ctr"/>
                      <a:r>
                        <a:rPr lang="hu-HU" sz="3000" b="0" dirty="0">
                          <a:solidFill>
                            <a:schemeClr val="bg1"/>
                          </a:solidFill>
                          <a:latin typeface="Calibri" panose="020F0502020204030204" pitchFamily="34" charset="0"/>
                          <a:cs typeface="Calibri" panose="020F0502020204030204" pitchFamily="34" charset="0"/>
                        </a:rPr>
                        <a:t>és kutatási célú mobilitás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26842362"/>
                  </a:ext>
                </a:extLst>
              </a:tr>
            </a:tbl>
          </a:graphicData>
        </a:graphic>
      </p:graphicFrame>
      <p:pic>
        <p:nvPicPr>
          <p:cNvPr id="6" name="Picture 5">
            <a:extLst>
              <a:ext uri="{FF2B5EF4-FFF2-40B4-BE49-F238E27FC236}">
                <a16:creationId xmlns:a16="http://schemas.microsoft.com/office/drawing/2014/main" id="{8CFDD837-E01E-4C53-8005-281E5579A5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5941" y="1240401"/>
            <a:ext cx="2740237" cy="947659"/>
          </a:xfrm>
          <a:prstGeom prst="rect">
            <a:avLst/>
          </a:prstGeom>
        </p:spPr>
      </p:pic>
      <p:sp>
        <p:nvSpPr>
          <p:cNvPr id="8" name="Dátum helye 12">
            <a:extLst>
              <a:ext uri="{FF2B5EF4-FFF2-40B4-BE49-F238E27FC236}">
                <a16:creationId xmlns:a16="http://schemas.microsoft.com/office/drawing/2014/main" id="{D4BE587A-4E50-44BC-A54F-6737F79B8D71}"/>
              </a:ext>
            </a:extLst>
          </p:cNvPr>
          <p:cNvSpPr>
            <a:spLocks noGrp="1"/>
          </p:cNvSpPr>
          <p:nvPr>
            <p:ph type="dt" sz="half" idx="10"/>
          </p:nvPr>
        </p:nvSpPr>
        <p:spPr>
          <a:xfrm>
            <a:off x="0" y="6381328"/>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Stratégiai és Koordinációs Központ  </a:t>
            </a:r>
          </a:p>
        </p:txBody>
      </p:sp>
    </p:spTree>
    <p:extLst>
      <p:ext uri="{BB962C8B-B14F-4D97-AF65-F5344CB8AC3E}">
        <p14:creationId xmlns:p14="http://schemas.microsoft.com/office/powerpoint/2010/main" val="2437758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átum helye 12">
            <a:extLst>
              <a:ext uri="{FF2B5EF4-FFF2-40B4-BE49-F238E27FC236}">
                <a16:creationId xmlns:a16="http://schemas.microsoft.com/office/drawing/2014/main" id="{938E9463-2B47-49C4-A38E-AB9721C0DA4B}"/>
              </a:ext>
            </a:extLst>
          </p:cNvPr>
          <p:cNvSpPr txBox="1">
            <a:spLocks/>
          </p:cNvSpPr>
          <p:nvPr/>
        </p:nvSpPr>
        <p:spPr>
          <a:xfrm>
            <a:off x="4073" y="4486808"/>
            <a:ext cx="9144000" cy="476672"/>
          </a:xfrm>
          <a:prstGeom prst="rect">
            <a:avLst/>
          </a:prstGeom>
          <a:solidFill>
            <a:srgbClr val="FF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hu-HU" sz="1600" b="1" dirty="0">
              <a:solidFill>
                <a:schemeClr val="bg1"/>
              </a:solidFill>
              <a:latin typeface="Calibri Light" panose="020F0302020204030204" pitchFamily="34" charset="0"/>
              <a:cs typeface="Calibri Light" panose="020F0302020204030204" pitchFamily="34" charset="0"/>
            </a:endParaRPr>
          </a:p>
        </p:txBody>
      </p:sp>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sp>
        <p:nvSpPr>
          <p:cNvPr id="6" name="Dátum helye 12">
            <a:extLst>
              <a:ext uri="{FF2B5EF4-FFF2-40B4-BE49-F238E27FC236}">
                <a16:creationId xmlns:a16="http://schemas.microsoft.com/office/drawing/2014/main" id="{A793B4C4-DAC1-4BC3-A021-724B32016220}"/>
              </a:ext>
            </a:extLst>
          </p:cNvPr>
          <p:cNvSpPr>
            <a:spLocks noGrp="1"/>
          </p:cNvSpPr>
          <p:nvPr>
            <p:ph type="dt" sz="half" idx="10"/>
          </p:nvPr>
        </p:nvSpPr>
        <p:spPr>
          <a:xfrm>
            <a:off x="0" y="6381328"/>
            <a:ext cx="9144000" cy="476672"/>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Stratégiai és Koordinációs Központ  </a:t>
            </a:r>
          </a:p>
        </p:txBody>
      </p:sp>
      <p:sp>
        <p:nvSpPr>
          <p:cNvPr id="11" name="Szöveg helye 8">
            <a:extLst>
              <a:ext uri="{FF2B5EF4-FFF2-40B4-BE49-F238E27FC236}">
                <a16:creationId xmlns:a16="http://schemas.microsoft.com/office/drawing/2014/main" id="{B7721143-37C2-41EA-94B5-195C230C7981}"/>
              </a:ext>
            </a:extLst>
          </p:cNvPr>
          <p:cNvSpPr txBox="1">
            <a:spLocks/>
          </p:cNvSpPr>
          <p:nvPr/>
        </p:nvSpPr>
        <p:spPr>
          <a:xfrm>
            <a:off x="0" y="330447"/>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MOBILITÁS TÍPUSOK</a:t>
            </a:r>
            <a:endParaRPr lang="hu-HU" sz="3600" dirty="0"/>
          </a:p>
          <a:p>
            <a:pPr algn="ctr"/>
            <a:endParaRPr lang="hu-HU" sz="4000" dirty="0"/>
          </a:p>
        </p:txBody>
      </p:sp>
      <p:pic>
        <p:nvPicPr>
          <p:cNvPr id="4" name="Picture 3">
            <a:extLst>
              <a:ext uri="{FF2B5EF4-FFF2-40B4-BE49-F238E27FC236}">
                <a16:creationId xmlns:a16="http://schemas.microsoft.com/office/drawing/2014/main" id="{FF6A0C86-57A7-47EE-B5C2-F358E2D1CDA8}"/>
              </a:ext>
            </a:extLst>
          </p:cNvPr>
          <p:cNvPicPr>
            <a:picLocks noChangeAspect="1"/>
          </p:cNvPicPr>
          <p:nvPr/>
        </p:nvPicPr>
        <p:blipFill rotWithShape="1">
          <a:blip r:embed="rId2">
            <a:extLst>
              <a:ext uri="{28A0092B-C50C-407E-A947-70E740481C1C}">
                <a14:useLocalDpi xmlns:a14="http://schemas.microsoft.com/office/drawing/2010/main" val="0"/>
              </a:ext>
            </a:extLst>
          </a:blip>
          <a:srcRect t="46605" r="37178" b="9400"/>
          <a:stretch/>
        </p:blipFill>
        <p:spPr>
          <a:xfrm>
            <a:off x="-1" y="1124744"/>
            <a:ext cx="9139928" cy="3600400"/>
          </a:xfrm>
          <a:prstGeom prst="rect">
            <a:avLst/>
          </a:prstGeom>
        </p:spPr>
      </p:pic>
      <p:pic>
        <p:nvPicPr>
          <p:cNvPr id="8" name="Picture 7">
            <a:extLst>
              <a:ext uri="{FF2B5EF4-FFF2-40B4-BE49-F238E27FC236}">
                <a16:creationId xmlns:a16="http://schemas.microsoft.com/office/drawing/2014/main" id="{1FBFD538-B52D-48F4-96A7-225FB92D50B8}"/>
              </a:ext>
            </a:extLst>
          </p:cNvPr>
          <p:cNvPicPr>
            <a:picLocks noChangeAspect="1"/>
          </p:cNvPicPr>
          <p:nvPr/>
        </p:nvPicPr>
        <p:blipFill rotWithShape="1">
          <a:blip r:embed="rId2">
            <a:extLst>
              <a:ext uri="{28A0092B-C50C-407E-A947-70E740481C1C}">
                <a14:useLocalDpi xmlns:a14="http://schemas.microsoft.com/office/drawing/2010/main" val="0"/>
              </a:ext>
            </a:extLst>
          </a:blip>
          <a:srcRect b="73400"/>
          <a:stretch/>
        </p:blipFill>
        <p:spPr>
          <a:xfrm>
            <a:off x="-6102" y="4869160"/>
            <a:ext cx="9144000" cy="1368152"/>
          </a:xfrm>
          <a:prstGeom prst="rect">
            <a:avLst/>
          </a:prstGeom>
        </p:spPr>
      </p:pic>
    </p:spTree>
    <p:extLst>
      <p:ext uri="{BB962C8B-B14F-4D97-AF65-F5344CB8AC3E}">
        <p14:creationId xmlns:p14="http://schemas.microsoft.com/office/powerpoint/2010/main" val="2817729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754BFAA-B449-4F5E-8929-6DFFF82DD7AD}"/>
              </a:ext>
            </a:extLst>
          </p:cNvPr>
          <p:cNvPicPr>
            <a:picLocks noChangeAspect="1"/>
          </p:cNvPicPr>
          <p:nvPr/>
        </p:nvPicPr>
        <p:blipFill rotWithShape="1">
          <a:blip r:embed="rId2"/>
          <a:srcRect l="20075" t="43159" r="2751" b="16041"/>
          <a:stretch/>
        </p:blipFill>
        <p:spPr>
          <a:xfrm>
            <a:off x="0" y="1052736"/>
            <a:ext cx="9144000" cy="2719177"/>
          </a:xfrm>
          <a:prstGeom prst="rect">
            <a:avLst/>
          </a:prstGeom>
        </p:spPr>
      </p:pic>
      <p:sp>
        <p:nvSpPr>
          <p:cNvPr id="16" name="Szövegdoboz 15">
            <a:extLst>
              <a:ext uri="{FF2B5EF4-FFF2-40B4-BE49-F238E27FC236}">
                <a16:creationId xmlns:a16="http://schemas.microsoft.com/office/drawing/2014/main" id="{0047D02F-7B83-4705-90CA-979F3020B59E}"/>
              </a:ext>
            </a:extLst>
          </p:cNvPr>
          <p:cNvSpPr txBox="1"/>
          <p:nvPr/>
        </p:nvSpPr>
        <p:spPr>
          <a:xfrm>
            <a:off x="2704" y="2411417"/>
            <a:ext cx="9141296" cy="1107996"/>
          </a:xfrm>
          <a:prstGeom prst="rect">
            <a:avLst/>
          </a:prstGeom>
          <a:solidFill>
            <a:schemeClr val="bg1">
              <a:lumMod val="95000"/>
              <a:alpha val="30000"/>
            </a:schemeClr>
          </a:solidFill>
          <a:ln>
            <a:noFill/>
          </a:ln>
        </p:spPr>
        <p:txBody>
          <a:bodyPr wrap="square" rtlCol="0">
            <a:spAutoFit/>
          </a:bodyPr>
          <a:lstStyle/>
          <a:p>
            <a:r>
              <a:rPr lang="hu-HU" sz="6600" b="1" dirty="0">
                <a:solidFill>
                  <a:schemeClr val="bg1"/>
                </a:solidFill>
              </a:rPr>
              <a:t>  KI PÁLYÁZHAT?</a:t>
            </a:r>
          </a:p>
        </p:txBody>
      </p:sp>
      <p:sp>
        <p:nvSpPr>
          <p:cNvPr id="10" name="Dátum helye 12">
            <a:extLst>
              <a:ext uri="{FF2B5EF4-FFF2-40B4-BE49-F238E27FC236}">
                <a16:creationId xmlns:a16="http://schemas.microsoft.com/office/drawing/2014/main" id="{05736EA6-8C50-4DF6-8771-1809AE7284BA}"/>
              </a:ext>
            </a:extLst>
          </p:cNvPr>
          <p:cNvSpPr txBox="1">
            <a:spLocks/>
          </p:cNvSpPr>
          <p:nvPr/>
        </p:nvSpPr>
        <p:spPr>
          <a:xfrm>
            <a:off x="0" y="6359475"/>
            <a:ext cx="9144000" cy="381893"/>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u-HU" sz="1600" b="1" dirty="0">
                <a:solidFill>
                  <a:schemeClr val="bg1"/>
                </a:solidFill>
                <a:latin typeface="Calibri Light" panose="020F0302020204030204" pitchFamily="34" charset="0"/>
                <a:cs typeface="Calibri Light" panose="020F0302020204030204" pitchFamily="34" charset="0"/>
              </a:rPr>
              <a:t>Minimum 3,51-es tanulmányi átlag, B1-es szintű nyelvtudás</a:t>
            </a:r>
            <a:endParaRPr lang="hu-HU" sz="1600" b="1" i="1" dirty="0">
              <a:solidFill>
                <a:schemeClr val="bg1"/>
              </a:solidFill>
              <a:latin typeface="Calibri Light" panose="020F0302020204030204" pitchFamily="34" charset="0"/>
              <a:cs typeface="Calibri Light" panose="020F0302020204030204" pitchFamily="34" charset="0"/>
            </a:endParaRPr>
          </a:p>
        </p:txBody>
      </p:sp>
      <p:sp>
        <p:nvSpPr>
          <p:cNvPr id="8" name="Szöveg helye 8">
            <a:extLst>
              <a:ext uri="{FF2B5EF4-FFF2-40B4-BE49-F238E27FC236}">
                <a16:creationId xmlns:a16="http://schemas.microsoft.com/office/drawing/2014/main" id="{488BBF92-08EF-4EA0-847F-9ECF17A65D10}"/>
              </a:ext>
            </a:extLst>
          </p:cNvPr>
          <p:cNvSpPr txBox="1">
            <a:spLocks/>
          </p:cNvSpPr>
          <p:nvPr/>
        </p:nvSpPr>
        <p:spPr>
          <a:xfrm>
            <a:off x="0" y="330447"/>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PÁLYÁZÁSI FELTÉTELEK</a:t>
            </a:r>
            <a:endParaRPr lang="hu-HU" sz="3600" dirty="0"/>
          </a:p>
          <a:p>
            <a:pPr algn="ctr"/>
            <a:endParaRPr lang="hu-HU" sz="4000" dirty="0"/>
          </a:p>
        </p:txBody>
      </p:sp>
      <p:graphicFrame>
        <p:nvGraphicFramePr>
          <p:cNvPr id="5" name="Table 5">
            <a:extLst>
              <a:ext uri="{FF2B5EF4-FFF2-40B4-BE49-F238E27FC236}">
                <a16:creationId xmlns:a16="http://schemas.microsoft.com/office/drawing/2014/main" id="{FE8ED93E-78D9-449F-BA87-83FEDC04337E}"/>
              </a:ext>
            </a:extLst>
          </p:cNvPr>
          <p:cNvGraphicFramePr>
            <a:graphicFrameLocks noGrp="1"/>
          </p:cNvGraphicFramePr>
          <p:nvPr>
            <p:extLst>
              <p:ext uri="{D42A27DB-BD31-4B8C-83A1-F6EECF244321}">
                <p14:modId xmlns:p14="http://schemas.microsoft.com/office/powerpoint/2010/main" val="1223997862"/>
              </p:ext>
            </p:extLst>
          </p:nvPr>
        </p:nvGraphicFramePr>
        <p:xfrm>
          <a:off x="-2704" y="3841328"/>
          <a:ext cx="9141294" cy="2418080"/>
        </p:xfrm>
        <a:graphic>
          <a:graphicData uri="http://schemas.openxmlformats.org/drawingml/2006/table">
            <a:tbl>
              <a:tblPr firstRow="1" bandRow="1">
                <a:tableStyleId>{EB344D84-9AFB-497E-A393-DC336BA19D2E}</a:tableStyleId>
              </a:tblPr>
              <a:tblGrid>
                <a:gridCol w="1523549">
                  <a:extLst>
                    <a:ext uri="{9D8B030D-6E8A-4147-A177-3AD203B41FA5}">
                      <a16:colId xmlns:a16="http://schemas.microsoft.com/office/drawing/2014/main" val="3903731002"/>
                    </a:ext>
                  </a:extLst>
                </a:gridCol>
                <a:gridCol w="1523549">
                  <a:extLst>
                    <a:ext uri="{9D8B030D-6E8A-4147-A177-3AD203B41FA5}">
                      <a16:colId xmlns:a16="http://schemas.microsoft.com/office/drawing/2014/main" val="61114697"/>
                    </a:ext>
                  </a:extLst>
                </a:gridCol>
                <a:gridCol w="1523549">
                  <a:extLst>
                    <a:ext uri="{9D8B030D-6E8A-4147-A177-3AD203B41FA5}">
                      <a16:colId xmlns:a16="http://schemas.microsoft.com/office/drawing/2014/main" val="341247117"/>
                    </a:ext>
                  </a:extLst>
                </a:gridCol>
                <a:gridCol w="1523549">
                  <a:extLst>
                    <a:ext uri="{9D8B030D-6E8A-4147-A177-3AD203B41FA5}">
                      <a16:colId xmlns:a16="http://schemas.microsoft.com/office/drawing/2014/main" val="1249776157"/>
                    </a:ext>
                  </a:extLst>
                </a:gridCol>
                <a:gridCol w="1523549">
                  <a:extLst>
                    <a:ext uri="{9D8B030D-6E8A-4147-A177-3AD203B41FA5}">
                      <a16:colId xmlns:a16="http://schemas.microsoft.com/office/drawing/2014/main" val="3704014326"/>
                    </a:ext>
                  </a:extLst>
                </a:gridCol>
                <a:gridCol w="1523549">
                  <a:extLst>
                    <a:ext uri="{9D8B030D-6E8A-4147-A177-3AD203B41FA5}">
                      <a16:colId xmlns:a16="http://schemas.microsoft.com/office/drawing/2014/main" val="3681422258"/>
                    </a:ext>
                  </a:extLst>
                </a:gridCol>
              </a:tblGrid>
              <a:tr h="370840">
                <a:tc gridSpan="3">
                  <a:txBody>
                    <a:bodyPr/>
                    <a:lstStyle/>
                    <a:p>
                      <a:pPr algn="ctr"/>
                      <a:r>
                        <a:rPr lang="hu-HU" cap="all" baseline="0" dirty="0"/>
                        <a:t>Hosszú távú mobilitás (2-12 hónap)</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hu-HU"/>
                    </a:p>
                  </a:txBody>
                  <a:tcPr/>
                </a:tc>
                <a:tc hMerge="1">
                  <a:txBody>
                    <a:bodyPr/>
                    <a:lstStyle/>
                    <a:p>
                      <a:endParaRPr lang="hu-HU"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cap="all" baseline="0" dirty="0"/>
                        <a:t>Rövid távú mobilitás (2-30 nap)</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hu-HU" dirty="0"/>
                    </a:p>
                  </a:txBody>
                  <a:tcPr/>
                </a:tc>
                <a:tc hMerge="1">
                  <a:txBody>
                    <a:bodyPr/>
                    <a:lstStyle/>
                    <a:p>
                      <a:endParaRPr lang="hu-HU" dirty="0"/>
                    </a:p>
                  </a:txBody>
                  <a:tcPr/>
                </a:tc>
                <a:extLst>
                  <a:ext uri="{0D108BD9-81ED-4DB2-BD59-A6C34878D82A}">
                    <a16:rowId xmlns:a16="http://schemas.microsoft.com/office/drawing/2014/main" val="2702790733"/>
                  </a:ext>
                </a:extLst>
              </a:tr>
              <a:tr h="370840">
                <a:tc>
                  <a:txBody>
                    <a:bodyPr/>
                    <a:lstStyle/>
                    <a:p>
                      <a:pPr algn="ctr"/>
                      <a:r>
                        <a:rPr lang="hu-HU" sz="1400" b="1" cap="all" baseline="0" dirty="0"/>
                        <a:t>Képzési szint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b="1" cap="all" baseline="0" dirty="0"/>
                        <a:t>Képzési forma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b="1" cap="all" baseline="0" dirty="0"/>
                        <a:t>Lezárt félévek</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b="1" cap="all" baseline="0" dirty="0"/>
                        <a:t>Képzési szint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b="1" cap="all" baseline="0" dirty="0"/>
                        <a:t>Képzési forma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b="1" cap="all" baseline="0" dirty="0"/>
                        <a:t>Lezárt félévek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0813098"/>
                  </a:ext>
                </a:extLst>
              </a:tr>
              <a:tr h="370840">
                <a:tc>
                  <a:txBody>
                    <a:bodyPr/>
                    <a:lstStyle/>
                    <a:p>
                      <a:pPr algn="ctr"/>
                      <a:r>
                        <a:rPr lang="hu-HU" sz="1300" dirty="0"/>
                        <a:t>felsőoktatási szakképzés (FOSZK), alapképzés (BSc),</a:t>
                      </a:r>
                    </a:p>
                    <a:p>
                      <a:pPr algn="ctr"/>
                      <a:r>
                        <a:rPr lang="hu-HU" sz="1300" dirty="0"/>
                        <a:t>mesterképzés (MSc),</a:t>
                      </a:r>
                    </a:p>
                    <a:p>
                      <a:pPr algn="ctr"/>
                      <a:r>
                        <a:rPr lang="hu-HU" sz="1300" dirty="0"/>
                        <a:t> osztatlan képzés,</a:t>
                      </a:r>
                    </a:p>
                    <a:p>
                      <a:pPr algn="ctr"/>
                      <a:r>
                        <a:rPr lang="hu-HU" sz="1300" dirty="0"/>
                        <a:t>doktori képzés (PhD)</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dirty="0"/>
                        <a:t>nappali, </a:t>
                      </a:r>
                    </a:p>
                    <a:p>
                      <a:pPr algn="ctr"/>
                      <a:r>
                        <a:rPr lang="hu-HU" sz="1400" dirty="0"/>
                        <a:t>levelező, esti vagy távoktatásban résztvevő </a:t>
                      </a:r>
                    </a:p>
                    <a:p>
                      <a:pPr algn="ctr"/>
                      <a:r>
                        <a:rPr lang="hu-HU" sz="1400" dirty="0"/>
                        <a:t>Hallgatók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b="1" dirty="0"/>
                        <a:t>Mobilitás megvalósításakor:</a:t>
                      </a:r>
                    </a:p>
                    <a:p>
                      <a:pPr algn="ctr"/>
                      <a:r>
                        <a:rPr lang="hu-HU" sz="1400" dirty="0"/>
                        <a:t>1 lezárt félév,</a:t>
                      </a:r>
                    </a:p>
                    <a:p>
                      <a:pPr algn="ctr"/>
                      <a:endParaRPr lang="hu-HU" sz="1400" dirty="0"/>
                    </a:p>
                    <a:p>
                      <a:pPr algn="ctr"/>
                      <a:r>
                        <a:rPr lang="hu-HU" sz="1400" dirty="0"/>
                        <a:t>Kivéve: MSc, osztatlan 7 lezárt félév után, PhD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300" dirty="0"/>
                        <a:t>felsőoktatási szakképzés (FOSZK), alapképzés (BSc),</a:t>
                      </a:r>
                    </a:p>
                    <a:p>
                      <a:pPr algn="ctr"/>
                      <a:r>
                        <a:rPr lang="hu-HU" sz="1300" dirty="0"/>
                        <a:t>mesterképzés (MSc),</a:t>
                      </a:r>
                    </a:p>
                    <a:p>
                      <a:pPr algn="ctr"/>
                      <a:r>
                        <a:rPr lang="hu-HU" sz="1300" dirty="0"/>
                        <a:t> osztatlan képzés,</a:t>
                      </a:r>
                    </a:p>
                    <a:p>
                      <a:pPr algn="ctr"/>
                      <a:r>
                        <a:rPr lang="hu-HU" sz="1300" dirty="0"/>
                        <a:t>doktori képzés (PhD)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dirty="0"/>
                        <a:t>nappali, </a:t>
                      </a:r>
                    </a:p>
                    <a:p>
                      <a:pPr algn="ctr"/>
                      <a:r>
                        <a:rPr lang="hu-HU" sz="1400" dirty="0"/>
                        <a:t>Levelező, esti vagy távoktatásban résztvevő </a:t>
                      </a:r>
                    </a:p>
                    <a:p>
                      <a:pPr algn="ctr"/>
                      <a:r>
                        <a:rPr lang="hu-HU" sz="1400" dirty="0"/>
                        <a:t>hallgatók</a:t>
                      </a: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b="1" dirty="0"/>
                        <a:t>Mobilitás megvalósításakor:</a:t>
                      </a:r>
                    </a:p>
                    <a:p>
                      <a:pPr algn="ctr"/>
                      <a:r>
                        <a:rPr lang="hu-HU" sz="1400" dirty="0"/>
                        <a:t>1 lezárt félév,</a:t>
                      </a:r>
                    </a:p>
                    <a:p>
                      <a:pPr algn="ctr"/>
                      <a:endParaRPr lang="hu-HU" sz="1400" dirty="0"/>
                    </a:p>
                    <a:p>
                      <a:pPr algn="ctr"/>
                      <a:r>
                        <a:rPr lang="hu-HU" sz="1400" dirty="0"/>
                        <a:t>Kivéve: MSc, osztatlan 7 lezárt félév után, PhD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2496534"/>
                  </a:ext>
                </a:extLst>
              </a:tr>
            </a:tbl>
          </a:graphicData>
        </a:graphic>
      </p:graphicFrame>
    </p:spTree>
    <p:extLst>
      <p:ext uri="{BB962C8B-B14F-4D97-AF65-F5344CB8AC3E}">
        <p14:creationId xmlns:p14="http://schemas.microsoft.com/office/powerpoint/2010/main" val="1237325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zöveg helye 8">
            <a:extLst>
              <a:ext uri="{FF2B5EF4-FFF2-40B4-BE49-F238E27FC236}">
                <a16:creationId xmlns:a16="http://schemas.microsoft.com/office/drawing/2014/main" id="{83189A38-A920-4832-8685-783E6E57CBD1}"/>
              </a:ext>
            </a:extLst>
          </p:cNvPr>
          <p:cNvSpPr txBox="1">
            <a:spLocks/>
          </p:cNvSpPr>
          <p:nvPr/>
        </p:nvSpPr>
        <p:spPr>
          <a:xfrm>
            <a:off x="-1" y="1083394"/>
            <a:ext cx="9144000" cy="4913591"/>
          </a:xfrm>
          <a:prstGeom prst="rect">
            <a:avLst/>
          </a:prstGeom>
          <a:solidFill>
            <a:schemeClr val="bg1">
              <a:lumMod val="85000"/>
            </a:schemeClr>
          </a:solid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pPr algn="ctr">
              <a:spcBef>
                <a:spcPts val="600"/>
              </a:spcBef>
            </a:pPr>
            <a:endParaRPr lang="hu-HU" sz="3400" b="1" cap="all" dirty="0">
              <a:solidFill>
                <a:schemeClr val="bg1">
                  <a:lumMod val="95000"/>
                </a:schemeClr>
              </a:solidFill>
            </a:endParaRPr>
          </a:p>
        </p:txBody>
      </p:sp>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sp>
        <p:nvSpPr>
          <p:cNvPr id="9" name="Szöveg helye 8"/>
          <p:cNvSpPr>
            <a:spLocks noGrp="1"/>
          </p:cNvSpPr>
          <p:nvPr>
            <p:ph type="body" sz="half" idx="2"/>
          </p:nvPr>
        </p:nvSpPr>
        <p:spPr>
          <a:xfrm>
            <a:off x="0" y="1205501"/>
            <a:ext cx="9144000" cy="722289"/>
          </a:xfrm>
          <a:solidFill>
            <a:schemeClr val="bg1">
              <a:lumMod val="50000"/>
            </a:schemeClr>
          </a:solidFill>
        </p:spPr>
        <p:txBody>
          <a:bodyPr anchor="ctr">
            <a:noAutofit/>
          </a:bodyPr>
          <a:lstStyle/>
          <a:p>
            <a:pPr algn="ctr">
              <a:spcBef>
                <a:spcPts val="600"/>
              </a:spcBef>
            </a:pPr>
            <a:r>
              <a:rPr lang="hu-HU" sz="3400" b="1" cap="all" dirty="0">
                <a:solidFill>
                  <a:schemeClr val="bg1">
                    <a:lumMod val="95000"/>
                  </a:schemeClr>
                </a:solidFill>
              </a:rPr>
              <a:t>SZAKMAI GYARKOLATI MOBILITÁS</a:t>
            </a:r>
          </a:p>
        </p:txBody>
      </p:sp>
      <p:graphicFrame>
        <p:nvGraphicFramePr>
          <p:cNvPr id="8" name="Table 11">
            <a:extLst>
              <a:ext uri="{FF2B5EF4-FFF2-40B4-BE49-F238E27FC236}">
                <a16:creationId xmlns:a16="http://schemas.microsoft.com/office/drawing/2014/main" id="{2663F8B2-FF9F-4863-87E7-BAD8D682F664}"/>
              </a:ext>
            </a:extLst>
          </p:cNvPr>
          <p:cNvGraphicFramePr>
            <a:graphicFrameLocks noGrp="1"/>
          </p:cNvGraphicFramePr>
          <p:nvPr>
            <p:extLst>
              <p:ext uri="{D42A27DB-BD31-4B8C-83A1-F6EECF244321}">
                <p14:modId xmlns:p14="http://schemas.microsoft.com/office/powerpoint/2010/main" val="4084813878"/>
              </p:ext>
            </p:extLst>
          </p:nvPr>
        </p:nvGraphicFramePr>
        <p:xfrm>
          <a:off x="287524" y="2050100"/>
          <a:ext cx="8568951" cy="4183380"/>
        </p:xfrm>
        <a:graphic>
          <a:graphicData uri="http://schemas.openxmlformats.org/drawingml/2006/table">
            <a:tbl>
              <a:tblPr firstRow="1" bandRow="1">
                <a:tableStyleId>{5C22544A-7EE6-4342-B048-85BDC9FD1C3A}</a:tableStyleId>
              </a:tblPr>
              <a:tblGrid>
                <a:gridCol w="2772308">
                  <a:extLst>
                    <a:ext uri="{9D8B030D-6E8A-4147-A177-3AD203B41FA5}">
                      <a16:colId xmlns:a16="http://schemas.microsoft.com/office/drawing/2014/main" val="1339792701"/>
                    </a:ext>
                  </a:extLst>
                </a:gridCol>
                <a:gridCol w="3024336">
                  <a:extLst>
                    <a:ext uri="{9D8B030D-6E8A-4147-A177-3AD203B41FA5}">
                      <a16:colId xmlns:a16="http://schemas.microsoft.com/office/drawing/2014/main" val="63407759"/>
                    </a:ext>
                  </a:extLst>
                </a:gridCol>
                <a:gridCol w="2772307">
                  <a:extLst>
                    <a:ext uri="{9D8B030D-6E8A-4147-A177-3AD203B41FA5}">
                      <a16:colId xmlns:a16="http://schemas.microsoft.com/office/drawing/2014/main" val="4057751052"/>
                    </a:ext>
                  </a:extLst>
                </a:gridCol>
              </a:tblGrid>
              <a:tr h="370840">
                <a:tc>
                  <a:txBody>
                    <a:bodyPr/>
                    <a:lstStyle/>
                    <a:p>
                      <a:endParaRPr lang="hu-HU"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hu-HU" dirty="0"/>
                    </a:p>
                    <a:p>
                      <a:endParaRPr lang="hu-HU" dirty="0"/>
                    </a:p>
                    <a:p>
                      <a:endParaRPr lang="hu-HU" dirty="0"/>
                    </a:p>
                    <a:p>
                      <a:endParaRPr lang="hu-HU" dirty="0"/>
                    </a:p>
                    <a:p>
                      <a:endParaRPr lang="hu-HU" dirty="0"/>
                    </a:p>
                    <a:p>
                      <a:endParaRPr lang="hu-H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hu-HU"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1666212"/>
                  </a:ext>
                </a:extLst>
              </a:tr>
              <a:tr h="370840">
                <a:tc>
                  <a:txBody>
                    <a:bodyPr/>
                    <a:lstStyle/>
                    <a:p>
                      <a:pPr algn="ctr"/>
                      <a:endParaRPr lang="hu-HU" b="1" dirty="0"/>
                    </a:p>
                    <a:p>
                      <a:pPr algn="ctr"/>
                      <a:r>
                        <a:rPr lang="hu-HU" b="1" cap="all" baseline="0" dirty="0"/>
                        <a:t>Szakmai gyakorlat</a:t>
                      </a:r>
                    </a:p>
                    <a:p>
                      <a:pPr algn="ctr"/>
                      <a:endParaRPr lang="hu-HU" dirty="0"/>
                    </a:p>
                    <a:p>
                      <a:pPr algn="ctr"/>
                      <a:r>
                        <a:rPr lang="hu-HU" dirty="0"/>
                        <a:t>Képzés alatt végezhető,</a:t>
                      </a:r>
                    </a:p>
                    <a:p>
                      <a:pPr algn="ctr"/>
                      <a:r>
                        <a:rPr lang="hu-HU" b="1" dirty="0">
                          <a:solidFill>
                            <a:srgbClr val="FF0000"/>
                          </a:solidFill>
                        </a:rPr>
                        <a:t>kötelező szakmai gyakorlat </a:t>
                      </a:r>
                      <a:r>
                        <a:rPr lang="hu-HU" b="0" dirty="0">
                          <a:solidFill>
                            <a:schemeClr val="tx1"/>
                          </a:solidFill>
                        </a:rPr>
                        <a:t>is </a:t>
                      </a:r>
                      <a:r>
                        <a:rPr lang="hu-HU" dirty="0"/>
                        <a:t>kiváltható</a:t>
                      </a:r>
                    </a:p>
                    <a:p>
                      <a:endParaRPr lang="hu-HU" sz="1050" dirty="0"/>
                    </a:p>
                    <a:p>
                      <a:pPr algn="ctr"/>
                      <a:r>
                        <a:rPr lang="hu-HU" dirty="0"/>
                        <a:t>2-12 hónap időtartam</a:t>
                      </a:r>
                    </a:p>
                    <a:p>
                      <a:endParaRPr lang="hu-HU" dirty="0"/>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hu-HU" b="1" dirty="0"/>
                    </a:p>
                    <a:p>
                      <a:pPr algn="ctr"/>
                      <a:r>
                        <a:rPr lang="hu-HU" b="1" cap="all" baseline="0" dirty="0"/>
                        <a:t>frissdiplomás</a:t>
                      </a:r>
                    </a:p>
                    <a:p>
                      <a:pPr algn="ctr"/>
                      <a:r>
                        <a:rPr lang="hu-HU" b="1" cap="all" baseline="0" dirty="0"/>
                        <a:t>szakmai gyakorlat</a:t>
                      </a:r>
                    </a:p>
                    <a:p>
                      <a:pPr algn="ctr"/>
                      <a:endParaRPr lang="hu-HU" sz="600" dirty="0"/>
                    </a:p>
                    <a:p>
                      <a:pPr algn="ctr"/>
                      <a:r>
                        <a:rPr lang="hu-HU" dirty="0"/>
                        <a:t>Abszolválás előtt kell jelentkezni, </a:t>
                      </a:r>
                      <a:r>
                        <a:rPr lang="hu-HU" b="1" dirty="0">
                          <a:solidFill>
                            <a:srgbClr val="FF0000"/>
                          </a:solidFill>
                        </a:rPr>
                        <a:t>diplomaszerzést követő időszak</a:t>
                      </a:r>
                      <a:r>
                        <a:rPr lang="hu-HU" dirty="0"/>
                        <a:t>ra pályázható</a:t>
                      </a:r>
                      <a:endParaRPr lang="hu-HU" b="1" dirty="0"/>
                    </a:p>
                    <a:p>
                      <a:pPr algn="ctr"/>
                      <a:endParaRPr lang="hu-HU" sz="600" b="0" dirty="0"/>
                    </a:p>
                    <a:p>
                      <a:pPr algn="ctr"/>
                      <a:r>
                        <a:rPr lang="hu-HU" b="0" dirty="0"/>
                        <a:t>2 – 12 hónap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hu-HU" b="1" dirty="0"/>
                    </a:p>
                    <a:p>
                      <a:pPr algn="ctr"/>
                      <a:r>
                        <a:rPr lang="hu-HU" b="1" cap="all" baseline="0" dirty="0"/>
                        <a:t>Kutatási célú </a:t>
                      </a:r>
                    </a:p>
                    <a:p>
                      <a:pPr algn="ctr"/>
                      <a:r>
                        <a:rPr lang="hu-HU" b="1" cap="all" baseline="0" dirty="0"/>
                        <a:t>szakmai gyarkolat</a:t>
                      </a:r>
                    </a:p>
                    <a:p>
                      <a:pPr algn="ctr"/>
                      <a:endParaRPr lang="hu-HU" sz="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hu-HU" b="1" dirty="0">
                          <a:solidFill>
                            <a:srgbClr val="FF0000"/>
                          </a:solidFill>
                        </a:rPr>
                        <a:t>Hosszú időtartamú </a:t>
                      </a:r>
                      <a:r>
                        <a:rPr lang="hu-HU" dirty="0"/>
                        <a:t>külföldi tartózkodás: </a:t>
                      </a:r>
                      <a:r>
                        <a:rPr lang="hu-HU" b="0" dirty="0"/>
                        <a:t>2 – 5 hónap</a:t>
                      </a:r>
                    </a:p>
                    <a:p>
                      <a:pPr algn="ctr"/>
                      <a:endParaRPr lang="hu-HU" sz="600" b="1" dirty="0">
                        <a:solidFill>
                          <a:srgbClr val="FF0000"/>
                        </a:solidFill>
                      </a:endParaRPr>
                    </a:p>
                    <a:p>
                      <a:pPr algn="ctr"/>
                      <a:r>
                        <a:rPr lang="hu-HU" b="1" dirty="0">
                          <a:solidFill>
                            <a:srgbClr val="FF0000"/>
                          </a:solidFill>
                        </a:rPr>
                        <a:t>Rövid időtartamú </a:t>
                      </a:r>
                      <a:r>
                        <a:rPr lang="hu-HU" dirty="0"/>
                        <a:t>külföldi tartózkodás: </a:t>
                      </a:r>
                      <a:r>
                        <a:rPr lang="hu-HU" b="0" dirty="0"/>
                        <a:t>5 – 30 nap</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1537156"/>
                  </a:ext>
                </a:extLst>
              </a:tr>
            </a:tbl>
          </a:graphicData>
        </a:graphic>
      </p:graphicFrame>
      <p:pic>
        <p:nvPicPr>
          <p:cNvPr id="13" name="Picture 13" descr="Új képfewwFEW2">
            <a:extLst>
              <a:ext uri="{FF2B5EF4-FFF2-40B4-BE49-F238E27FC236}">
                <a16:creationId xmlns:a16="http://schemas.microsoft.com/office/drawing/2014/main" id="{48B22BC5-1A45-4775-823C-399C2384B6E2}"/>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45949" r="2808"/>
          <a:stretch>
            <a:fillRect/>
          </a:stretch>
        </p:blipFill>
        <p:spPr bwMode="auto">
          <a:xfrm>
            <a:off x="3250522" y="2142367"/>
            <a:ext cx="2642954" cy="1737360"/>
          </a:xfrm>
          <a:prstGeom prst="rect">
            <a:avLst/>
          </a:prstGeom>
          <a:noFill/>
          <a:ln w="127000">
            <a:solidFill>
              <a:srgbClr val="01764A"/>
            </a:solidFill>
            <a:miter lim="800000"/>
            <a:headEnd/>
            <a:tailEnd/>
          </a:ln>
          <a:extLst>
            <a:ext uri="{909E8E84-426E-40DD-AFC4-6F175D3DCCD1}">
              <a14:hiddenFill xmlns:a14="http://schemas.microsoft.com/office/drawing/2010/main">
                <a:solidFill>
                  <a:srgbClr val="FFFFFF"/>
                </a:solidFill>
              </a14:hiddenFill>
            </a:ext>
          </a:extLst>
        </p:spPr>
      </p:pic>
      <p:sp>
        <p:nvSpPr>
          <p:cNvPr id="10" name="Dátum helye 12">
            <a:extLst>
              <a:ext uri="{FF2B5EF4-FFF2-40B4-BE49-F238E27FC236}">
                <a16:creationId xmlns:a16="http://schemas.microsoft.com/office/drawing/2014/main" id="{8286A488-D89E-4CA1-9212-D539DCB19FF2}"/>
              </a:ext>
            </a:extLst>
          </p:cNvPr>
          <p:cNvSpPr>
            <a:spLocks noGrp="1"/>
          </p:cNvSpPr>
          <p:nvPr>
            <p:ph type="dt" sz="half" idx="10"/>
          </p:nvPr>
        </p:nvSpPr>
        <p:spPr>
          <a:xfrm>
            <a:off x="0" y="5976665"/>
            <a:ext cx="9144000" cy="836711"/>
          </a:xfrm>
          <a:solidFill>
            <a:srgbClr val="C00000"/>
          </a:solidFill>
        </p:spPr>
        <p:txBody>
          <a:bodyPr/>
          <a:lstStyle/>
          <a:p>
            <a:pPr algn="ctr"/>
            <a:r>
              <a:rPr lang="hu-HU" sz="1800" b="1" dirty="0">
                <a:solidFill>
                  <a:schemeClr val="bg1"/>
                </a:solidFill>
                <a:latin typeface="Calibri" panose="020F0502020204030204" pitchFamily="34" charset="0"/>
                <a:cs typeface="Calibri" panose="020F0502020204030204" pitchFamily="34" charset="0"/>
              </a:rPr>
              <a:t>Ugyanaz a hallgató összesen legfeljebb </a:t>
            </a:r>
            <a:r>
              <a:rPr lang="hu-HU" sz="1800" b="1" dirty="0">
                <a:solidFill>
                  <a:schemeClr val="tx1"/>
                </a:solidFill>
                <a:latin typeface="Calibri" panose="020F0502020204030204" pitchFamily="34" charset="0"/>
                <a:cs typeface="Calibri" panose="020F0502020204030204" pitchFamily="34" charset="0"/>
              </a:rPr>
              <a:t>12 hónapig </a:t>
            </a:r>
            <a:r>
              <a:rPr lang="hu-HU" sz="1800" b="1" dirty="0">
                <a:solidFill>
                  <a:schemeClr val="bg1"/>
                </a:solidFill>
                <a:latin typeface="Calibri" panose="020F0502020204030204" pitchFamily="34" charset="0"/>
                <a:cs typeface="Calibri" panose="020F0502020204030204" pitchFamily="34" charset="0"/>
              </a:rPr>
              <a:t>tartó mobilitási időszakon vehet részt tanulmányi ciklusonként, függetlenül a mobilitási tevékenységek számától és típusától</a:t>
            </a:r>
          </a:p>
        </p:txBody>
      </p:sp>
      <p:pic>
        <p:nvPicPr>
          <p:cNvPr id="11" name="Picture 10">
            <a:extLst>
              <a:ext uri="{FF2B5EF4-FFF2-40B4-BE49-F238E27FC236}">
                <a16:creationId xmlns:a16="http://schemas.microsoft.com/office/drawing/2014/main" id="{C3657D81-A88A-47AA-B78B-F7FE70F781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2142367"/>
            <a:ext cx="2606041" cy="1737360"/>
          </a:xfrm>
          <a:prstGeom prst="rect">
            <a:avLst/>
          </a:prstGeom>
          <a:ln w="114300">
            <a:solidFill>
              <a:srgbClr val="01764A"/>
            </a:solidFill>
            <a:miter lim="800000"/>
          </a:ln>
        </p:spPr>
      </p:pic>
      <p:pic>
        <p:nvPicPr>
          <p:cNvPr id="5122" name="Picture 2">
            <a:extLst>
              <a:ext uri="{FF2B5EF4-FFF2-40B4-BE49-F238E27FC236}">
                <a16:creationId xmlns:a16="http://schemas.microsoft.com/office/drawing/2014/main" id="{BD4716ED-8EC3-4E6E-8FB3-B290B101DFB6}"/>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l="491" t="14046" r="958" b="357"/>
          <a:stretch/>
        </p:blipFill>
        <p:spPr bwMode="auto">
          <a:xfrm>
            <a:off x="6286437" y="2142367"/>
            <a:ext cx="2675982" cy="1737360"/>
          </a:xfrm>
          <a:prstGeom prst="rect">
            <a:avLst/>
          </a:prstGeom>
          <a:noFill/>
          <a:ln w="114300">
            <a:solidFill>
              <a:srgbClr val="01764A"/>
            </a:solidFill>
            <a:miter lim="800000"/>
          </a:ln>
          <a:extLst>
            <a:ext uri="{909E8E84-426E-40DD-AFC4-6F175D3DCCD1}">
              <a14:hiddenFill xmlns:a14="http://schemas.microsoft.com/office/drawing/2010/main">
                <a:solidFill>
                  <a:srgbClr val="FFFFFF"/>
                </a:solidFill>
              </a14:hiddenFill>
            </a:ext>
          </a:extLst>
        </p:spPr>
      </p:pic>
      <p:sp>
        <p:nvSpPr>
          <p:cNvPr id="12" name="Szöveg helye 8">
            <a:extLst>
              <a:ext uri="{FF2B5EF4-FFF2-40B4-BE49-F238E27FC236}">
                <a16:creationId xmlns:a16="http://schemas.microsoft.com/office/drawing/2014/main" id="{DCABDD80-7952-487F-9204-606034AAD58A}"/>
              </a:ext>
            </a:extLst>
          </p:cNvPr>
          <p:cNvSpPr txBox="1">
            <a:spLocks/>
          </p:cNvSpPr>
          <p:nvPr/>
        </p:nvSpPr>
        <p:spPr>
          <a:xfrm>
            <a:off x="0" y="238795"/>
            <a:ext cx="5508105" cy="722289"/>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pPr>
              <a:spcBef>
                <a:spcPts val="0"/>
              </a:spcBef>
            </a:pPr>
            <a:r>
              <a:rPr lang="hu-HU" sz="2800" b="1" cap="small" dirty="0">
                <a:solidFill>
                  <a:schemeClr val="bg1"/>
                </a:solidFill>
              </a:rPr>
              <a:t>    MOBILITÁS TÍPUSOK</a:t>
            </a:r>
            <a:endParaRPr lang="hu-HU" sz="3600" dirty="0"/>
          </a:p>
        </p:txBody>
      </p:sp>
    </p:spTree>
    <p:extLst>
      <p:ext uri="{BB962C8B-B14F-4D97-AF65-F5344CB8AC3E}">
        <p14:creationId xmlns:p14="http://schemas.microsoft.com/office/powerpoint/2010/main" val="23966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9C8D89-C2D2-4269-A935-658CA6D5B474}"/>
              </a:ext>
            </a:extLst>
          </p:cNvPr>
          <p:cNvPicPr>
            <a:picLocks noChangeAspect="1"/>
          </p:cNvPicPr>
          <p:nvPr/>
        </p:nvPicPr>
        <p:blipFill rotWithShape="1">
          <a:blip r:embed="rId2"/>
          <a:srcRect l="20075" t="43159" r="2751" b="16041"/>
          <a:stretch/>
        </p:blipFill>
        <p:spPr>
          <a:xfrm>
            <a:off x="0" y="1061299"/>
            <a:ext cx="9144000" cy="2719177"/>
          </a:xfrm>
          <a:prstGeom prst="rect">
            <a:avLst/>
          </a:prstGeom>
        </p:spPr>
      </p:pic>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sp>
        <p:nvSpPr>
          <p:cNvPr id="12" name="TextBox 11">
            <a:extLst>
              <a:ext uri="{FF2B5EF4-FFF2-40B4-BE49-F238E27FC236}">
                <a16:creationId xmlns:a16="http://schemas.microsoft.com/office/drawing/2014/main" id="{E460FB8F-A5B6-4AD5-9B16-53B1B47A4E57}"/>
              </a:ext>
            </a:extLst>
          </p:cNvPr>
          <p:cNvSpPr txBox="1"/>
          <p:nvPr/>
        </p:nvSpPr>
        <p:spPr>
          <a:xfrm>
            <a:off x="0" y="4795411"/>
            <a:ext cx="9180512" cy="1538883"/>
          </a:xfrm>
          <a:prstGeom prst="rect">
            <a:avLst/>
          </a:prstGeom>
          <a:noFill/>
        </p:spPr>
        <p:txBody>
          <a:bodyPr wrap="square">
            <a:spAutoFit/>
          </a:bodyPr>
          <a:lstStyle/>
          <a:p>
            <a:pPr algn="ctr"/>
            <a:r>
              <a:rPr lang="hu-HU" sz="1400" cap="all" dirty="0">
                <a:effectLst/>
                <a:latin typeface="Calibri" panose="020F0502020204030204" pitchFamily="34" charset="0"/>
                <a:ea typeface="Calibri" panose="020F0502020204030204" pitchFamily="34" charset="0"/>
                <a:cs typeface="Arial" panose="020B0604020202020204" pitchFamily="34" charset="0"/>
              </a:rPr>
              <a:t>Korábbi gyakorlati helyek adatbázisa</a:t>
            </a:r>
          </a:p>
          <a:p>
            <a:pPr algn="ctr"/>
            <a:r>
              <a:rPr lang="hu-HU" altLang="hu-HU" sz="1400" dirty="0">
                <a:solidFill>
                  <a:srgbClr val="C00000"/>
                </a:solidFill>
                <a:latin typeface="Calibri" panose="020F0502020204030204" pitchFamily="34" charset="0"/>
                <a:cs typeface="Calibri" panose="020F0502020204030204" pitchFamily="34" charset="0"/>
                <a:hlinkClick r:id="rId3"/>
              </a:rPr>
              <a:t>https://uni-mate.hu/documents/d/mate/korabbi-eramus-fogado-helyek_202404</a:t>
            </a:r>
            <a:endParaRPr lang="hu-HU" altLang="hu-HU" sz="1400" dirty="0">
              <a:solidFill>
                <a:srgbClr val="C00000"/>
              </a:solidFill>
              <a:latin typeface="Calibri" panose="020F0502020204030204" pitchFamily="34" charset="0"/>
              <a:cs typeface="Calibri" panose="020F0502020204030204" pitchFamily="34" charset="0"/>
            </a:endParaRPr>
          </a:p>
          <a:p>
            <a:pPr algn="ctr"/>
            <a:r>
              <a:rPr lang="hu-HU" altLang="hu-HU" sz="600" dirty="0">
                <a:solidFill>
                  <a:srgbClr val="C00000"/>
                </a:solidFill>
                <a:latin typeface="Calibri" panose="020F0502020204030204" pitchFamily="34" charset="0"/>
                <a:cs typeface="Calibri" panose="020F0502020204030204" pitchFamily="34" charset="0"/>
              </a:rPr>
              <a:t> </a:t>
            </a:r>
          </a:p>
          <a:p>
            <a:pPr algn="ctr"/>
            <a:r>
              <a:rPr lang="hu-HU" altLang="hu-HU" b="1" dirty="0">
                <a:solidFill>
                  <a:srgbClr val="C00000"/>
                </a:solidFill>
                <a:latin typeface="Calibri" panose="020F0502020204030204" pitchFamily="34" charset="0"/>
                <a:cs typeface="Calibri" panose="020F0502020204030204" pitchFamily="34" charset="0"/>
              </a:rPr>
              <a:t>MATE oktatói nemzetközi kapcsolati háló - oktatói ajánlás révén</a:t>
            </a:r>
          </a:p>
          <a:p>
            <a:pPr algn="ctr"/>
            <a:endParaRPr lang="hu-HU" altLang="hu-HU" sz="1800" b="1" dirty="0">
              <a:solidFill>
                <a:srgbClr val="C00000"/>
              </a:solidFill>
              <a:latin typeface="Calibri" panose="020F0502020204030204" pitchFamily="34" charset="0"/>
              <a:cs typeface="Calibri" panose="020F0502020204030204" pitchFamily="34" charset="0"/>
            </a:endParaRPr>
          </a:p>
          <a:p>
            <a:pPr algn="ctr"/>
            <a:r>
              <a:rPr lang="hu-HU" sz="1200" b="0" i="0" dirty="0">
                <a:solidFill>
                  <a:srgbClr val="000000"/>
                </a:solidFill>
                <a:effectLst/>
              </a:rPr>
              <a:t>A szakmai gyakorlatokról szóló előadás: </a:t>
            </a:r>
            <a:r>
              <a:rPr lang="hu-HU" sz="1200" b="0" i="0" u="sng" dirty="0">
                <a:solidFill>
                  <a:srgbClr val="000000"/>
                </a:solidFill>
                <a:effectLst/>
                <a:hlinkClick r:id="rId4" tooltip="https://oig.uni-mate.hu/tajekoztatok"/>
              </a:rPr>
              <a:t>https://oig.uni-mate.hu/tajekoztatok</a:t>
            </a:r>
            <a:r>
              <a:rPr lang="hu-HU" sz="1200" b="0" i="0" dirty="0">
                <a:solidFill>
                  <a:srgbClr val="000000"/>
                </a:solidFill>
                <a:effectLst/>
              </a:rPr>
              <a:t> </a:t>
            </a:r>
          </a:p>
          <a:p>
            <a:pPr algn="ctr"/>
            <a:r>
              <a:rPr lang="hu-HU" sz="1200" b="0" i="0" dirty="0">
                <a:solidFill>
                  <a:srgbClr val="000000"/>
                </a:solidFill>
                <a:effectLst/>
              </a:rPr>
              <a:t>A hallgatóknak és a partnereknek szóló információk: </a:t>
            </a:r>
            <a:r>
              <a:rPr lang="hu-HU" sz="1200" b="0" i="0" u="sng" dirty="0">
                <a:solidFill>
                  <a:srgbClr val="000000"/>
                </a:solidFill>
                <a:effectLst/>
                <a:hlinkClick r:id="rId5" tooltip="https://oig.uni-mate.hu/szakmai-gyakorlat"/>
              </a:rPr>
              <a:t>https://oig.uni-mate.hu/szakmai-gyakorlat</a:t>
            </a:r>
            <a:r>
              <a:rPr lang="hu-HU" sz="1200" b="0" i="0" dirty="0">
                <a:solidFill>
                  <a:srgbClr val="000000"/>
                </a:solidFill>
                <a:effectLst/>
              </a:rPr>
              <a:t> </a:t>
            </a:r>
            <a:endParaRPr lang="hu-HU" altLang="hu-HU" sz="1800" b="1" dirty="0">
              <a:solidFill>
                <a:srgbClr val="C00000"/>
              </a:solidFill>
              <a:latin typeface="Calibri" panose="020F0502020204030204" pitchFamily="34" charset="0"/>
              <a:cs typeface="Calibri" panose="020F0502020204030204" pitchFamily="34" charset="0"/>
            </a:endParaRPr>
          </a:p>
        </p:txBody>
      </p:sp>
      <p:sp>
        <p:nvSpPr>
          <p:cNvPr id="13" name="Szövegdoboz 15">
            <a:extLst>
              <a:ext uri="{FF2B5EF4-FFF2-40B4-BE49-F238E27FC236}">
                <a16:creationId xmlns:a16="http://schemas.microsoft.com/office/drawing/2014/main" id="{FB1A05BE-17F5-4D40-A8B4-9EC54FA75656}"/>
              </a:ext>
            </a:extLst>
          </p:cNvPr>
          <p:cNvSpPr txBox="1"/>
          <p:nvPr/>
        </p:nvSpPr>
        <p:spPr>
          <a:xfrm>
            <a:off x="2704" y="2420888"/>
            <a:ext cx="9141296" cy="1107996"/>
          </a:xfrm>
          <a:prstGeom prst="rect">
            <a:avLst/>
          </a:prstGeom>
          <a:solidFill>
            <a:schemeClr val="bg1">
              <a:lumMod val="95000"/>
              <a:alpha val="30000"/>
            </a:schemeClr>
          </a:solidFill>
          <a:ln>
            <a:noFill/>
          </a:ln>
        </p:spPr>
        <p:txBody>
          <a:bodyPr wrap="square" rtlCol="0">
            <a:spAutoFit/>
          </a:bodyPr>
          <a:lstStyle/>
          <a:p>
            <a:r>
              <a:rPr lang="hu-HU" sz="6600" b="1" dirty="0">
                <a:solidFill>
                  <a:schemeClr val="bg1"/>
                </a:solidFill>
              </a:rPr>
              <a:t>  HOVA?</a:t>
            </a:r>
          </a:p>
        </p:txBody>
      </p:sp>
      <p:sp>
        <p:nvSpPr>
          <p:cNvPr id="7" name="Dátum helye 12">
            <a:extLst>
              <a:ext uri="{FF2B5EF4-FFF2-40B4-BE49-F238E27FC236}">
                <a16:creationId xmlns:a16="http://schemas.microsoft.com/office/drawing/2014/main" id="{C5AE851F-7AA6-4A43-A1A4-98CC2B7A4BC3}"/>
              </a:ext>
            </a:extLst>
          </p:cNvPr>
          <p:cNvSpPr>
            <a:spLocks noGrp="1"/>
          </p:cNvSpPr>
          <p:nvPr>
            <p:ph type="dt" sz="half" idx="10"/>
          </p:nvPr>
        </p:nvSpPr>
        <p:spPr>
          <a:xfrm>
            <a:off x="0" y="6381328"/>
            <a:ext cx="9144000" cy="381893"/>
          </a:xfrm>
          <a:solidFill>
            <a:srgbClr val="01764A"/>
          </a:solidFill>
        </p:spPr>
        <p:txBody>
          <a:bodyPr/>
          <a:lstStyle/>
          <a:p>
            <a:pPr algn="ctr"/>
            <a:r>
              <a:rPr lang="hu-HU" sz="1400" b="1" i="1" dirty="0">
                <a:solidFill>
                  <a:schemeClr val="bg1"/>
                </a:solidFill>
                <a:latin typeface="Calibri Light" panose="020F0302020204030204" pitchFamily="34" charset="0"/>
                <a:cs typeface="Calibri Light" panose="020F0302020204030204" pitchFamily="34" charset="0"/>
              </a:rPr>
              <a:t>Fogadóhely keresése a hallgató feladata!</a:t>
            </a:r>
          </a:p>
        </p:txBody>
      </p:sp>
      <p:graphicFrame>
        <p:nvGraphicFramePr>
          <p:cNvPr id="3" name="Table 3">
            <a:extLst>
              <a:ext uri="{FF2B5EF4-FFF2-40B4-BE49-F238E27FC236}">
                <a16:creationId xmlns:a16="http://schemas.microsoft.com/office/drawing/2014/main" id="{E7708078-CA19-40B8-808F-71E99F6C5E0E}"/>
              </a:ext>
            </a:extLst>
          </p:cNvPr>
          <p:cNvGraphicFramePr>
            <a:graphicFrameLocks noGrp="1"/>
          </p:cNvGraphicFramePr>
          <p:nvPr>
            <p:extLst>
              <p:ext uri="{D42A27DB-BD31-4B8C-83A1-F6EECF244321}">
                <p14:modId xmlns:p14="http://schemas.microsoft.com/office/powerpoint/2010/main" val="922968367"/>
              </p:ext>
            </p:extLst>
          </p:nvPr>
        </p:nvGraphicFramePr>
        <p:xfrm>
          <a:off x="0" y="3895122"/>
          <a:ext cx="9144000" cy="758014"/>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85661405"/>
                    </a:ext>
                  </a:extLst>
                </a:gridCol>
              </a:tblGrid>
              <a:tr h="3790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altLang="hu-HU" sz="1800" b="1" cap="all" dirty="0">
                          <a:solidFill>
                            <a:schemeClr val="bg1"/>
                          </a:solidFill>
                          <a:latin typeface="+mn-lt"/>
                          <a:cs typeface="Calibri" panose="020F0502020204030204" pitchFamily="34" charset="0"/>
                        </a:rPr>
                        <a:t>A mobilitás helyszíne lehet</a:t>
                      </a:r>
                    </a:p>
                  </a:txBody>
                  <a:tcPr>
                    <a:solidFill>
                      <a:srgbClr val="01764A"/>
                    </a:solidFill>
                  </a:tcPr>
                </a:tc>
                <a:extLst>
                  <a:ext uri="{0D108BD9-81ED-4DB2-BD59-A6C34878D82A}">
                    <a16:rowId xmlns:a16="http://schemas.microsoft.com/office/drawing/2014/main" val="3229222636"/>
                  </a:ext>
                </a:extLst>
              </a:tr>
              <a:tr h="379007">
                <a:tc>
                  <a:txBody>
                    <a:bodyPr/>
                    <a:lstStyle/>
                    <a:p>
                      <a:pPr algn="ctr"/>
                      <a:r>
                        <a:rPr lang="hu-HU" sz="1600" dirty="0">
                          <a:solidFill>
                            <a:schemeClr val="tx1"/>
                          </a:solidFill>
                          <a:latin typeface="+mn-lt"/>
                        </a:rPr>
                        <a:t>állami vagy magáncég, kutatóhely, egyetem, alapítvány vagy non-profit szervezet</a:t>
                      </a:r>
                    </a:p>
                  </a:txBody>
                  <a:tcPr anchor="ctr">
                    <a:solidFill>
                      <a:schemeClr val="bg1">
                        <a:lumMod val="95000"/>
                      </a:schemeClr>
                    </a:solidFill>
                  </a:tcPr>
                </a:tc>
                <a:extLst>
                  <a:ext uri="{0D108BD9-81ED-4DB2-BD59-A6C34878D82A}">
                    <a16:rowId xmlns:a16="http://schemas.microsoft.com/office/drawing/2014/main" val="3483492316"/>
                  </a:ext>
                </a:extLst>
              </a:tr>
            </a:tbl>
          </a:graphicData>
        </a:graphic>
      </p:graphicFrame>
      <p:sp>
        <p:nvSpPr>
          <p:cNvPr id="10" name="Szöveg helye 8">
            <a:extLst>
              <a:ext uri="{FF2B5EF4-FFF2-40B4-BE49-F238E27FC236}">
                <a16:creationId xmlns:a16="http://schemas.microsoft.com/office/drawing/2014/main" id="{9AA49FB8-36C5-42B7-8F70-C7383B6A2A60}"/>
              </a:ext>
            </a:extLst>
          </p:cNvPr>
          <p:cNvSpPr txBox="1">
            <a:spLocks/>
          </p:cNvSpPr>
          <p:nvPr/>
        </p:nvSpPr>
        <p:spPr>
          <a:xfrm>
            <a:off x="0" y="238795"/>
            <a:ext cx="5508105" cy="722289"/>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pPr>
              <a:spcBef>
                <a:spcPts val="0"/>
              </a:spcBef>
            </a:pPr>
            <a:r>
              <a:rPr lang="hu-HU" sz="2800" b="1" cap="small" dirty="0">
                <a:solidFill>
                  <a:schemeClr val="bg1"/>
                </a:solidFill>
              </a:rPr>
              <a:t>    FOGADÓHELY KERESÉS</a:t>
            </a:r>
            <a:endParaRPr lang="hu-HU" sz="3600" dirty="0"/>
          </a:p>
        </p:txBody>
      </p:sp>
    </p:spTree>
    <p:extLst>
      <p:ext uri="{BB962C8B-B14F-4D97-AF65-F5344CB8AC3E}">
        <p14:creationId xmlns:p14="http://schemas.microsoft.com/office/powerpoint/2010/main" val="2736459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FE2416-4ADA-413A-82ED-02269A34F1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544" y="1124744"/>
            <a:ext cx="5722456" cy="5722456"/>
          </a:xfrm>
          <a:prstGeom prst="rect">
            <a:avLst/>
          </a:prstGeom>
        </p:spPr>
      </p:pic>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sp>
        <p:nvSpPr>
          <p:cNvPr id="9" name="Szöveg helye 8">
            <a:extLst>
              <a:ext uri="{FF2B5EF4-FFF2-40B4-BE49-F238E27FC236}">
                <a16:creationId xmlns:a16="http://schemas.microsoft.com/office/drawing/2014/main" id="{9D8176AD-087F-4566-830B-C44431CBE7E1}"/>
              </a:ext>
            </a:extLst>
          </p:cNvPr>
          <p:cNvSpPr txBox="1">
            <a:spLocks/>
          </p:cNvSpPr>
          <p:nvPr/>
        </p:nvSpPr>
        <p:spPr>
          <a:xfrm>
            <a:off x="0" y="273050"/>
            <a:ext cx="5508105" cy="722289"/>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HASZNOS WEBOLDALAK</a:t>
            </a:r>
            <a:endParaRPr lang="hu-HU" sz="3600" dirty="0"/>
          </a:p>
        </p:txBody>
      </p:sp>
      <p:sp>
        <p:nvSpPr>
          <p:cNvPr id="10" name="Szövegdoboz 4">
            <a:extLst>
              <a:ext uri="{FF2B5EF4-FFF2-40B4-BE49-F238E27FC236}">
                <a16:creationId xmlns:a16="http://schemas.microsoft.com/office/drawing/2014/main" id="{28CAF423-919B-4FB5-B63C-545887DD3194}"/>
              </a:ext>
            </a:extLst>
          </p:cNvPr>
          <p:cNvSpPr txBox="1"/>
          <p:nvPr/>
        </p:nvSpPr>
        <p:spPr>
          <a:xfrm>
            <a:off x="0" y="1124744"/>
            <a:ext cx="4851514" cy="5570756"/>
          </a:xfrm>
          <a:prstGeom prst="rect">
            <a:avLst/>
          </a:prstGeom>
          <a:noFill/>
        </p:spPr>
        <p:txBody>
          <a:bodyPr wrap="square" rtlCol="0">
            <a:spAutoFit/>
          </a:bodyPr>
          <a:lstStyle/>
          <a:p>
            <a:r>
              <a:rPr lang="hu-HU" sz="1000" b="1" cap="all" dirty="0"/>
              <a:t>Tempus Közalapítvány</a:t>
            </a:r>
          </a:p>
          <a:p>
            <a:r>
              <a:rPr lang="hu-HU" sz="1000" dirty="0">
                <a:hlinkClick r:id="rId3"/>
              </a:rPr>
              <a:t>http://www.tpf.hu/celcsoport/3538/hogyan-talalhatsz-szakmai-gyakorlati-helyet</a:t>
            </a:r>
            <a:r>
              <a:rPr lang="hu-HU" sz="1000" dirty="0"/>
              <a:t>   </a:t>
            </a:r>
          </a:p>
          <a:p>
            <a:endParaRPr lang="hu-HU" sz="900" dirty="0"/>
          </a:p>
          <a:p>
            <a:r>
              <a:rPr lang="hu-HU" sz="1000" b="1" cap="all" dirty="0"/>
              <a:t>Europe Internship - cégek és gyakornokok találkozása </a:t>
            </a:r>
          </a:p>
          <a:p>
            <a:r>
              <a:rPr lang="hu-HU" sz="1000" dirty="0">
                <a:hlinkClick r:id="rId4"/>
              </a:rPr>
              <a:t>https://piktalent.com/countries/</a:t>
            </a:r>
            <a:endParaRPr lang="hu-HU" sz="1000" dirty="0"/>
          </a:p>
          <a:p>
            <a:endParaRPr lang="hu-HU" sz="900" dirty="0"/>
          </a:p>
          <a:p>
            <a:r>
              <a:rPr lang="hu-HU" sz="1000" b="1" cap="all" dirty="0"/>
              <a:t>ErasmusIntern – </a:t>
            </a:r>
          </a:p>
          <a:p>
            <a:r>
              <a:rPr lang="hu-HU" sz="1000" b="1" cap="all" dirty="0"/>
              <a:t>szakmai gyakorlati helyek leendő gyakornokok számára </a:t>
            </a:r>
          </a:p>
          <a:p>
            <a:r>
              <a:rPr lang="hu-HU" sz="1000" dirty="0">
                <a:hlinkClick r:id="rId5"/>
              </a:rPr>
              <a:t>https://erasmusintern.org/</a:t>
            </a:r>
            <a:r>
              <a:rPr lang="hu-HU" sz="1000" dirty="0"/>
              <a:t> </a:t>
            </a:r>
          </a:p>
          <a:p>
            <a:endParaRPr lang="hu-HU" sz="900" dirty="0"/>
          </a:p>
          <a:p>
            <a:r>
              <a:rPr lang="hu-HU" sz="900" b="1" cap="all" dirty="0"/>
              <a:t>AIESEC </a:t>
            </a:r>
            <a:r>
              <a:rPr lang="hu-HU" sz="900" b="1" i="0" cap="all" dirty="0">
                <a:effectLst/>
              </a:rPr>
              <a:t>internship opportunities </a:t>
            </a:r>
            <a:endParaRPr lang="hu-HU" sz="900" b="1" cap="all" dirty="0"/>
          </a:p>
          <a:p>
            <a:r>
              <a:rPr lang="hu-HU" sz="900" dirty="0">
                <a:hlinkClick r:id="rId6"/>
              </a:rPr>
              <a:t>https://aiesec.org/search</a:t>
            </a:r>
            <a:r>
              <a:rPr lang="hu-HU" sz="900" dirty="0"/>
              <a:t> </a:t>
            </a:r>
          </a:p>
          <a:p>
            <a:endParaRPr lang="hu-HU" sz="900" dirty="0"/>
          </a:p>
          <a:p>
            <a:r>
              <a:rPr lang="hu-HU" sz="1000" b="1" cap="all" dirty="0"/>
              <a:t>Youth for europe</a:t>
            </a:r>
          </a:p>
          <a:p>
            <a:r>
              <a:rPr lang="hu-HU" sz="1000" dirty="0">
                <a:hlinkClick r:id="rId7"/>
              </a:rPr>
              <a:t>https://youthforeurope.eu/</a:t>
            </a:r>
            <a:endParaRPr lang="hu-HU" sz="1000" dirty="0"/>
          </a:p>
          <a:p>
            <a:endParaRPr lang="hu-HU" sz="900" dirty="0"/>
          </a:p>
          <a:p>
            <a:r>
              <a:rPr lang="hu-HU" sz="1000" b="1" cap="all" dirty="0"/>
              <a:t>Eurodesk opportunity finder</a:t>
            </a:r>
          </a:p>
          <a:p>
            <a:r>
              <a:rPr lang="hu-HU" sz="1000" dirty="0">
                <a:hlinkClick r:id="rId8"/>
              </a:rPr>
              <a:t>https://programmes.eurodesk.eu/en</a:t>
            </a:r>
            <a:r>
              <a:rPr lang="hu-HU" sz="1000" dirty="0"/>
              <a:t> </a:t>
            </a:r>
          </a:p>
          <a:p>
            <a:endParaRPr lang="hu-HU" sz="900" dirty="0"/>
          </a:p>
          <a:p>
            <a:r>
              <a:rPr lang="hu-HU" sz="1000" b="1" cap="all" dirty="0"/>
              <a:t>Globalplacement – </a:t>
            </a:r>
          </a:p>
          <a:p>
            <a:r>
              <a:rPr lang="hu-HU" sz="1000" b="1" cap="all" dirty="0"/>
              <a:t>Szakmai gyakorlati helyek nemzetközi adatbázisa </a:t>
            </a:r>
          </a:p>
          <a:p>
            <a:r>
              <a:rPr lang="hu-HU" sz="1000" dirty="0">
                <a:hlinkClick r:id="rId9"/>
              </a:rPr>
              <a:t>http://globalplacement.com/</a:t>
            </a:r>
            <a:r>
              <a:rPr lang="hu-HU" sz="1000" dirty="0"/>
              <a:t> </a:t>
            </a:r>
          </a:p>
          <a:p>
            <a:endParaRPr lang="hu-HU" sz="900" dirty="0"/>
          </a:p>
          <a:p>
            <a:r>
              <a:rPr lang="hu-HU" sz="1000" b="1" cap="all" dirty="0"/>
              <a:t>GoAbroad - Szakmai gyakorlati helyek szerte a világban</a:t>
            </a:r>
          </a:p>
          <a:p>
            <a:r>
              <a:rPr lang="hu-HU" sz="1000" dirty="0">
                <a:hlinkClick r:id="rId10"/>
              </a:rPr>
              <a:t>http://www.goabroad.com/intern-abroad</a:t>
            </a:r>
            <a:r>
              <a:rPr lang="hu-HU" sz="1000" dirty="0"/>
              <a:t> </a:t>
            </a:r>
          </a:p>
          <a:p>
            <a:endParaRPr lang="hu-HU" sz="900" dirty="0"/>
          </a:p>
          <a:p>
            <a:r>
              <a:rPr lang="hu-HU" sz="1000" b="1" cap="all" dirty="0"/>
              <a:t>IAESTE - Szakmai gyakorlati lehetőségek a világ több, mint 80 országában</a:t>
            </a:r>
          </a:p>
          <a:p>
            <a:r>
              <a:rPr lang="hu-HU" sz="1000" dirty="0">
                <a:hlinkClick r:id="rId11"/>
              </a:rPr>
              <a:t>http://iaeste.hu/csereprogram/</a:t>
            </a:r>
            <a:endParaRPr lang="hu-HU" sz="1000" dirty="0"/>
          </a:p>
          <a:p>
            <a:endParaRPr lang="hu-HU" sz="900" dirty="0">
              <a:solidFill>
                <a:srgbClr val="0000FF"/>
              </a:solidFill>
              <a:hlinkClick r:id="rId12">
                <a:extLst>
                  <a:ext uri="{A12FA001-AC4F-418D-AE19-62706E023703}">
                    <ahyp:hlinkClr xmlns:ahyp="http://schemas.microsoft.com/office/drawing/2018/hyperlinkcolor" val="tx"/>
                  </a:ext>
                </a:extLst>
              </a:hlinkClick>
            </a:endParaRPr>
          </a:p>
          <a:p>
            <a:r>
              <a:rPr lang="en-US" sz="900" b="1" i="0" cap="all" dirty="0">
                <a:effectLst/>
                <a:latin typeface="Bitter"/>
              </a:rPr>
              <a:t>Worldwide Opportunities on Organic Farms (WWOOF)</a:t>
            </a:r>
            <a:endParaRPr lang="hu-HU" sz="900" cap="all" dirty="0">
              <a:hlinkClick r:id="rId12">
                <a:extLst>
                  <a:ext uri="{A12FA001-AC4F-418D-AE19-62706E023703}">
                    <ahyp:hlinkClr xmlns:ahyp="http://schemas.microsoft.com/office/drawing/2018/hyperlinkcolor" val="tx"/>
                  </a:ext>
                </a:extLst>
              </a:hlinkClick>
            </a:endParaRPr>
          </a:p>
          <a:p>
            <a:r>
              <a:rPr lang="hu-HU" sz="900" dirty="0">
                <a:solidFill>
                  <a:srgbClr val="0000FF"/>
                </a:solidFill>
                <a:hlinkClick r:id="rId12">
                  <a:extLst>
                    <a:ext uri="{A12FA001-AC4F-418D-AE19-62706E023703}">
                      <ahyp:hlinkClr xmlns:ahyp="http://schemas.microsoft.com/office/drawing/2018/hyperlinkcolor" val="tx"/>
                    </a:ext>
                  </a:extLst>
                </a:hlinkClick>
              </a:rPr>
              <a:t>https://wwoof.net/</a:t>
            </a:r>
          </a:p>
          <a:p>
            <a:endParaRPr lang="hu-HU" sz="900" dirty="0">
              <a:solidFill>
                <a:srgbClr val="0000FF"/>
              </a:solidFill>
              <a:hlinkClick r:id="rId12">
                <a:extLst>
                  <a:ext uri="{A12FA001-AC4F-418D-AE19-62706E023703}">
                    <ahyp:hlinkClr xmlns:ahyp="http://schemas.microsoft.com/office/drawing/2018/hyperlinkcolor" val="tx"/>
                  </a:ext>
                </a:extLst>
              </a:hlinkClick>
            </a:endParaRPr>
          </a:p>
          <a:p>
            <a:r>
              <a:rPr lang="hu-HU" sz="1000" b="1" cap="all" dirty="0"/>
              <a:t>Egyéb weboldalak</a:t>
            </a:r>
            <a:endParaRPr lang="hu-HU" sz="1000" b="1" cap="all" dirty="0">
              <a:solidFill>
                <a:srgbClr val="0000FF"/>
              </a:solidFill>
              <a:hlinkClick r:id="rId12">
                <a:extLst>
                  <a:ext uri="{A12FA001-AC4F-418D-AE19-62706E023703}">
                    <ahyp:hlinkClr xmlns:ahyp="http://schemas.microsoft.com/office/drawing/2018/hyperlinkcolor" val="tx"/>
                  </a:ext>
                </a:extLst>
              </a:hlinkClick>
            </a:endParaRPr>
          </a:p>
          <a:p>
            <a:r>
              <a:rPr lang="hu-HU" sz="1000" dirty="0">
                <a:solidFill>
                  <a:srgbClr val="0000FF"/>
                </a:solidFill>
                <a:hlinkClick r:id="rId13"/>
              </a:rPr>
              <a:t>https://www.placementslovakia.com/</a:t>
            </a:r>
            <a:endParaRPr lang="hu-HU" sz="1000" dirty="0">
              <a:solidFill>
                <a:srgbClr val="0000FF"/>
              </a:solidFill>
            </a:endParaRPr>
          </a:p>
          <a:p>
            <a:r>
              <a:rPr lang="hu-HU" sz="1000" dirty="0">
                <a:hlinkClick r:id="rId14"/>
              </a:rPr>
              <a:t>https://www.espauk.com/internships/</a:t>
            </a:r>
            <a:r>
              <a:rPr lang="hu-HU" sz="1000" dirty="0"/>
              <a:t>  </a:t>
            </a:r>
          </a:p>
          <a:p>
            <a:r>
              <a:rPr lang="hu-HU" sz="1000" dirty="0">
                <a:hlinkClick r:id="rId15"/>
              </a:rPr>
              <a:t>https://www.ukcisa.org.uk/student-advice/working/student-work/</a:t>
            </a:r>
            <a:endParaRPr lang="hu-HU" sz="1000" dirty="0"/>
          </a:p>
          <a:p>
            <a:r>
              <a:rPr lang="hu-HU" sz="1000" dirty="0">
                <a:hlinkClick r:id="rId16"/>
              </a:rPr>
              <a:t>http://www.stagemalta.org/</a:t>
            </a:r>
            <a:r>
              <a:rPr lang="hu-HU" sz="1000" dirty="0"/>
              <a:t> </a:t>
            </a:r>
          </a:p>
        </p:txBody>
      </p:sp>
    </p:spTree>
    <p:extLst>
      <p:ext uri="{BB962C8B-B14F-4D97-AF65-F5344CB8AC3E}">
        <p14:creationId xmlns:p14="http://schemas.microsoft.com/office/powerpoint/2010/main" val="394633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átum helye 12">
            <a:extLst>
              <a:ext uri="{FF2B5EF4-FFF2-40B4-BE49-F238E27FC236}">
                <a16:creationId xmlns:a16="http://schemas.microsoft.com/office/drawing/2014/main" id="{2F638D64-9033-4C41-A20E-74FEDF2DD4D6}"/>
              </a:ext>
            </a:extLst>
          </p:cNvPr>
          <p:cNvSpPr txBox="1">
            <a:spLocks/>
          </p:cNvSpPr>
          <p:nvPr/>
        </p:nvSpPr>
        <p:spPr>
          <a:xfrm>
            <a:off x="-34728" y="1335891"/>
            <a:ext cx="9178728" cy="580941"/>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u-HU" sz="1600" b="1" cap="all" dirty="0">
                <a:solidFill>
                  <a:schemeClr val="bg1"/>
                </a:solidFill>
                <a:latin typeface="Calibri Light" panose="020F0302020204030204" pitchFamily="34" charset="0"/>
                <a:cs typeface="Calibri Light" panose="020F0302020204030204" pitchFamily="34" charset="0"/>
              </a:rPr>
              <a:t>	</a:t>
            </a:r>
            <a:r>
              <a:rPr lang="hu-HU" sz="1800" b="1" cap="all" dirty="0">
                <a:solidFill>
                  <a:schemeClr val="bg1"/>
                </a:solidFill>
                <a:latin typeface="Calibri Light" panose="020F0302020204030204" pitchFamily="34" charset="0"/>
                <a:cs typeface="Calibri Light" panose="020F0302020204030204" pitchFamily="34" charset="0"/>
              </a:rPr>
              <a:t>Szakmai gyakorlati célú mobilitás</a:t>
            </a:r>
            <a:endParaRPr lang="hu-HU" sz="1600" b="1" cap="all" dirty="0">
              <a:solidFill>
                <a:schemeClr val="bg1"/>
              </a:solidFill>
              <a:latin typeface="Calibri Light" panose="020F0302020204030204" pitchFamily="34" charset="0"/>
              <a:cs typeface="Calibri Light" panose="020F0302020204030204" pitchFamily="34" charset="0"/>
            </a:endParaRPr>
          </a:p>
        </p:txBody>
      </p:sp>
      <p:sp>
        <p:nvSpPr>
          <p:cNvPr id="13" name="Title 12">
            <a:extLst>
              <a:ext uri="{FF2B5EF4-FFF2-40B4-BE49-F238E27FC236}">
                <a16:creationId xmlns:a16="http://schemas.microsoft.com/office/drawing/2014/main" id="{120F0F80-E8DE-4CA5-860F-5D0D05C77CB5}"/>
              </a:ext>
            </a:extLst>
          </p:cNvPr>
          <p:cNvSpPr>
            <a:spLocks noGrp="1"/>
          </p:cNvSpPr>
          <p:nvPr>
            <p:ph type="title"/>
          </p:nvPr>
        </p:nvSpPr>
        <p:spPr>
          <a:xfrm>
            <a:off x="179512" y="183763"/>
            <a:ext cx="5550354" cy="580941"/>
          </a:xfrm>
        </p:spPr>
        <p:txBody>
          <a:bodyPr>
            <a:normAutofit fontScale="90000"/>
          </a:bodyPr>
          <a:lstStyle/>
          <a:p>
            <a:r>
              <a:rPr lang="hu-HU" sz="3600" cap="all" dirty="0">
                <a:solidFill>
                  <a:schemeClr val="bg1"/>
                </a:solidFill>
              </a:rPr>
              <a:t>PÁLYÁZATI DOKUMENTÁCIÓ</a:t>
            </a:r>
            <a:endParaRPr lang="hu-HU" sz="3600" dirty="0">
              <a:solidFill>
                <a:schemeClr val="bg1"/>
              </a:solidFill>
            </a:endParaRPr>
          </a:p>
        </p:txBody>
      </p:sp>
      <p:sp>
        <p:nvSpPr>
          <p:cNvPr id="3" name="Rectangle 2">
            <a:extLst>
              <a:ext uri="{FF2B5EF4-FFF2-40B4-BE49-F238E27FC236}">
                <a16:creationId xmlns:a16="http://schemas.microsoft.com/office/drawing/2014/main" id="{E4B41435-661A-4955-BAEF-71D789BD1968}"/>
              </a:ext>
            </a:extLst>
          </p:cNvPr>
          <p:cNvSpPr/>
          <p:nvPr/>
        </p:nvSpPr>
        <p:spPr>
          <a:xfrm>
            <a:off x="217705" y="1916832"/>
            <a:ext cx="8639135" cy="4248472"/>
          </a:xfrm>
          <a:prstGeom prst="rect">
            <a:avLst/>
          </a:prstGeom>
        </p:spPr>
        <p:txBody>
          <a:bodyPr/>
          <a:lstStyle/>
          <a:p>
            <a:pPr lvl="0">
              <a:spcAft>
                <a:spcPts val="600"/>
              </a:spcAft>
              <a:buChar char="•"/>
            </a:pPr>
            <a:r>
              <a:rPr lang="hu-HU" dirty="0"/>
              <a:t> </a:t>
            </a:r>
            <a:r>
              <a:rPr lang="hu-HU" dirty="0">
                <a:latin typeface="Calibri" panose="020F0502020204030204" pitchFamily="34" charset="0"/>
                <a:cs typeface="Calibri" panose="020F0502020204030204" pitchFamily="34" charset="0"/>
              </a:rPr>
              <a:t>LimeSurvey online jelentkezés</a:t>
            </a:r>
          </a:p>
          <a:p>
            <a:pPr lvl="0">
              <a:spcAft>
                <a:spcPts val="600"/>
              </a:spcAft>
              <a:buChar char="•"/>
            </a:pPr>
            <a:r>
              <a:rPr lang="hu-HU" dirty="0">
                <a:latin typeface="Calibri" panose="020F0502020204030204" pitchFamily="34" charset="0"/>
                <a:cs typeface="Calibri" panose="020F0502020204030204" pitchFamily="34" charset="0"/>
              </a:rPr>
              <a:t> EUROPASS önéletrajz aláírva (HU + munkavégzés nyelve)</a:t>
            </a:r>
          </a:p>
          <a:p>
            <a:pPr lvl="0">
              <a:spcAft>
                <a:spcPts val="600"/>
              </a:spcAft>
              <a:buChar char="•"/>
            </a:pPr>
            <a:r>
              <a:rPr lang="hu-HU" dirty="0">
                <a:latin typeface="Calibri" panose="020F0502020204030204" pitchFamily="34" charset="0"/>
                <a:cs typeface="Calibri" panose="020F0502020204030204" pitchFamily="34" charset="0"/>
              </a:rPr>
              <a:t> EUROPASS motivációs levél aláírva (HU + munkavégzés nyelve)</a:t>
            </a:r>
          </a:p>
          <a:p>
            <a:pPr lvl="0">
              <a:spcAft>
                <a:spcPts val="600"/>
              </a:spcAft>
              <a:buChar char="•"/>
            </a:pPr>
            <a:r>
              <a:rPr lang="hu-HU" dirty="0">
                <a:latin typeface="Calibri" panose="020F0502020204030204" pitchFamily="34" charset="0"/>
                <a:cs typeface="Calibri" panose="020F0502020204030204" pitchFamily="34" charset="0"/>
              </a:rPr>
              <a:t> felsőéves hallgatók esetében kreditigazolás a lezárt félévekről</a:t>
            </a:r>
          </a:p>
          <a:p>
            <a:pPr lvl="0">
              <a:spcAft>
                <a:spcPts val="600"/>
              </a:spcAft>
              <a:buChar char="•"/>
            </a:pPr>
            <a:r>
              <a:rPr lang="hu-HU" dirty="0">
                <a:latin typeface="Calibri" panose="020F0502020204030204" pitchFamily="34" charset="0"/>
                <a:cs typeface="Calibri" panose="020F0502020204030204" pitchFamily="34" charset="0"/>
              </a:rPr>
              <a:t> jogviszony igazolás (Neptunból letölthető)</a:t>
            </a:r>
          </a:p>
          <a:p>
            <a:pPr lvl="0">
              <a:spcAft>
                <a:spcPts val="600"/>
              </a:spcAft>
              <a:buChar char="•"/>
            </a:pPr>
            <a:r>
              <a:rPr lang="hu-HU" dirty="0">
                <a:latin typeface="Calibri" panose="020F0502020204030204" pitchFamily="34" charset="0"/>
                <a:cs typeface="Calibri" panose="020F0502020204030204" pitchFamily="34" charset="0"/>
              </a:rPr>
              <a:t> állami nyelvvizsga bizonyítvány(ok) másolata</a:t>
            </a:r>
          </a:p>
          <a:p>
            <a:pPr lvl="0">
              <a:spcAft>
                <a:spcPts val="600"/>
              </a:spcAft>
              <a:buChar char="•"/>
            </a:pPr>
            <a:r>
              <a:rPr lang="hu-HU" dirty="0">
                <a:latin typeface="Calibri" panose="020F0502020204030204" pitchFamily="34" charset="0"/>
                <a:cs typeface="Calibri" panose="020F0502020204030204" pitchFamily="34" charset="0"/>
              </a:rPr>
              <a:t> 1 db szaktanári ajánlás magyar és angol nyelven</a:t>
            </a:r>
          </a:p>
          <a:p>
            <a:pPr lvl="0">
              <a:spcAft>
                <a:spcPts val="600"/>
              </a:spcAft>
              <a:buChar char="•"/>
            </a:pPr>
            <a:r>
              <a:rPr lang="hu-HU" dirty="0">
                <a:latin typeface="Calibri" panose="020F0502020204030204" pitchFamily="34" charset="0"/>
                <a:cs typeface="Calibri" panose="020F0502020204030204" pitchFamily="34" charset="0"/>
              </a:rPr>
              <a:t> egyéb - oklevelek, társadalmi munka, egyéb tevékenységek, külföldi szakmai gyakorlat</a:t>
            </a:r>
          </a:p>
          <a:p>
            <a:pPr lvl="0">
              <a:spcAft>
                <a:spcPts val="600"/>
              </a:spcAft>
              <a:buChar char="•"/>
            </a:pPr>
            <a:endParaRPr lang="hu-HU" sz="800" dirty="0">
              <a:latin typeface="Calibri" panose="020F0502020204030204" pitchFamily="34" charset="0"/>
              <a:cs typeface="Calibri" panose="020F0502020204030204" pitchFamily="34" charset="0"/>
            </a:endParaRPr>
          </a:p>
          <a:p>
            <a:pPr lvl="0">
              <a:spcAft>
                <a:spcPts val="600"/>
              </a:spcAft>
            </a:pPr>
            <a:r>
              <a:rPr lang="hu-HU" b="1" u="sng" cap="all" dirty="0">
                <a:latin typeface="Calibri" panose="020F0502020204030204" pitchFamily="34" charset="0"/>
                <a:cs typeface="Calibri" panose="020F0502020204030204" pitchFamily="34" charset="0"/>
              </a:rPr>
              <a:t>A pályázat benyújtásakor nem kötelező, de ajánlott</a:t>
            </a:r>
          </a:p>
          <a:p>
            <a:pPr lvl="1">
              <a:spcAft>
                <a:spcPts val="600"/>
              </a:spcAft>
              <a:buFontTx/>
              <a:buChar char="•"/>
            </a:pPr>
            <a:r>
              <a:rPr lang="hu-HU" sz="1800" b="0" dirty="0">
                <a:latin typeface="Calibri" panose="020F0502020204030204" pitchFamily="34" charset="0"/>
                <a:cs typeface="Calibri" panose="020F0502020204030204" pitchFamily="34" charset="0"/>
              </a:rPr>
              <a:t> Letter of Acceptance (fogadólevél, szerződéskötés feltétele)</a:t>
            </a:r>
          </a:p>
          <a:p>
            <a:pPr lvl="1">
              <a:spcAft>
                <a:spcPts val="600"/>
              </a:spcAft>
              <a:buFontTx/>
              <a:buChar char="•"/>
            </a:pPr>
            <a:r>
              <a:rPr lang="hu-HU" dirty="0">
                <a:latin typeface="Calibri" panose="020F0502020204030204" pitchFamily="34" charset="0"/>
                <a:cs typeface="Calibri" panose="020F0502020204030204" pitchFamily="34" charset="0"/>
              </a:rPr>
              <a:t> Mobility Agreement for Traineeship (Gyakorlatképzési megállapodás)</a:t>
            </a:r>
            <a:r>
              <a:rPr lang="hu-HU" sz="1800" b="0" dirty="0">
                <a:latin typeface="Calibri" panose="020F0502020204030204" pitchFamily="34" charset="0"/>
                <a:cs typeface="Calibri" panose="020F0502020204030204" pitchFamily="34" charset="0"/>
              </a:rPr>
              <a:t> </a:t>
            </a:r>
            <a:endParaRPr lang="hu-HU" sz="1800"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92ED8FD5-E325-4598-9BB3-BEE3F82E38DB}"/>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6588224" y="1351032"/>
            <a:ext cx="2468881" cy="1645920"/>
          </a:xfrm>
          <a:prstGeom prst="rect">
            <a:avLst/>
          </a:prstGeom>
          <a:ln w="114300">
            <a:solidFill>
              <a:srgbClr val="01764A"/>
            </a:solidFill>
            <a:miter lim="800000"/>
          </a:ln>
        </p:spPr>
      </p:pic>
      <p:sp>
        <p:nvSpPr>
          <p:cNvPr id="8" name="Dátum helye 12">
            <a:extLst>
              <a:ext uri="{FF2B5EF4-FFF2-40B4-BE49-F238E27FC236}">
                <a16:creationId xmlns:a16="http://schemas.microsoft.com/office/drawing/2014/main" id="{7EE4FB24-04E8-4549-AB98-68397DBB5942}"/>
              </a:ext>
            </a:extLst>
          </p:cNvPr>
          <p:cNvSpPr>
            <a:spLocks noGrp="1"/>
          </p:cNvSpPr>
          <p:nvPr>
            <p:ph type="dt" sz="half" idx="10"/>
          </p:nvPr>
        </p:nvSpPr>
        <p:spPr>
          <a:xfrm>
            <a:off x="0" y="6408614"/>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Stratégiai és Koordinációs Központ  </a:t>
            </a:r>
          </a:p>
        </p:txBody>
      </p:sp>
    </p:spTree>
    <p:extLst>
      <p:ext uri="{BB962C8B-B14F-4D97-AF65-F5344CB8AC3E}">
        <p14:creationId xmlns:p14="http://schemas.microsoft.com/office/powerpoint/2010/main" val="2448476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20F0F80-E8DE-4CA5-860F-5D0D05C77CB5}"/>
              </a:ext>
            </a:extLst>
          </p:cNvPr>
          <p:cNvSpPr>
            <a:spLocks noGrp="1"/>
          </p:cNvSpPr>
          <p:nvPr>
            <p:ph type="title"/>
          </p:nvPr>
        </p:nvSpPr>
        <p:spPr>
          <a:xfrm>
            <a:off x="179512" y="183763"/>
            <a:ext cx="5550354" cy="580941"/>
          </a:xfrm>
        </p:spPr>
        <p:txBody>
          <a:bodyPr>
            <a:normAutofit fontScale="90000"/>
          </a:bodyPr>
          <a:lstStyle/>
          <a:p>
            <a:r>
              <a:rPr lang="hu-HU" sz="3600" cap="all" dirty="0">
                <a:solidFill>
                  <a:schemeClr val="bg1"/>
                </a:solidFill>
              </a:rPr>
              <a:t>PÁLYÁZATI DOKUMENTÁCIÓ</a:t>
            </a:r>
            <a:endParaRPr lang="hu-HU" sz="3600" dirty="0">
              <a:solidFill>
                <a:schemeClr val="bg1"/>
              </a:solidFill>
            </a:endParaRPr>
          </a:p>
        </p:txBody>
      </p:sp>
      <p:sp>
        <p:nvSpPr>
          <p:cNvPr id="3" name="Rectangle 2">
            <a:extLst>
              <a:ext uri="{FF2B5EF4-FFF2-40B4-BE49-F238E27FC236}">
                <a16:creationId xmlns:a16="http://schemas.microsoft.com/office/drawing/2014/main" id="{E4B41435-661A-4955-BAEF-71D789BD1968}"/>
              </a:ext>
            </a:extLst>
          </p:cNvPr>
          <p:cNvSpPr/>
          <p:nvPr/>
        </p:nvSpPr>
        <p:spPr>
          <a:xfrm>
            <a:off x="295738" y="1966986"/>
            <a:ext cx="8639135" cy="4270326"/>
          </a:xfrm>
          <a:prstGeom prst="rect">
            <a:avLst/>
          </a:prstGeom>
        </p:spPr>
        <p:txBody>
          <a:bodyPr/>
          <a:lstStyle/>
          <a:p>
            <a:pPr lvl="0">
              <a:spcAft>
                <a:spcPts val="600"/>
              </a:spcAft>
            </a:pPr>
            <a:r>
              <a:rPr lang="hu-HU" sz="2400" b="1" cap="all" dirty="0">
                <a:latin typeface="Calibri" panose="020F0502020204030204" pitchFamily="34" charset="0"/>
                <a:cs typeface="Calibri" panose="020F0502020204030204" pitchFamily="34" charset="0"/>
              </a:rPr>
              <a:t>Pályázati dokumentáció:</a:t>
            </a:r>
          </a:p>
          <a:p>
            <a:pPr>
              <a:spcAft>
                <a:spcPts val="600"/>
              </a:spcAft>
              <a:buFontTx/>
              <a:buChar char="•"/>
            </a:pPr>
            <a:r>
              <a:rPr lang="hu-HU" dirty="0">
                <a:latin typeface="Calibri" panose="020F0502020204030204" pitchFamily="34" charset="0"/>
                <a:cs typeface="Calibri" panose="020F0502020204030204" pitchFamily="34" charset="0"/>
              </a:rPr>
              <a:t>  Ugyanaz mint a szakmai gyakorlatnál</a:t>
            </a:r>
          </a:p>
          <a:p>
            <a:pPr lvl="0">
              <a:spcAft>
                <a:spcPts val="600"/>
              </a:spcAft>
            </a:pPr>
            <a:endParaRPr lang="hu-HU" dirty="0">
              <a:latin typeface="Calibri" panose="020F0502020204030204" pitchFamily="34" charset="0"/>
              <a:cs typeface="Calibri" panose="020F0502020204030204" pitchFamily="34" charset="0"/>
            </a:endParaRPr>
          </a:p>
          <a:p>
            <a:pPr lvl="0">
              <a:spcAft>
                <a:spcPts val="600"/>
              </a:spcAft>
            </a:pPr>
            <a:r>
              <a:rPr lang="hu-HU" sz="2400" b="1" dirty="0">
                <a:solidFill>
                  <a:srgbClr val="FF0000"/>
                </a:solidFill>
                <a:latin typeface="Calibri" panose="020F0502020204030204" pitchFamily="34" charset="0"/>
                <a:cs typeface="Calibri" panose="020F0502020204030204" pitchFamily="34" charset="0"/>
              </a:rPr>
              <a:t>* FONTOS * </a:t>
            </a:r>
          </a:p>
          <a:p>
            <a:pPr lvl="0">
              <a:spcAft>
                <a:spcPts val="600"/>
              </a:spcAft>
            </a:pPr>
            <a:r>
              <a:rPr lang="hu-HU" dirty="0">
                <a:latin typeface="Calibri" panose="020F0502020204030204" pitchFamily="34" charset="0"/>
                <a:cs typeface="Calibri" panose="020F0502020204030204" pitchFamily="34" charset="0"/>
              </a:rPr>
              <a:t>Pályázat </a:t>
            </a:r>
            <a:r>
              <a:rPr lang="hu-HU" b="1" dirty="0">
                <a:solidFill>
                  <a:srgbClr val="C00000"/>
                </a:solidFill>
                <a:latin typeface="Calibri" panose="020F0502020204030204" pitchFamily="34" charset="0"/>
                <a:cs typeface="Calibri" panose="020F0502020204030204" pitchFamily="34" charset="0"/>
              </a:rPr>
              <a:t>benyújtása</a:t>
            </a:r>
            <a:r>
              <a:rPr lang="hu-HU" dirty="0">
                <a:latin typeface="Calibri" panose="020F0502020204030204" pitchFamily="34" charset="0"/>
                <a:cs typeface="Calibri" panose="020F0502020204030204" pitchFamily="34" charset="0"/>
              </a:rPr>
              <a:t>: AKTÍV HALLGATÓKÉNT, abszolválás előtt</a:t>
            </a:r>
          </a:p>
          <a:p>
            <a:pPr lvl="0" algn="just">
              <a:spcAft>
                <a:spcPts val="600"/>
              </a:spcAft>
            </a:pPr>
            <a:r>
              <a:rPr lang="hu-HU" dirty="0">
                <a:latin typeface="Calibri" panose="020F0502020204030204" pitchFamily="34" charset="0"/>
                <a:cs typeface="Calibri" panose="020F0502020204030204" pitchFamily="34" charset="0"/>
              </a:rPr>
              <a:t>A frissdiplomás szakmai gyakorlat </a:t>
            </a:r>
            <a:r>
              <a:rPr lang="hu-HU" b="1" dirty="0">
                <a:solidFill>
                  <a:srgbClr val="C00000"/>
                </a:solidFill>
                <a:latin typeface="Calibri" panose="020F0502020204030204" pitchFamily="34" charset="0"/>
                <a:cs typeface="Calibri" panose="020F0502020204030204" pitchFamily="34" charset="0"/>
              </a:rPr>
              <a:t>megvalósítása</a:t>
            </a:r>
            <a:r>
              <a:rPr lang="hu-HU" dirty="0">
                <a:latin typeface="Calibri" panose="020F0502020204030204" pitchFamily="34" charset="0"/>
                <a:cs typeface="Calibri" panose="020F0502020204030204" pitchFamily="34" charset="0"/>
              </a:rPr>
              <a:t>: abszolválás / diplomaszerzést követően  kezdődhet, és legkésőbb az </a:t>
            </a:r>
            <a:r>
              <a:rPr lang="hu-HU" b="1" dirty="0">
                <a:solidFill>
                  <a:srgbClr val="FF0000"/>
                </a:solidFill>
                <a:latin typeface="Calibri" panose="020F0502020204030204" pitchFamily="34" charset="0"/>
                <a:cs typeface="Calibri" panose="020F0502020204030204" pitchFamily="34" charset="0"/>
              </a:rPr>
              <a:t>abszolválás időpontjától számított 1 éven belül </a:t>
            </a:r>
            <a:r>
              <a:rPr lang="hu-HU" dirty="0">
                <a:latin typeface="Calibri" panose="020F0502020204030204" pitchFamily="34" charset="0"/>
                <a:cs typeface="Calibri" panose="020F0502020204030204" pitchFamily="34" charset="0"/>
              </a:rPr>
              <a:t>kell befejeződnie.</a:t>
            </a:r>
          </a:p>
          <a:p>
            <a:pPr lvl="0">
              <a:spcAft>
                <a:spcPts val="600"/>
              </a:spcAft>
            </a:pPr>
            <a:endParaRPr lang="hu-HU" sz="1050" dirty="0">
              <a:latin typeface="Calibri" panose="020F0502020204030204" pitchFamily="34" charset="0"/>
              <a:cs typeface="Calibri" panose="020F0502020204030204" pitchFamily="34" charset="0"/>
            </a:endParaRPr>
          </a:p>
          <a:p>
            <a:pPr lvl="0">
              <a:spcAft>
                <a:spcPts val="600"/>
              </a:spcAft>
            </a:pPr>
            <a:r>
              <a:rPr lang="hu-HU" b="1" u="sng" cap="all" dirty="0">
                <a:latin typeface="Calibri" panose="020F0502020204030204" pitchFamily="34" charset="0"/>
                <a:cs typeface="Calibri" panose="020F0502020204030204" pitchFamily="34" charset="0"/>
              </a:rPr>
              <a:t>A pályázat benyújtásakor nem kötelező, de ajánlott</a:t>
            </a:r>
          </a:p>
          <a:p>
            <a:pPr lvl="1">
              <a:spcAft>
                <a:spcPts val="600"/>
              </a:spcAft>
              <a:buFontTx/>
              <a:buChar char="•"/>
            </a:pPr>
            <a:r>
              <a:rPr lang="hu-HU" sz="1800" b="0" dirty="0">
                <a:latin typeface="Calibri" panose="020F0502020204030204" pitchFamily="34" charset="0"/>
                <a:cs typeface="Calibri" panose="020F0502020204030204" pitchFamily="34" charset="0"/>
              </a:rPr>
              <a:t> Letter of Acceptance (fogadólevél, szerződéskötés feltétele)</a:t>
            </a:r>
          </a:p>
          <a:p>
            <a:pPr lvl="1">
              <a:spcAft>
                <a:spcPts val="600"/>
              </a:spcAft>
              <a:buFontTx/>
              <a:buChar char="•"/>
            </a:pPr>
            <a:r>
              <a:rPr lang="hu-HU" dirty="0">
                <a:latin typeface="Calibri" panose="020F0502020204030204" pitchFamily="34" charset="0"/>
                <a:cs typeface="Calibri" panose="020F0502020204030204" pitchFamily="34" charset="0"/>
              </a:rPr>
              <a:t> Mobility Agreement for Traineeships / Research (Gyakorlatképzési megállapodás)</a:t>
            </a:r>
            <a:r>
              <a:rPr lang="hu-HU" sz="1800" b="0" dirty="0">
                <a:latin typeface="Calibri" panose="020F0502020204030204" pitchFamily="34" charset="0"/>
                <a:cs typeface="Calibri" panose="020F0502020204030204" pitchFamily="34" charset="0"/>
              </a:rPr>
              <a:t> </a:t>
            </a:r>
            <a:endParaRPr lang="hu-HU" sz="1800" dirty="0">
              <a:latin typeface="Calibri" panose="020F0502020204030204" pitchFamily="34" charset="0"/>
              <a:cs typeface="Calibri" panose="020F0502020204030204" pitchFamily="34" charset="0"/>
            </a:endParaRPr>
          </a:p>
        </p:txBody>
      </p:sp>
      <p:sp>
        <p:nvSpPr>
          <p:cNvPr id="8" name="Dátum helye 12">
            <a:extLst>
              <a:ext uri="{FF2B5EF4-FFF2-40B4-BE49-F238E27FC236}">
                <a16:creationId xmlns:a16="http://schemas.microsoft.com/office/drawing/2014/main" id="{0B230EA5-2063-4088-8A51-F0F45F22F328}"/>
              </a:ext>
            </a:extLst>
          </p:cNvPr>
          <p:cNvSpPr txBox="1">
            <a:spLocks/>
          </p:cNvSpPr>
          <p:nvPr/>
        </p:nvSpPr>
        <p:spPr>
          <a:xfrm>
            <a:off x="-25152" y="1319863"/>
            <a:ext cx="9169152" cy="580940"/>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u-HU" sz="1600" b="1" cap="all" dirty="0">
                <a:solidFill>
                  <a:schemeClr val="bg1"/>
                </a:solidFill>
                <a:latin typeface="Calibri Light" panose="020F0302020204030204" pitchFamily="34" charset="0"/>
                <a:cs typeface="Calibri Light" panose="020F0302020204030204" pitchFamily="34" charset="0"/>
              </a:rPr>
              <a:t>	</a:t>
            </a:r>
            <a:r>
              <a:rPr lang="hu-HU" sz="1800" b="1" cap="all" dirty="0">
                <a:solidFill>
                  <a:schemeClr val="bg1"/>
                </a:solidFill>
                <a:latin typeface="Calibri Light" panose="020F0302020204030204" pitchFamily="34" charset="0"/>
                <a:cs typeface="Calibri Light" panose="020F0302020204030204" pitchFamily="34" charset="0"/>
              </a:rPr>
              <a:t>DIPLOMASZERZÉST KÖVETŐ SZAKMAI GYAKORLAT</a:t>
            </a:r>
            <a:endParaRPr lang="hu-HU" sz="1600" b="1" cap="all" dirty="0">
              <a:solidFill>
                <a:schemeClr val="bg1"/>
              </a:solidFill>
              <a:latin typeface="Calibri Light" panose="020F0302020204030204" pitchFamily="34" charset="0"/>
              <a:cs typeface="Calibri Light" panose="020F0302020204030204" pitchFamily="34" charset="0"/>
            </a:endParaRPr>
          </a:p>
        </p:txBody>
      </p:sp>
      <p:pic>
        <p:nvPicPr>
          <p:cNvPr id="10" name="Picture 13" descr="Új képfewwFEW2">
            <a:extLst>
              <a:ext uri="{FF2B5EF4-FFF2-40B4-BE49-F238E27FC236}">
                <a16:creationId xmlns:a16="http://schemas.microsoft.com/office/drawing/2014/main" id="{F5ACBF3E-B522-4C00-85D5-7F3B98AF385E}"/>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45949" r="2808"/>
          <a:stretch>
            <a:fillRect/>
          </a:stretch>
        </p:blipFill>
        <p:spPr bwMode="auto">
          <a:xfrm>
            <a:off x="6516216" y="1319863"/>
            <a:ext cx="2503851" cy="1645920"/>
          </a:xfrm>
          <a:prstGeom prst="rect">
            <a:avLst/>
          </a:prstGeom>
          <a:noFill/>
          <a:ln w="127000">
            <a:solidFill>
              <a:srgbClr val="01764A"/>
            </a:solidFill>
            <a:miter lim="800000"/>
            <a:headEnd/>
            <a:tailEnd/>
          </a:ln>
          <a:extLst>
            <a:ext uri="{909E8E84-426E-40DD-AFC4-6F175D3DCCD1}">
              <a14:hiddenFill xmlns:a14="http://schemas.microsoft.com/office/drawing/2010/main">
                <a:solidFill>
                  <a:srgbClr val="FFFFFF"/>
                </a:solidFill>
              </a14:hiddenFill>
            </a:ext>
          </a:extLst>
        </p:spPr>
      </p:pic>
      <p:sp>
        <p:nvSpPr>
          <p:cNvPr id="7" name="Dátum helye 12">
            <a:extLst>
              <a:ext uri="{FF2B5EF4-FFF2-40B4-BE49-F238E27FC236}">
                <a16:creationId xmlns:a16="http://schemas.microsoft.com/office/drawing/2014/main" id="{AB6504F9-521F-4E3F-8A54-5F0C8569F2D0}"/>
              </a:ext>
            </a:extLst>
          </p:cNvPr>
          <p:cNvSpPr>
            <a:spLocks noGrp="1"/>
          </p:cNvSpPr>
          <p:nvPr>
            <p:ph type="dt" sz="half" idx="10"/>
          </p:nvPr>
        </p:nvSpPr>
        <p:spPr>
          <a:xfrm>
            <a:off x="0" y="6408614"/>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Stratégiai és Koordinációs Központ  </a:t>
            </a:r>
          </a:p>
        </p:txBody>
      </p:sp>
      <p:pic>
        <p:nvPicPr>
          <p:cNvPr id="9" name="Picture 8">
            <a:extLst>
              <a:ext uri="{FF2B5EF4-FFF2-40B4-BE49-F238E27FC236}">
                <a16:creationId xmlns:a16="http://schemas.microsoft.com/office/drawing/2014/main" id="{AE73F01A-55B4-47B4-9203-B02EE5782C1E}"/>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rot="5400000">
            <a:off x="5181782" y="1959681"/>
            <a:ext cx="900376" cy="1111828"/>
          </a:xfrm>
          <a:prstGeom prst="rect">
            <a:avLst/>
          </a:prstGeom>
        </p:spPr>
      </p:pic>
    </p:spTree>
    <p:extLst>
      <p:ext uri="{BB962C8B-B14F-4D97-AF65-F5344CB8AC3E}">
        <p14:creationId xmlns:p14="http://schemas.microsoft.com/office/powerpoint/2010/main" val="366187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20F0F80-E8DE-4CA5-860F-5D0D05C77CB5}"/>
              </a:ext>
            </a:extLst>
          </p:cNvPr>
          <p:cNvSpPr>
            <a:spLocks noGrp="1"/>
          </p:cNvSpPr>
          <p:nvPr>
            <p:ph type="title"/>
          </p:nvPr>
        </p:nvSpPr>
        <p:spPr>
          <a:xfrm>
            <a:off x="179512" y="183763"/>
            <a:ext cx="5550354" cy="580941"/>
          </a:xfrm>
        </p:spPr>
        <p:txBody>
          <a:bodyPr>
            <a:normAutofit fontScale="90000"/>
          </a:bodyPr>
          <a:lstStyle/>
          <a:p>
            <a:r>
              <a:rPr lang="hu-HU" sz="3600" cap="all" dirty="0">
                <a:solidFill>
                  <a:schemeClr val="bg1"/>
                </a:solidFill>
              </a:rPr>
              <a:t>PÁLYÁZATI DOKUMENTÁCIÓ</a:t>
            </a:r>
            <a:endParaRPr lang="hu-HU" sz="3600" dirty="0">
              <a:solidFill>
                <a:schemeClr val="bg1"/>
              </a:solidFill>
            </a:endParaRPr>
          </a:p>
        </p:txBody>
      </p:sp>
      <p:sp>
        <p:nvSpPr>
          <p:cNvPr id="3" name="Rectangle 2">
            <a:extLst>
              <a:ext uri="{FF2B5EF4-FFF2-40B4-BE49-F238E27FC236}">
                <a16:creationId xmlns:a16="http://schemas.microsoft.com/office/drawing/2014/main" id="{E4B41435-661A-4955-BAEF-71D789BD1968}"/>
              </a:ext>
            </a:extLst>
          </p:cNvPr>
          <p:cNvSpPr/>
          <p:nvPr/>
        </p:nvSpPr>
        <p:spPr>
          <a:xfrm>
            <a:off x="295738" y="1966986"/>
            <a:ext cx="8639135" cy="4342334"/>
          </a:xfrm>
          <a:prstGeom prst="rect">
            <a:avLst/>
          </a:prstGeom>
        </p:spPr>
        <p:txBody>
          <a:bodyPr/>
          <a:lstStyle/>
          <a:p>
            <a:pPr lvl="0">
              <a:spcAft>
                <a:spcPts val="600"/>
              </a:spcAft>
            </a:pPr>
            <a:r>
              <a:rPr lang="hu-HU" sz="2400" b="1" cap="all" dirty="0">
                <a:latin typeface="Calibri" panose="020F0502020204030204" pitchFamily="34" charset="0"/>
                <a:cs typeface="Calibri" panose="020F0502020204030204" pitchFamily="34" charset="0"/>
              </a:rPr>
              <a:t>Pályázati dokumentáció:</a:t>
            </a:r>
          </a:p>
          <a:p>
            <a:pPr>
              <a:spcAft>
                <a:spcPts val="600"/>
              </a:spcAft>
              <a:buFontTx/>
              <a:buChar char="•"/>
            </a:pPr>
            <a:r>
              <a:rPr lang="hu-HU" dirty="0">
                <a:latin typeface="Calibri" panose="020F0502020204030204" pitchFamily="34" charset="0"/>
                <a:cs typeface="Calibri" panose="020F0502020204030204" pitchFamily="34" charset="0"/>
              </a:rPr>
              <a:t> Ugyanaz mint a szakmai gyakorlat esetében</a:t>
            </a:r>
          </a:p>
          <a:p>
            <a:pPr>
              <a:spcAft>
                <a:spcPts val="600"/>
              </a:spcAft>
              <a:buFontTx/>
              <a:buChar char="•"/>
            </a:pPr>
            <a:r>
              <a:rPr lang="hu-HU" b="1" dirty="0">
                <a:solidFill>
                  <a:srgbClr val="FF0000"/>
                </a:solidFill>
                <a:latin typeface="Calibri" panose="020F0502020204030204" pitchFamily="34" charset="0"/>
                <a:cs typeface="Calibri" panose="020F0502020204030204" pitchFamily="34" charset="0"/>
              </a:rPr>
              <a:t> Kutatási terv</a:t>
            </a:r>
            <a:r>
              <a:rPr lang="hu-HU" dirty="0">
                <a:solidFill>
                  <a:srgbClr val="FF0000"/>
                </a:solidFill>
                <a:latin typeface="Calibri" panose="020F0502020204030204" pitchFamily="34" charset="0"/>
                <a:cs typeface="Calibri" panose="020F0502020204030204" pitchFamily="34" charset="0"/>
              </a:rPr>
              <a:t>:</a:t>
            </a:r>
            <a:r>
              <a:rPr lang="hu-HU" dirty="0">
                <a:latin typeface="Calibri" panose="020F0502020204030204" pitchFamily="34" charset="0"/>
                <a:cs typeface="Calibri" panose="020F0502020204030204" pitchFamily="34" charset="0"/>
              </a:rPr>
              <a:t> </a:t>
            </a:r>
          </a:p>
          <a:p>
            <a:pPr>
              <a:spcAft>
                <a:spcPts val="600"/>
              </a:spcAft>
            </a:pPr>
            <a:r>
              <a:rPr lang="hu-HU" dirty="0">
                <a:latin typeface="Calibri" panose="020F0502020204030204" pitchFamily="34" charset="0"/>
                <a:cs typeface="Calibri" panose="020F0502020204030204" pitchFamily="34" charset="0"/>
              </a:rPr>
              <a:t>	- a témavezető / szakvezető és a fogadó intézmény részéről jóváhagyva, aláírva.</a:t>
            </a:r>
          </a:p>
          <a:p>
            <a:pPr>
              <a:spcAft>
                <a:spcPts val="600"/>
              </a:spcAft>
            </a:pPr>
            <a:endParaRPr lang="hu-HU" sz="1000" dirty="0">
              <a:latin typeface="Calibri" panose="020F0502020204030204" pitchFamily="34" charset="0"/>
              <a:cs typeface="Calibri" panose="020F0502020204030204" pitchFamily="34" charset="0"/>
            </a:endParaRPr>
          </a:p>
          <a:p>
            <a:pPr lvl="0">
              <a:spcAft>
                <a:spcPts val="600"/>
              </a:spcAft>
            </a:pPr>
            <a:r>
              <a:rPr lang="hu-HU" sz="2400" b="1" dirty="0">
                <a:latin typeface="Calibri" panose="020F0502020204030204" pitchFamily="34" charset="0"/>
                <a:cs typeface="Calibri" panose="020F0502020204030204" pitchFamily="34" charset="0"/>
              </a:rPr>
              <a:t>A kutatási célú gyakorlat esetében prioritás: </a:t>
            </a:r>
          </a:p>
          <a:p>
            <a:pPr marL="285750" lvl="0" indent="-285750">
              <a:spcAft>
                <a:spcPts val="300"/>
              </a:spcAft>
              <a:buFontTx/>
              <a:buChar char="-"/>
            </a:pPr>
            <a:r>
              <a:rPr lang="hu-HU" dirty="0">
                <a:latin typeface="Calibri" panose="020F0502020204030204" pitchFamily="34" charset="0"/>
                <a:cs typeface="Calibri" panose="020F0502020204030204" pitchFamily="34" charset="0"/>
              </a:rPr>
              <a:t>felsőoktatási intézmények hallgatóinak tudományos előmenetelének elősegítése, </a:t>
            </a:r>
          </a:p>
          <a:p>
            <a:pPr marL="285750" lvl="0" indent="-285750">
              <a:spcAft>
                <a:spcPts val="300"/>
              </a:spcAft>
              <a:buFontTx/>
              <a:buChar char="-"/>
            </a:pPr>
            <a:r>
              <a:rPr lang="hu-HU" dirty="0">
                <a:latin typeface="Calibri" panose="020F0502020204030204" pitchFamily="34" charset="0"/>
                <a:cs typeface="Calibri" panose="020F0502020204030204" pitchFamily="34" charset="0"/>
              </a:rPr>
              <a:t>kortárs ismeretek elsajátítása, </a:t>
            </a:r>
          </a:p>
          <a:p>
            <a:pPr marL="285750" lvl="0" indent="-285750">
              <a:spcAft>
                <a:spcPts val="300"/>
              </a:spcAft>
              <a:buFontTx/>
              <a:buChar char="-"/>
            </a:pPr>
            <a:r>
              <a:rPr lang="hu-HU" dirty="0">
                <a:latin typeface="Calibri" panose="020F0502020204030204" pitchFamily="34" charset="0"/>
                <a:cs typeface="Calibri" panose="020F0502020204030204" pitchFamily="34" charset="0"/>
              </a:rPr>
              <a:t>új eredmények születése és nemzetközi kutatási együttműködések építése. </a:t>
            </a:r>
          </a:p>
          <a:p>
            <a:pPr marL="285750" lvl="0" indent="-285750">
              <a:spcAft>
                <a:spcPts val="300"/>
              </a:spcAft>
              <a:buFontTx/>
              <a:buChar char="-"/>
            </a:pPr>
            <a:r>
              <a:rPr lang="hu-HU" dirty="0">
                <a:latin typeface="Calibri" panose="020F0502020204030204" pitchFamily="34" charset="0"/>
                <a:cs typeface="Calibri" panose="020F0502020204030204" pitchFamily="34" charset="0"/>
              </a:rPr>
              <a:t>A kutatási tevékenységnek hozzá kell járulnia a </a:t>
            </a:r>
            <a:r>
              <a:rPr lang="hu-HU" dirty="0">
                <a:solidFill>
                  <a:srgbClr val="FF0000"/>
                </a:solidFill>
                <a:latin typeface="Calibri" panose="020F0502020204030204" pitchFamily="34" charset="0"/>
                <a:cs typeface="Calibri" panose="020F0502020204030204" pitchFamily="34" charset="0"/>
              </a:rPr>
              <a:t>MATE nemzetközi és kutatási stratégiájának megvalósításához</a:t>
            </a:r>
            <a:r>
              <a:rPr lang="hu-HU" dirty="0">
                <a:latin typeface="Calibri" panose="020F0502020204030204" pitchFamily="34" charset="0"/>
                <a:cs typeface="Calibri" panose="020F0502020204030204" pitchFamily="34" charset="0"/>
              </a:rPr>
              <a:t>. </a:t>
            </a:r>
          </a:p>
          <a:p>
            <a:pPr lvl="0">
              <a:spcAft>
                <a:spcPts val="300"/>
              </a:spcAft>
            </a:pPr>
            <a:endParaRPr lang="hu-HU" sz="600" dirty="0">
              <a:latin typeface="Calibri" panose="020F0502020204030204" pitchFamily="34" charset="0"/>
              <a:cs typeface="Calibri" panose="020F0502020204030204" pitchFamily="34" charset="0"/>
            </a:endParaRPr>
          </a:p>
          <a:p>
            <a:pPr lvl="0">
              <a:spcAft>
                <a:spcPts val="300"/>
              </a:spcAft>
            </a:pPr>
            <a:r>
              <a:rPr lang="hu-HU" b="1" dirty="0">
                <a:solidFill>
                  <a:srgbClr val="C00000"/>
                </a:solidFill>
                <a:latin typeface="Calibri" panose="020F0502020204030204" pitchFamily="34" charset="0"/>
                <a:cs typeface="Calibri" panose="020F0502020204030204" pitchFamily="34" charset="0"/>
              </a:rPr>
              <a:t>A kutatási tevékenységet kredittel kell elismerni.</a:t>
            </a:r>
          </a:p>
        </p:txBody>
      </p:sp>
      <p:sp>
        <p:nvSpPr>
          <p:cNvPr id="8" name="Dátum helye 12">
            <a:extLst>
              <a:ext uri="{FF2B5EF4-FFF2-40B4-BE49-F238E27FC236}">
                <a16:creationId xmlns:a16="http://schemas.microsoft.com/office/drawing/2014/main" id="{0B230EA5-2063-4088-8A51-F0F45F22F328}"/>
              </a:ext>
            </a:extLst>
          </p:cNvPr>
          <p:cNvSpPr txBox="1">
            <a:spLocks/>
          </p:cNvSpPr>
          <p:nvPr/>
        </p:nvSpPr>
        <p:spPr>
          <a:xfrm>
            <a:off x="-25152" y="1319863"/>
            <a:ext cx="9169152" cy="580940"/>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u-HU" sz="1600" b="1" cap="all" dirty="0">
                <a:solidFill>
                  <a:schemeClr val="bg1"/>
                </a:solidFill>
                <a:latin typeface="Calibri Light" panose="020F0302020204030204" pitchFamily="34" charset="0"/>
                <a:cs typeface="Calibri Light" panose="020F0302020204030204" pitchFamily="34" charset="0"/>
              </a:rPr>
              <a:t>	</a:t>
            </a:r>
            <a:r>
              <a:rPr lang="hu-HU" sz="1800" b="1" cap="all" dirty="0">
                <a:solidFill>
                  <a:schemeClr val="bg1"/>
                </a:solidFill>
                <a:latin typeface="Calibri Light" panose="020F0302020204030204" pitchFamily="34" charset="0"/>
                <a:cs typeface="Calibri Light" panose="020F0302020204030204" pitchFamily="34" charset="0"/>
              </a:rPr>
              <a:t>kutatási célú SZAKMAI GYAKORLAT</a:t>
            </a:r>
            <a:endParaRPr lang="hu-HU" sz="1600" b="1" cap="all" dirty="0">
              <a:solidFill>
                <a:schemeClr val="bg1"/>
              </a:solidFill>
              <a:latin typeface="Calibri Light" panose="020F0302020204030204" pitchFamily="34" charset="0"/>
              <a:cs typeface="Calibri Light" panose="020F0302020204030204" pitchFamily="34" charset="0"/>
            </a:endParaRPr>
          </a:p>
        </p:txBody>
      </p:sp>
      <p:pic>
        <p:nvPicPr>
          <p:cNvPr id="7" name="Picture 2">
            <a:extLst>
              <a:ext uri="{FF2B5EF4-FFF2-40B4-BE49-F238E27FC236}">
                <a16:creationId xmlns:a16="http://schemas.microsoft.com/office/drawing/2014/main" id="{28D9E99C-F41E-49E1-8A1B-0C36C353AA20}"/>
              </a:ext>
            </a:extLst>
          </p:cNvPr>
          <p:cNvPicPr>
            <a:picLocks noChangeAspect="1" noChangeArrowheads="1"/>
          </p:cNvPicPr>
          <p:nvPr/>
        </p:nvPicPr>
        <p:blipFill rotWithShape="1">
          <a:blip r:embed="rId2">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491" t="14046" r="958" b="357"/>
          <a:stretch/>
        </p:blipFill>
        <p:spPr bwMode="auto">
          <a:xfrm>
            <a:off x="6516216" y="1351032"/>
            <a:ext cx="2535141" cy="1645920"/>
          </a:xfrm>
          <a:prstGeom prst="rect">
            <a:avLst/>
          </a:prstGeom>
          <a:noFill/>
          <a:ln w="114300">
            <a:solidFill>
              <a:srgbClr val="01764A"/>
            </a:solidFill>
            <a:miter lim="800000"/>
          </a:ln>
          <a:extLst>
            <a:ext uri="{909E8E84-426E-40DD-AFC4-6F175D3DCCD1}">
              <a14:hiddenFill xmlns:a14="http://schemas.microsoft.com/office/drawing/2010/main">
                <a:solidFill>
                  <a:srgbClr val="FFFFFF"/>
                </a:solidFill>
              </a14:hiddenFill>
            </a:ext>
          </a:extLst>
        </p:spPr>
      </p:pic>
      <p:sp>
        <p:nvSpPr>
          <p:cNvPr id="10" name="Dátum helye 12">
            <a:extLst>
              <a:ext uri="{FF2B5EF4-FFF2-40B4-BE49-F238E27FC236}">
                <a16:creationId xmlns:a16="http://schemas.microsoft.com/office/drawing/2014/main" id="{412F02C7-691A-4982-81CE-E98469A786ED}"/>
              </a:ext>
            </a:extLst>
          </p:cNvPr>
          <p:cNvSpPr>
            <a:spLocks noGrp="1"/>
          </p:cNvSpPr>
          <p:nvPr>
            <p:ph type="dt" sz="half" idx="10"/>
          </p:nvPr>
        </p:nvSpPr>
        <p:spPr>
          <a:xfrm>
            <a:off x="0" y="6408614"/>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Stratégiai és Koordinációs Központ  </a:t>
            </a:r>
          </a:p>
        </p:txBody>
      </p:sp>
    </p:spTree>
    <p:extLst>
      <p:ext uri="{BB962C8B-B14F-4D97-AF65-F5344CB8AC3E}">
        <p14:creationId xmlns:p14="http://schemas.microsoft.com/office/powerpoint/2010/main" val="4092468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20F0F80-E8DE-4CA5-860F-5D0D05C77CB5}"/>
              </a:ext>
            </a:extLst>
          </p:cNvPr>
          <p:cNvSpPr>
            <a:spLocks noGrp="1"/>
          </p:cNvSpPr>
          <p:nvPr>
            <p:ph type="title"/>
          </p:nvPr>
        </p:nvSpPr>
        <p:spPr>
          <a:xfrm>
            <a:off x="179512" y="183763"/>
            <a:ext cx="5550354" cy="580941"/>
          </a:xfrm>
        </p:spPr>
        <p:txBody>
          <a:bodyPr>
            <a:normAutofit fontScale="90000"/>
          </a:bodyPr>
          <a:lstStyle/>
          <a:p>
            <a:r>
              <a:rPr lang="hu-HU" sz="3600" cap="all" dirty="0">
                <a:solidFill>
                  <a:schemeClr val="bg1"/>
                </a:solidFill>
              </a:rPr>
              <a:t>mobility AGREEMENT</a:t>
            </a:r>
            <a:endParaRPr lang="hu-HU" sz="3600" dirty="0">
              <a:solidFill>
                <a:schemeClr val="bg1"/>
              </a:solidFill>
            </a:endParaRPr>
          </a:p>
        </p:txBody>
      </p:sp>
      <p:sp>
        <p:nvSpPr>
          <p:cNvPr id="8" name="Dátum helye 12">
            <a:extLst>
              <a:ext uri="{FF2B5EF4-FFF2-40B4-BE49-F238E27FC236}">
                <a16:creationId xmlns:a16="http://schemas.microsoft.com/office/drawing/2014/main" id="{0B230EA5-2063-4088-8A51-F0F45F22F328}"/>
              </a:ext>
            </a:extLst>
          </p:cNvPr>
          <p:cNvSpPr txBox="1">
            <a:spLocks/>
          </p:cNvSpPr>
          <p:nvPr/>
        </p:nvSpPr>
        <p:spPr>
          <a:xfrm>
            <a:off x="0" y="1329007"/>
            <a:ext cx="9180512" cy="580941"/>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u-HU" sz="1600" b="1" cap="all" dirty="0">
                <a:solidFill>
                  <a:schemeClr val="bg1"/>
                </a:solidFill>
                <a:latin typeface="Calibri Light" panose="020F0302020204030204" pitchFamily="34" charset="0"/>
                <a:cs typeface="Calibri Light" panose="020F0302020204030204" pitchFamily="34" charset="0"/>
              </a:rPr>
              <a:t> </a:t>
            </a:r>
            <a:r>
              <a:rPr lang="hu-HU" sz="2200" b="1" cap="all" dirty="0">
                <a:solidFill>
                  <a:schemeClr val="bg1"/>
                </a:solidFill>
                <a:latin typeface="Calibri" panose="020F0502020204030204" pitchFamily="34" charset="0"/>
                <a:cs typeface="Calibri" panose="020F0502020204030204" pitchFamily="34" charset="0"/>
              </a:rPr>
              <a:t>Mobility Agreement for traineeships / Resarch</a:t>
            </a:r>
          </a:p>
        </p:txBody>
      </p:sp>
      <p:sp>
        <p:nvSpPr>
          <p:cNvPr id="7" name="Rectangle 6">
            <a:extLst>
              <a:ext uri="{FF2B5EF4-FFF2-40B4-BE49-F238E27FC236}">
                <a16:creationId xmlns:a16="http://schemas.microsoft.com/office/drawing/2014/main" id="{0E08D315-B101-4A4D-986F-B6C48D65922B}"/>
              </a:ext>
            </a:extLst>
          </p:cNvPr>
          <p:cNvSpPr/>
          <p:nvPr/>
        </p:nvSpPr>
        <p:spPr>
          <a:xfrm>
            <a:off x="217704" y="2204864"/>
            <a:ext cx="5722447" cy="3810634"/>
          </a:xfrm>
          <a:prstGeom prst="rect">
            <a:avLst/>
          </a:prstGeom>
        </p:spPr>
        <p:txBody>
          <a:bodyPr/>
          <a:lstStyle/>
          <a:p>
            <a:pPr lvl="0">
              <a:spcAft>
                <a:spcPts val="600"/>
              </a:spcAft>
            </a:pPr>
            <a:r>
              <a:rPr lang="hu-HU" sz="2800" b="1" dirty="0"/>
              <a:t>GYAKORLATKÉPZÉSI MEGÁLLAPODÁS</a:t>
            </a:r>
          </a:p>
          <a:p>
            <a:pPr lvl="0"/>
            <a:endParaRPr lang="hu-HU" sz="1000" b="1" dirty="0">
              <a:latin typeface="Calibri" panose="020F0502020204030204" pitchFamily="34" charset="0"/>
              <a:cs typeface="Calibri" panose="020F0502020204030204" pitchFamily="34" charset="0"/>
            </a:endParaRPr>
          </a:p>
          <a:p>
            <a:pPr lvl="0">
              <a:spcAft>
                <a:spcPts val="600"/>
              </a:spcAft>
              <a:buChar char="•"/>
            </a:pPr>
            <a:r>
              <a:rPr lang="hu-HU" sz="2400" dirty="0">
                <a:latin typeface="Calibri" panose="020F0502020204030204" pitchFamily="34" charset="0"/>
                <a:cs typeface="Calibri" panose="020F0502020204030204" pitchFamily="34" charset="0"/>
              </a:rPr>
              <a:t> háromoldalú szerződés </a:t>
            </a:r>
          </a:p>
          <a:p>
            <a:pPr lvl="0">
              <a:spcAft>
                <a:spcPts val="600"/>
              </a:spcAft>
            </a:pPr>
            <a:r>
              <a:rPr lang="hu-HU" sz="2400" dirty="0">
                <a:latin typeface="Calibri" panose="020F0502020204030204" pitchFamily="34" charset="0"/>
                <a:cs typeface="Calibri" panose="020F0502020204030204" pitchFamily="34" charset="0"/>
              </a:rPr>
              <a:t>   (hallgató, küldő intézmény, fogadó intézmény)</a:t>
            </a:r>
          </a:p>
          <a:p>
            <a:pPr>
              <a:spcAft>
                <a:spcPts val="600"/>
              </a:spcAft>
            </a:pPr>
            <a:r>
              <a:rPr lang="hu-HU" sz="2400" dirty="0">
                <a:latin typeface="Calibri" panose="020F0502020204030204" pitchFamily="34" charset="0"/>
                <a:cs typeface="Calibri" panose="020F0502020204030204" pitchFamily="34" charset="0"/>
              </a:rPr>
              <a:t>• gyakorlat jellege, időtartama</a:t>
            </a:r>
          </a:p>
          <a:p>
            <a:pPr>
              <a:spcAft>
                <a:spcPts val="600"/>
              </a:spcAft>
            </a:pPr>
            <a:r>
              <a:rPr lang="hu-HU" sz="2400" dirty="0">
                <a:latin typeface="Calibri" panose="020F0502020204030204" pitchFamily="34" charset="0"/>
                <a:cs typeface="Calibri" panose="020F0502020204030204" pitchFamily="34" charset="0"/>
              </a:rPr>
              <a:t>• gyakorlat célja, feladatok, értékelés módja</a:t>
            </a:r>
          </a:p>
          <a:p>
            <a:pPr lvl="0">
              <a:spcAft>
                <a:spcPts val="600"/>
              </a:spcAft>
              <a:buChar char="•"/>
            </a:pPr>
            <a:r>
              <a:rPr lang="hu-HU" sz="2400" dirty="0">
                <a:latin typeface="Calibri" panose="020F0502020204030204" pitchFamily="34" charset="0"/>
                <a:cs typeface="Calibri" panose="020F0502020204030204" pitchFamily="34" charset="0"/>
              </a:rPr>
              <a:t> heti 35 – 40 munkaóra</a:t>
            </a:r>
          </a:p>
          <a:p>
            <a:pPr>
              <a:spcAft>
                <a:spcPts val="600"/>
              </a:spcAft>
              <a:buFontTx/>
              <a:buChar char="•"/>
            </a:pPr>
            <a:r>
              <a:rPr lang="hu-HU" sz="2400" dirty="0">
                <a:latin typeface="Calibri" panose="020F0502020204030204" pitchFamily="34" charset="0"/>
                <a:cs typeface="Calibri" panose="020F0502020204030204" pitchFamily="34" charset="0"/>
              </a:rPr>
              <a:t> illeszkedjen a képzéshez</a:t>
            </a:r>
          </a:p>
        </p:txBody>
      </p:sp>
      <p:pic>
        <p:nvPicPr>
          <p:cNvPr id="3" name="Picture 2">
            <a:extLst>
              <a:ext uri="{FF2B5EF4-FFF2-40B4-BE49-F238E27FC236}">
                <a16:creationId xmlns:a16="http://schemas.microsoft.com/office/drawing/2014/main" id="{C545A9E4-60F9-4AB9-88D5-3356F6F4E2F0}"/>
              </a:ext>
            </a:extLst>
          </p:cNvPr>
          <p:cNvPicPr>
            <a:picLocks noChangeAspect="1"/>
          </p:cNvPicPr>
          <p:nvPr/>
        </p:nvPicPr>
        <p:blipFill>
          <a:blip r:embed="rId2"/>
          <a:stretch>
            <a:fillRect/>
          </a:stretch>
        </p:blipFill>
        <p:spPr>
          <a:xfrm>
            <a:off x="5868144" y="1911342"/>
            <a:ext cx="3275856" cy="4621935"/>
          </a:xfrm>
          <a:prstGeom prst="rect">
            <a:avLst/>
          </a:prstGeom>
          <a:ln w="101600">
            <a:noFill/>
          </a:ln>
        </p:spPr>
      </p:pic>
      <p:sp>
        <p:nvSpPr>
          <p:cNvPr id="11" name="Dátum helye 12">
            <a:extLst>
              <a:ext uri="{FF2B5EF4-FFF2-40B4-BE49-F238E27FC236}">
                <a16:creationId xmlns:a16="http://schemas.microsoft.com/office/drawing/2014/main" id="{F6B1FCBB-171B-4F8D-9EBF-248D481A0E00}"/>
              </a:ext>
            </a:extLst>
          </p:cNvPr>
          <p:cNvSpPr>
            <a:spLocks noGrp="1"/>
          </p:cNvSpPr>
          <p:nvPr>
            <p:ph type="dt" sz="half" idx="10"/>
          </p:nvPr>
        </p:nvSpPr>
        <p:spPr>
          <a:xfrm>
            <a:off x="0" y="6408614"/>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Stratégiai és Koordinációs Központ  </a:t>
            </a:r>
          </a:p>
        </p:txBody>
      </p:sp>
    </p:spTree>
    <p:extLst>
      <p:ext uri="{BB962C8B-B14F-4D97-AF65-F5344CB8AC3E}">
        <p14:creationId xmlns:p14="http://schemas.microsoft.com/office/powerpoint/2010/main" val="2952482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9B32CC-A5EE-4F33-9559-74A1B15E5B63}"/>
              </a:ext>
            </a:extLst>
          </p:cNvPr>
          <p:cNvPicPr>
            <a:picLocks noChangeAspect="1"/>
          </p:cNvPicPr>
          <p:nvPr/>
        </p:nvPicPr>
        <p:blipFill>
          <a:blip r:embed="rId2"/>
          <a:stretch>
            <a:fillRect/>
          </a:stretch>
        </p:blipFill>
        <p:spPr>
          <a:xfrm>
            <a:off x="5944271" y="1950440"/>
            <a:ext cx="3226570" cy="4574904"/>
          </a:xfrm>
          <a:prstGeom prst="rect">
            <a:avLst/>
          </a:prstGeom>
        </p:spPr>
      </p:pic>
      <p:sp>
        <p:nvSpPr>
          <p:cNvPr id="13" name="Title 12">
            <a:extLst>
              <a:ext uri="{FF2B5EF4-FFF2-40B4-BE49-F238E27FC236}">
                <a16:creationId xmlns:a16="http://schemas.microsoft.com/office/drawing/2014/main" id="{120F0F80-E8DE-4CA5-860F-5D0D05C77CB5}"/>
              </a:ext>
            </a:extLst>
          </p:cNvPr>
          <p:cNvSpPr>
            <a:spLocks noGrp="1"/>
          </p:cNvSpPr>
          <p:nvPr>
            <p:ph type="title"/>
          </p:nvPr>
        </p:nvSpPr>
        <p:spPr>
          <a:xfrm>
            <a:off x="179512" y="183763"/>
            <a:ext cx="5550354" cy="580941"/>
          </a:xfrm>
        </p:spPr>
        <p:txBody>
          <a:bodyPr>
            <a:normAutofit fontScale="90000"/>
          </a:bodyPr>
          <a:lstStyle/>
          <a:p>
            <a:r>
              <a:rPr lang="hu-HU" sz="3600" cap="all" dirty="0">
                <a:solidFill>
                  <a:schemeClr val="bg1"/>
                </a:solidFill>
              </a:rPr>
              <a:t>mobility AGREEMENT</a:t>
            </a:r>
            <a:endParaRPr lang="hu-HU" sz="3600" dirty="0">
              <a:solidFill>
                <a:schemeClr val="bg1"/>
              </a:solidFill>
            </a:endParaRPr>
          </a:p>
        </p:txBody>
      </p:sp>
      <p:sp>
        <p:nvSpPr>
          <p:cNvPr id="8" name="Dátum helye 12">
            <a:extLst>
              <a:ext uri="{FF2B5EF4-FFF2-40B4-BE49-F238E27FC236}">
                <a16:creationId xmlns:a16="http://schemas.microsoft.com/office/drawing/2014/main" id="{0B230EA5-2063-4088-8A51-F0F45F22F328}"/>
              </a:ext>
            </a:extLst>
          </p:cNvPr>
          <p:cNvSpPr txBox="1">
            <a:spLocks/>
          </p:cNvSpPr>
          <p:nvPr/>
        </p:nvSpPr>
        <p:spPr>
          <a:xfrm>
            <a:off x="0" y="1329007"/>
            <a:ext cx="9180512" cy="580941"/>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u-HU" sz="1600" b="1" cap="all" dirty="0">
                <a:solidFill>
                  <a:schemeClr val="bg1"/>
                </a:solidFill>
                <a:latin typeface="Calibri Light" panose="020F0302020204030204" pitchFamily="34" charset="0"/>
                <a:cs typeface="Calibri Light" panose="020F0302020204030204" pitchFamily="34" charset="0"/>
              </a:rPr>
              <a:t> </a:t>
            </a:r>
            <a:r>
              <a:rPr lang="hu-HU" sz="2200" b="1" cap="all" dirty="0">
                <a:solidFill>
                  <a:schemeClr val="bg1"/>
                </a:solidFill>
                <a:latin typeface="Calibri" panose="020F0502020204030204" pitchFamily="34" charset="0"/>
                <a:cs typeface="Calibri" panose="020F0502020204030204" pitchFamily="34" charset="0"/>
              </a:rPr>
              <a:t>Mobility Agreement for traineeships / Resarch</a:t>
            </a:r>
          </a:p>
        </p:txBody>
      </p:sp>
      <p:sp>
        <p:nvSpPr>
          <p:cNvPr id="7" name="Rectangle 6">
            <a:extLst>
              <a:ext uri="{FF2B5EF4-FFF2-40B4-BE49-F238E27FC236}">
                <a16:creationId xmlns:a16="http://schemas.microsoft.com/office/drawing/2014/main" id="{0E08D315-B101-4A4D-986F-B6C48D65922B}"/>
              </a:ext>
            </a:extLst>
          </p:cNvPr>
          <p:cNvSpPr/>
          <p:nvPr/>
        </p:nvSpPr>
        <p:spPr>
          <a:xfrm>
            <a:off x="217704" y="2204864"/>
            <a:ext cx="5777353" cy="3960440"/>
          </a:xfrm>
          <a:prstGeom prst="rect">
            <a:avLst/>
          </a:prstGeom>
        </p:spPr>
        <p:txBody>
          <a:bodyPr/>
          <a:lstStyle/>
          <a:p>
            <a:pPr lvl="0">
              <a:spcAft>
                <a:spcPts val="600"/>
              </a:spcAft>
            </a:pPr>
            <a:r>
              <a:rPr lang="hu-HU" sz="2800" b="1" dirty="0"/>
              <a:t>GYAKORLATKÉPZÉSI MEGÁLLAPODÁS</a:t>
            </a:r>
          </a:p>
          <a:p>
            <a:pPr lvl="0"/>
            <a:endParaRPr lang="hu-HU" sz="1000" b="1" dirty="0">
              <a:latin typeface="Calibri" panose="020F0502020204030204" pitchFamily="34" charset="0"/>
              <a:cs typeface="Calibri" panose="020F0502020204030204" pitchFamily="34" charset="0"/>
            </a:endParaRPr>
          </a:p>
          <a:p>
            <a:pPr lvl="0">
              <a:spcAft>
                <a:spcPts val="600"/>
              </a:spcAft>
              <a:buChar char="•"/>
            </a:pPr>
            <a:r>
              <a:rPr lang="hu-HU" sz="2400" dirty="0">
                <a:latin typeface="Calibri" panose="020F0502020204030204" pitchFamily="34" charset="0"/>
                <a:cs typeface="Calibri" panose="020F0502020204030204" pitchFamily="34" charset="0"/>
              </a:rPr>
              <a:t> gyakorlat típusa</a:t>
            </a:r>
          </a:p>
          <a:p>
            <a:pPr lvl="0">
              <a:spcAft>
                <a:spcPts val="600"/>
              </a:spcAft>
              <a:buChar char="•"/>
            </a:pPr>
            <a:r>
              <a:rPr lang="hu-HU" sz="2400" dirty="0">
                <a:latin typeface="Calibri" panose="020F0502020204030204" pitchFamily="34" charset="0"/>
                <a:cs typeface="Calibri" panose="020F0502020204030204" pitchFamily="34" charset="0"/>
              </a:rPr>
              <a:t> kreditelismertetés</a:t>
            </a:r>
          </a:p>
          <a:p>
            <a:pPr lvl="0">
              <a:spcAft>
                <a:spcPts val="600"/>
              </a:spcAft>
              <a:buChar char="•"/>
            </a:pPr>
            <a:r>
              <a:rPr lang="hu-HU" sz="2400" dirty="0">
                <a:latin typeface="Calibri" panose="020F0502020204030204" pitchFamily="34" charset="0"/>
                <a:cs typeface="Calibri" panose="020F0502020204030204" pitchFamily="34" charset="0"/>
              </a:rPr>
              <a:t> kötelező baleset-, egészség- és felelősségbiztosítás</a:t>
            </a:r>
          </a:p>
          <a:p>
            <a:pPr lvl="0">
              <a:spcAft>
                <a:spcPts val="600"/>
              </a:spcAft>
              <a:buChar char="•"/>
            </a:pPr>
            <a:r>
              <a:rPr lang="hu-HU" sz="2400" dirty="0">
                <a:latin typeface="Calibri" panose="020F0502020204030204" pitchFamily="34" charset="0"/>
                <a:cs typeface="Calibri" panose="020F0502020204030204" pitchFamily="34" charset="0"/>
              </a:rPr>
              <a:t> a fogadó fél által nyújtott egyéb hozzájárulás rögzítendő, ha releváns (pl. szállás, étkezés, diákkedvezmény)</a:t>
            </a:r>
          </a:p>
          <a:p>
            <a:pPr lvl="0">
              <a:spcAft>
                <a:spcPts val="600"/>
              </a:spcAft>
              <a:buChar char="•"/>
            </a:pPr>
            <a:r>
              <a:rPr lang="hu-HU" sz="2400" dirty="0">
                <a:latin typeface="Calibri" panose="020F0502020204030204" pitchFamily="34" charset="0"/>
                <a:cs typeface="Calibri" panose="020F0502020204030204" pitchFamily="34" charset="0"/>
              </a:rPr>
              <a:t> szerződéskötéskor kell aláírva mellékelni</a:t>
            </a:r>
          </a:p>
        </p:txBody>
      </p:sp>
      <p:sp>
        <p:nvSpPr>
          <p:cNvPr id="11" name="Dátum helye 12">
            <a:extLst>
              <a:ext uri="{FF2B5EF4-FFF2-40B4-BE49-F238E27FC236}">
                <a16:creationId xmlns:a16="http://schemas.microsoft.com/office/drawing/2014/main" id="{F6B1FCBB-171B-4F8D-9EBF-248D481A0E00}"/>
              </a:ext>
            </a:extLst>
          </p:cNvPr>
          <p:cNvSpPr>
            <a:spLocks noGrp="1"/>
          </p:cNvSpPr>
          <p:nvPr>
            <p:ph type="dt" sz="half" idx="10"/>
          </p:nvPr>
        </p:nvSpPr>
        <p:spPr>
          <a:xfrm>
            <a:off x="0" y="6408614"/>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Stratégiai és Koordinációs Központ  </a:t>
            </a:r>
          </a:p>
        </p:txBody>
      </p:sp>
    </p:spTree>
    <p:extLst>
      <p:ext uri="{BB962C8B-B14F-4D97-AF65-F5344CB8AC3E}">
        <p14:creationId xmlns:p14="http://schemas.microsoft.com/office/powerpoint/2010/main" val="2207578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CB7D7D-030F-4A1F-B9B9-EDDCF47B6F79}"/>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200"/>
          <a:stretch/>
        </p:blipFill>
        <p:spPr>
          <a:xfrm>
            <a:off x="2456" y="1076856"/>
            <a:ext cx="9180917" cy="5805264"/>
          </a:xfrm>
          <a:prstGeom prst="rect">
            <a:avLst/>
          </a:prstGeom>
        </p:spPr>
      </p:pic>
      <p:graphicFrame>
        <p:nvGraphicFramePr>
          <p:cNvPr id="6" name="Table 1">
            <a:extLst>
              <a:ext uri="{FF2B5EF4-FFF2-40B4-BE49-F238E27FC236}">
                <a16:creationId xmlns:a16="http://schemas.microsoft.com/office/drawing/2014/main" id="{A0E57058-75D1-4D29-B9EF-BF6A1F4B8709}"/>
              </a:ext>
            </a:extLst>
          </p:cNvPr>
          <p:cNvGraphicFramePr/>
          <p:nvPr>
            <p:extLst>
              <p:ext uri="{D42A27DB-BD31-4B8C-83A1-F6EECF244321}">
                <p14:modId xmlns:p14="http://schemas.microsoft.com/office/powerpoint/2010/main" val="54067860"/>
              </p:ext>
            </p:extLst>
          </p:nvPr>
        </p:nvGraphicFramePr>
        <p:xfrm>
          <a:off x="107544" y="1628800"/>
          <a:ext cx="9001000" cy="5201756"/>
        </p:xfrm>
        <a:graphic>
          <a:graphicData uri="http://schemas.openxmlformats.org/drawingml/2006/table">
            <a:tbl>
              <a:tblPr>
                <a:tableStyleId>{37CE84F3-28C3-443E-9E96-99CF82512B78}</a:tableStyleId>
              </a:tblPr>
              <a:tblGrid>
                <a:gridCol w="7128792">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tblGrid>
              <a:tr h="1197593">
                <a:tc>
                  <a:txBody>
                    <a:bodyPr/>
                    <a:lstStyle/>
                    <a:p>
                      <a:pPr marL="400050" indent="-400050" algn="ctr">
                        <a:lnSpc>
                          <a:spcPct val="100000"/>
                        </a:lnSpc>
                        <a:buAutoNum type="romanUcPeriod"/>
                      </a:pPr>
                      <a:r>
                        <a:rPr lang="hu-HU" sz="1600" b="1" strike="noStrike" cap="all" spc="-1" baseline="0" dirty="0">
                          <a:solidFill>
                            <a:schemeClr val="tx1"/>
                          </a:solidFill>
                        </a:rPr>
                        <a:t>országcsoport</a:t>
                      </a:r>
                      <a:br>
                        <a:rPr dirty="0">
                          <a:solidFill>
                            <a:schemeClr val="tx1"/>
                          </a:solidFill>
                        </a:rPr>
                      </a:br>
                      <a:r>
                        <a:rPr lang="hu-HU" sz="1200" b="0" strike="noStrike" spc="-1" dirty="0">
                          <a:solidFill>
                            <a:schemeClr val="tx1"/>
                          </a:solidFill>
                        </a:rPr>
                        <a:t>Andorra, Ausztrália, Ausztria, Belgium, Cook-szigetek, Dánia, Dél-Korea, Egyesült Államok, Egyesült Királyság, Feröer-szigetek, Fidzsi, Finnország, Franciaország, Hollandia, Hongkong, Írország, Izland, Izrael, Japán, Kanada, Kelet-Timor, Kiribati, Liechtenstein, Luxemburg, Makaó, Marshall-szigetek, Mikronézia, Monaco, Nauru, Németország, Niue, Norvégia, Palau, Pápua Új-Guinea, Salamon-szigetek, San Marino, Svájc, Svédország, Szamoa, Szingapúr, Tajvan, Tonga, Tuvalu, Új-Zéland, Vanuatu</a:t>
                      </a:r>
                      <a:endParaRPr lang="hu-HU" sz="1200" b="0" strike="noStrike" spc="-1" dirty="0">
                        <a:solidFill>
                          <a:schemeClr val="tx1"/>
                        </a:solidFill>
                        <a:latin typeface="Calibri"/>
                      </a:endParaRPr>
                    </a:p>
                  </a:txBody>
                  <a:tcPr marL="6480" marR="648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hu-HU" sz="2000" b="1" strike="noStrike" spc="-1" dirty="0">
                          <a:solidFill>
                            <a:schemeClr val="bg1"/>
                          </a:solidFill>
                        </a:rPr>
                        <a:t> </a:t>
                      </a:r>
                    </a:p>
                    <a:p>
                      <a:pPr algn="ctr">
                        <a:lnSpc>
                          <a:spcPct val="100000"/>
                        </a:lnSpc>
                      </a:pPr>
                      <a:r>
                        <a:rPr lang="hu-HU" sz="2000" b="1" strike="noStrike" spc="-1" dirty="0">
                          <a:solidFill>
                            <a:schemeClr val="tx1"/>
                          </a:solidFill>
                        </a:rPr>
                        <a:t>400.000 Ft / hó</a:t>
                      </a:r>
                      <a:endParaRPr lang="hu-HU" sz="2000" b="1" strike="noStrike" spc="-1" dirty="0">
                        <a:solidFill>
                          <a:schemeClr val="tx1"/>
                        </a:solidFill>
                        <a:latin typeface="Calibri"/>
                      </a:endParaRPr>
                    </a:p>
                  </a:txBody>
                  <a:tcPr marL="6480" marR="648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22236">
                <a:tc>
                  <a:txBody>
                    <a:bodyPr/>
                    <a:lstStyle/>
                    <a:p>
                      <a:pPr algn="ctr">
                        <a:lnSpc>
                          <a:spcPct val="100000"/>
                        </a:lnSpc>
                      </a:pPr>
                      <a:r>
                        <a:rPr lang="hu-HU" sz="1600" b="1" strike="noStrike" kern="1200" cap="all" spc="-1" baseline="0" dirty="0">
                          <a:solidFill>
                            <a:schemeClr val="tx1"/>
                          </a:solidFill>
                        </a:rPr>
                        <a:t>II. országcsoport</a:t>
                      </a:r>
                      <a:br>
                        <a:rPr dirty="0">
                          <a:solidFill>
                            <a:schemeClr val="tx1"/>
                          </a:solidFill>
                        </a:rPr>
                      </a:br>
                      <a:r>
                        <a:rPr lang="hu-HU" sz="1200" b="0" strike="noStrike" spc="-1" dirty="0">
                          <a:solidFill>
                            <a:schemeClr val="tx1"/>
                          </a:solidFill>
                        </a:rPr>
                        <a:t>Afganisztán, Banglades, Belarusz, Bhután, Bosznia-Hercegovina, Bulgária, Ciprus, Csehország, Észak-Macedónia, Észtország, Georgia, Görögország, Horvátország, Irak, Jemen, Kambodzsa, Kína, Kirgizisztán, Koszovó, Laosz, Lengyelország, Lettország, Litvánia, Magyarország, Maldív-szigetek, Málta, Mianmar, Moldova, Montenegró, Nepál, Olaszország, Oroszország, Örményország, Örményország, Pakisztán, Portugália, Románia, Spanyolország, Srí Lanka, Szerbia, Szíria, Szlovákia, Szlovénia, Tádzsikisztán, Türkmenisztán, Ukrajna, Üzbegisztán</a:t>
                      </a:r>
                      <a:endParaRPr lang="hu-HU" sz="1200" b="0" strike="noStrike" spc="-1" dirty="0">
                        <a:solidFill>
                          <a:schemeClr val="tx1"/>
                        </a:solidFill>
                        <a:latin typeface="Calibri"/>
                      </a:endParaRPr>
                    </a:p>
                  </a:txBody>
                  <a:tcPr marL="6480" marR="6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lang="hu-HU" sz="2000" b="1" strike="noStrike" spc="-1" dirty="0">
                          <a:solidFill>
                            <a:schemeClr val="tx1"/>
                          </a:solidFill>
                        </a:rPr>
                        <a:t> 375.000 Ft / hó</a:t>
                      </a:r>
                      <a:endParaRPr lang="hu-HU" sz="2000" b="1" strike="noStrike" spc="-1" dirty="0">
                        <a:solidFill>
                          <a:schemeClr val="tx1"/>
                        </a:solidFill>
                        <a:latin typeface="Calibri"/>
                      </a:endParaRPr>
                    </a:p>
                  </a:txBody>
                  <a:tcPr marL="6480" marR="6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270698">
                <a:tc>
                  <a:txBody>
                    <a:bodyPr/>
                    <a:lstStyle/>
                    <a:p>
                      <a:pPr algn="ctr">
                        <a:lnSpc>
                          <a:spcPct val="100000"/>
                        </a:lnSpc>
                      </a:pPr>
                      <a:r>
                        <a:rPr lang="hu-HU" sz="1600" b="1" strike="noStrike" kern="1200" cap="all" spc="-1" baseline="0" dirty="0">
                          <a:solidFill>
                            <a:schemeClr val="tx1"/>
                          </a:solidFill>
                        </a:rPr>
                        <a:t>III. országcsoport</a:t>
                      </a:r>
                      <a:br>
                        <a:rPr dirty="0">
                          <a:solidFill>
                            <a:schemeClr val="tx1"/>
                          </a:solidFill>
                        </a:rPr>
                      </a:br>
                      <a:r>
                        <a:rPr lang="hu-HU" sz="1200" b="0" strike="noStrike" spc="-1" dirty="0">
                          <a:solidFill>
                            <a:schemeClr val="tx1"/>
                          </a:solidFill>
                        </a:rPr>
                        <a:t>Albánia, Algéria, Angola, Antigua és Barbuda, Argentína, Azerbajdzsán, Bahama-szigetek, Bahrein, Barbados, Belize, Benin, Bolívia, Botswana, Brazília, Brunei, Burkina Faso, Burundi, Chile, Comore-szigetek, Costa Rica, Csád, Dél-Afrika, Dél-Szudán, Dominika, Dominikai Köztársaság, Dzsibuti, Ecuador, Egyenlítői-Guinea, Egyesült Arab Emírségek, Egyiptom, El Salvador, Elefántcsontpart, Eritrea, Etiópia, Fülöp-szigetek, Gabon, Gambia, Ghána, Grenada, Guatemala, Guinea, Guinea-Bissau, Guyana, Haiti, Honduras, India, Indonézia, Irán, Jamaica, Jordánia, Kamerun, Katar, Kazahsztán, Kenya, Kolumbia, Kongó, Kongói Demokratikus Köztársaság, Közép-afrikai Köztársaság, Kuba, Kuvait, Lesotho, Libanon, Libéria, Líbia, Madagaszkár, Malajzia, Malawi, Mali, Marokkó, Mauritánia, Mauritius, Mexikó, Mongólia, Mozambik, Namíbia, Namíbia, Nicaragua, Niger, Nigéria, Nigéria, Omán, Palesztina, Panama, Paraguay, Peru, Ruanda, Saint Kitts és Nevis, Saint Lucia, Saint Vincent és Grenadine-szigetek, São Tomé és Príncipe, Seychelles-szigetek, Sierra Leone, Suriname, Szaúd-Arábia, Szenegál, Szomália, Szudán, Szváziföld, Tanzánia, Thaiföld, Togo, Törökország, Trinidad és Tobago, Tunézia, Uganda, Uruguay, Venezuela, Vietnám, Zambia, Zimbabwe, Zöld-foki-szigetek</a:t>
                      </a:r>
                      <a:endParaRPr lang="hu-HU" sz="1200" b="0" strike="noStrike" spc="-1" dirty="0">
                        <a:solidFill>
                          <a:schemeClr val="tx1"/>
                        </a:solidFill>
                        <a:latin typeface="Calibri"/>
                      </a:endParaRPr>
                    </a:p>
                  </a:txBody>
                  <a:tcPr marL="6480" marR="648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hu-HU" sz="2000" b="1" strike="noStrike" spc="-1" dirty="0">
                          <a:solidFill>
                            <a:schemeClr val="tx1"/>
                          </a:solidFill>
                        </a:rPr>
                        <a:t> 350.000 Ft / hó</a:t>
                      </a:r>
                      <a:endParaRPr lang="hu-HU" sz="2000" b="1" strike="noStrike" spc="-1" dirty="0">
                        <a:solidFill>
                          <a:schemeClr val="tx1"/>
                        </a:solidFill>
                        <a:latin typeface="Calibri"/>
                      </a:endParaRPr>
                    </a:p>
                  </a:txBody>
                  <a:tcPr marL="6480" marR="648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7" name="Title 12">
            <a:extLst>
              <a:ext uri="{FF2B5EF4-FFF2-40B4-BE49-F238E27FC236}">
                <a16:creationId xmlns:a16="http://schemas.microsoft.com/office/drawing/2014/main" id="{CE6E8B3E-E9D4-4B57-93F5-DE1E8DDF272A}"/>
              </a:ext>
            </a:extLst>
          </p:cNvPr>
          <p:cNvSpPr txBox="1">
            <a:spLocks/>
          </p:cNvSpPr>
          <p:nvPr/>
        </p:nvSpPr>
        <p:spPr>
          <a:xfrm>
            <a:off x="179512" y="255771"/>
            <a:ext cx="5550354" cy="580941"/>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u-HU" sz="3200" b="1" cap="all" dirty="0">
                <a:solidFill>
                  <a:schemeClr val="bg1"/>
                </a:solidFill>
                <a:latin typeface="Calibri" panose="020F0502020204030204" pitchFamily="34" charset="0"/>
                <a:cs typeface="Calibri" panose="020F0502020204030204" pitchFamily="34" charset="0"/>
              </a:rPr>
              <a:t>  AZ ÖSZTÖNDÍJ MÉRTÉKE</a:t>
            </a:r>
            <a:endParaRPr lang="hu-HU" sz="3200" b="1" dirty="0">
              <a:solidFill>
                <a:schemeClr val="bg1"/>
              </a:solidFill>
              <a:latin typeface="Calibri" panose="020F0502020204030204" pitchFamily="34" charset="0"/>
              <a:cs typeface="Calibri" panose="020F0502020204030204" pitchFamily="34" charset="0"/>
            </a:endParaRPr>
          </a:p>
        </p:txBody>
      </p:sp>
      <p:sp>
        <p:nvSpPr>
          <p:cNvPr id="10" name="Dátum helye 12">
            <a:extLst>
              <a:ext uri="{FF2B5EF4-FFF2-40B4-BE49-F238E27FC236}">
                <a16:creationId xmlns:a16="http://schemas.microsoft.com/office/drawing/2014/main" id="{9704CF43-6F63-4D0F-9B64-4BF9A21677D7}"/>
              </a:ext>
            </a:extLst>
          </p:cNvPr>
          <p:cNvSpPr txBox="1">
            <a:spLocks/>
          </p:cNvSpPr>
          <p:nvPr/>
        </p:nvSpPr>
        <p:spPr>
          <a:xfrm>
            <a:off x="-12576" y="1049585"/>
            <a:ext cx="9169152" cy="580940"/>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u-HU" sz="2800" b="1" cap="all" dirty="0">
                <a:solidFill>
                  <a:schemeClr val="bg1"/>
                </a:solidFill>
                <a:latin typeface="Calibri" panose="020F0502020204030204" pitchFamily="34" charset="0"/>
                <a:cs typeface="Calibri" panose="020F0502020204030204" pitchFamily="34" charset="0"/>
              </a:rPr>
              <a:t>Hosszútávú szakmai gyakorlati mobilitás</a:t>
            </a:r>
            <a:endParaRPr lang="hu-HU" sz="2400" b="1" cap="all"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7722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1F0B9BF-818A-4E82-965D-FE75B0C684A1}"/>
              </a:ext>
            </a:extLst>
          </p:cNvPr>
          <p:cNvPicPr>
            <a:picLocks noChangeAspect="1"/>
          </p:cNvPicPr>
          <p:nvPr/>
        </p:nvPicPr>
        <p:blipFill>
          <a:blip r:embed="rId2"/>
          <a:stretch>
            <a:fillRect/>
          </a:stretch>
        </p:blipFill>
        <p:spPr>
          <a:xfrm rot="10800000">
            <a:off x="14212" y="5805264"/>
            <a:ext cx="4629796" cy="581106"/>
          </a:xfrm>
          <a:prstGeom prst="rect">
            <a:avLst/>
          </a:prstGeom>
        </p:spPr>
      </p:pic>
      <p:pic>
        <p:nvPicPr>
          <p:cNvPr id="4" name="Picture 3">
            <a:extLst>
              <a:ext uri="{FF2B5EF4-FFF2-40B4-BE49-F238E27FC236}">
                <a16:creationId xmlns:a16="http://schemas.microsoft.com/office/drawing/2014/main" id="{9C97C285-23B2-432E-B052-28DB88CF3C72}"/>
              </a:ext>
            </a:extLst>
          </p:cNvPr>
          <p:cNvPicPr>
            <a:picLocks noChangeAspect="1"/>
          </p:cNvPicPr>
          <p:nvPr/>
        </p:nvPicPr>
        <p:blipFill rotWithShape="1">
          <a:blip r:embed="rId3">
            <a:duotone>
              <a:prstClr val="black"/>
              <a:srgbClr val="D9C3A5">
                <a:tint val="50000"/>
                <a:satMod val="18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24401"/>
          <a:stretch/>
        </p:blipFill>
        <p:spPr>
          <a:xfrm>
            <a:off x="0" y="1052736"/>
            <a:ext cx="9144000" cy="2160240"/>
          </a:xfrm>
          <a:prstGeom prst="rect">
            <a:avLst/>
          </a:prstGeom>
        </p:spPr>
      </p:pic>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sp>
        <p:nvSpPr>
          <p:cNvPr id="20" name="Szöveg helye 8">
            <a:extLst>
              <a:ext uri="{FF2B5EF4-FFF2-40B4-BE49-F238E27FC236}">
                <a16:creationId xmlns:a16="http://schemas.microsoft.com/office/drawing/2014/main" id="{A39BABE4-510B-4FC9-B30E-0336BFFBDC2E}"/>
              </a:ext>
            </a:extLst>
          </p:cNvPr>
          <p:cNvSpPr txBox="1">
            <a:spLocks/>
          </p:cNvSpPr>
          <p:nvPr/>
        </p:nvSpPr>
        <p:spPr>
          <a:xfrm>
            <a:off x="0" y="330447"/>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MOBILITÁS TÍPUSOK I.</a:t>
            </a:r>
            <a:endParaRPr lang="hu-HU" sz="3600" dirty="0"/>
          </a:p>
          <a:p>
            <a:pPr algn="ctr"/>
            <a:endParaRPr lang="hu-HU" sz="4000" dirty="0"/>
          </a:p>
        </p:txBody>
      </p:sp>
      <p:graphicFrame>
        <p:nvGraphicFramePr>
          <p:cNvPr id="25" name="Diagram 24">
            <a:extLst>
              <a:ext uri="{FF2B5EF4-FFF2-40B4-BE49-F238E27FC236}">
                <a16:creationId xmlns:a16="http://schemas.microsoft.com/office/drawing/2014/main" id="{FAC69979-BC68-48C9-8D50-521D689C9798}"/>
              </a:ext>
            </a:extLst>
          </p:cNvPr>
          <p:cNvGraphicFramePr/>
          <p:nvPr>
            <p:extLst>
              <p:ext uri="{D42A27DB-BD31-4B8C-83A1-F6EECF244321}">
                <p14:modId xmlns:p14="http://schemas.microsoft.com/office/powerpoint/2010/main" val="450976752"/>
              </p:ext>
            </p:extLst>
          </p:nvPr>
        </p:nvGraphicFramePr>
        <p:xfrm>
          <a:off x="996743" y="1169067"/>
          <a:ext cx="7138310" cy="17181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Dátum helye 12">
            <a:extLst>
              <a:ext uri="{FF2B5EF4-FFF2-40B4-BE49-F238E27FC236}">
                <a16:creationId xmlns:a16="http://schemas.microsoft.com/office/drawing/2014/main" id="{8359E676-0A97-4FD3-82EC-C3C48300F7F2}"/>
              </a:ext>
            </a:extLst>
          </p:cNvPr>
          <p:cNvSpPr>
            <a:spLocks noGrp="1"/>
          </p:cNvSpPr>
          <p:nvPr>
            <p:ph type="dt" sz="half" idx="10"/>
          </p:nvPr>
        </p:nvSpPr>
        <p:spPr>
          <a:xfrm>
            <a:off x="0" y="6345936"/>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Stratégiai és Koordinációs Központ  </a:t>
            </a:r>
          </a:p>
        </p:txBody>
      </p:sp>
      <p:graphicFrame>
        <p:nvGraphicFramePr>
          <p:cNvPr id="6" name="Table 6">
            <a:extLst>
              <a:ext uri="{FF2B5EF4-FFF2-40B4-BE49-F238E27FC236}">
                <a16:creationId xmlns:a16="http://schemas.microsoft.com/office/drawing/2014/main" id="{A5BF038B-24C3-4CFE-BF93-B8022D6D705B}"/>
              </a:ext>
            </a:extLst>
          </p:cNvPr>
          <p:cNvGraphicFramePr>
            <a:graphicFrameLocks noGrp="1"/>
          </p:cNvGraphicFramePr>
          <p:nvPr>
            <p:extLst>
              <p:ext uri="{D42A27DB-BD31-4B8C-83A1-F6EECF244321}">
                <p14:modId xmlns:p14="http://schemas.microsoft.com/office/powerpoint/2010/main" val="546690087"/>
              </p:ext>
            </p:extLst>
          </p:nvPr>
        </p:nvGraphicFramePr>
        <p:xfrm>
          <a:off x="35496" y="3251244"/>
          <a:ext cx="9073008" cy="2565400"/>
        </p:xfrm>
        <a:graphic>
          <a:graphicData uri="http://schemas.openxmlformats.org/drawingml/2006/table">
            <a:tbl>
              <a:tblPr firstRow="1" bandRow="1">
                <a:tableStyleId>{F5AB1C69-6EDB-4FF4-983F-18BD219EF322}</a:tableStyleId>
              </a:tblPr>
              <a:tblGrid>
                <a:gridCol w="1134126">
                  <a:extLst>
                    <a:ext uri="{9D8B030D-6E8A-4147-A177-3AD203B41FA5}">
                      <a16:colId xmlns:a16="http://schemas.microsoft.com/office/drawing/2014/main" val="4039853517"/>
                    </a:ext>
                  </a:extLst>
                </a:gridCol>
                <a:gridCol w="1134126">
                  <a:extLst>
                    <a:ext uri="{9D8B030D-6E8A-4147-A177-3AD203B41FA5}">
                      <a16:colId xmlns:a16="http://schemas.microsoft.com/office/drawing/2014/main" val="271110719"/>
                    </a:ext>
                  </a:extLst>
                </a:gridCol>
                <a:gridCol w="1134126">
                  <a:extLst>
                    <a:ext uri="{9D8B030D-6E8A-4147-A177-3AD203B41FA5}">
                      <a16:colId xmlns:a16="http://schemas.microsoft.com/office/drawing/2014/main" val="3174550574"/>
                    </a:ext>
                  </a:extLst>
                </a:gridCol>
                <a:gridCol w="1134126">
                  <a:extLst>
                    <a:ext uri="{9D8B030D-6E8A-4147-A177-3AD203B41FA5}">
                      <a16:colId xmlns:a16="http://schemas.microsoft.com/office/drawing/2014/main" val="3743713417"/>
                    </a:ext>
                  </a:extLst>
                </a:gridCol>
                <a:gridCol w="1134126">
                  <a:extLst>
                    <a:ext uri="{9D8B030D-6E8A-4147-A177-3AD203B41FA5}">
                      <a16:colId xmlns:a16="http://schemas.microsoft.com/office/drawing/2014/main" val="1549857731"/>
                    </a:ext>
                  </a:extLst>
                </a:gridCol>
                <a:gridCol w="1134126">
                  <a:extLst>
                    <a:ext uri="{9D8B030D-6E8A-4147-A177-3AD203B41FA5}">
                      <a16:colId xmlns:a16="http://schemas.microsoft.com/office/drawing/2014/main" val="1012465767"/>
                    </a:ext>
                  </a:extLst>
                </a:gridCol>
                <a:gridCol w="1260140">
                  <a:extLst>
                    <a:ext uri="{9D8B030D-6E8A-4147-A177-3AD203B41FA5}">
                      <a16:colId xmlns:a16="http://schemas.microsoft.com/office/drawing/2014/main" val="1738595214"/>
                    </a:ext>
                  </a:extLst>
                </a:gridCol>
                <a:gridCol w="1008112">
                  <a:extLst>
                    <a:ext uri="{9D8B030D-6E8A-4147-A177-3AD203B41FA5}">
                      <a16:colId xmlns:a16="http://schemas.microsoft.com/office/drawing/2014/main" val="4201757253"/>
                    </a:ext>
                  </a:extLst>
                </a:gridCol>
              </a:tblGrid>
              <a:tr h="370840">
                <a:tc>
                  <a:txBody>
                    <a:bodyPr/>
                    <a:lstStyle/>
                    <a:p>
                      <a:pPr algn="ctr"/>
                      <a:r>
                        <a:rPr lang="hu-HU" sz="1200" cap="all" baseline="0" dirty="0"/>
                        <a:t>Típus</a:t>
                      </a:r>
                    </a:p>
                  </a:txBody>
                  <a:tcPr anchor="ctr"/>
                </a:tc>
                <a:tc>
                  <a:txBody>
                    <a:bodyPr/>
                    <a:lstStyle/>
                    <a:p>
                      <a:pPr algn="ctr"/>
                      <a:r>
                        <a:rPr lang="hu-HU" sz="1200" cap="all" baseline="0" dirty="0"/>
                        <a:t>Időtartam</a:t>
                      </a:r>
                    </a:p>
                  </a:txBody>
                  <a:tcPr anchor="ctr"/>
                </a:tc>
                <a:tc>
                  <a:txBody>
                    <a:bodyPr/>
                    <a:lstStyle/>
                    <a:p>
                      <a:pPr algn="ctr"/>
                      <a:r>
                        <a:rPr lang="hu-HU" sz="1200" cap="all" baseline="0" dirty="0"/>
                        <a:t>FOSZK</a:t>
                      </a:r>
                    </a:p>
                  </a:txBody>
                  <a:tcPr anchor="ctr"/>
                </a:tc>
                <a:tc>
                  <a:txBody>
                    <a:bodyPr/>
                    <a:lstStyle/>
                    <a:p>
                      <a:pPr algn="ctr"/>
                      <a:r>
                        <a:rPr lang="hu-HU" sz="1200" cap="all" baseline="0" dirty="0"/>
                        <a:t>BA/BSc</a:t>
                      </a:r>
                    </a:p>
                  </a:txBody>
                  <a:tcPr anchor="ctr"/>
                </a:tc>
                <a:tc>
                  <a:txBody>
                    <a:bodyPr/>
                    <a:lstStyle/>
                    <a:p>
                      <a:pPr algn="ctr"/>
                      <a:r>
                        <a:rPr lang="hu-HU" sz="1200" cap="all" baseline="0" dirty="0"/>
                        <a:t>MA/MSc</a:t>
                      </a:r>
                    </a:p>
                  </a:txBody>
                  <a:tcPr anchor="ctr"/>
                </a:tc>
                <a:tc>
                  <a:txBody>
                    <a:bodyPr/>
                    <a:lstStyle/>
                    <a:p>
                      <a:pPr algn="ctr"/>
                      <a:r>
                        <a:rPr lang="hu-HU" sz="1200" cap="all" baseline="0" dirty="0"/>
                        <a:t>Osztatlan</a:t>
                      </a:r>
                    </a:p>
                  </a:txBody>
                  <a:tcPr anchor="ctr"/>
                </a:tc>
                <a:tc>
                  <a:txBody>
                    <a:bodyPr/>
                    <a:lstStyle/>
                    <a:p>
                      <a:pPr algn="ctr"/>
                      <a:r>
                        <a:rPr lang="hu-HU" sz="1200" cap="all" baseline="0" dirty="0"/>
                        <a:t>Szakirányú továbbképzés</a:t>
                      </a:r>
                    </a:p>
                  </a:txBody>
                  <a:tcPr anchor="ctr"/>
                </a:tc>
                <a:tc>
                  <a:txBody>
                    <a:bodyPr/>
                    <a:lstStyle/>
                    <a:p>
                      <a:pPr algn="ctr"/>
                      <a:r>
                        <a:rPr lang="hu-HU" sz="1200" cap="all" baseline="0" dirty="0"/>
                        <a:t>PhD</a:t>
                      </a:r>
                    </a:p>
                  </a:txBody>
                  <a:tcPr anchor="ctr"/>
                </a:tc>
                <a:extLst>
                  <a:ext uri="{0D108BD9-81ED-4DB2-BD59-A6C34878D82A}">
                    <a16:rowId xmlns:a16="http://schemas.microsoft.com/office/drawing/2014/main" val="977946792"/>
                  </a:ext>
                </a:extLst>
              </a:tr>
              <a:tr h="370840">
                <a:tc>
                  <a:txBody>
                    <a:bodyPr/>
                    <a:lstStyle/>
                    <a:p>
                      <a:pPr algn="ctr"/>
                      <a:r>
                        <a:rPr lang="hu-HU" sz="1200" b="1" cap="small" baseline="0" dirty="0"/>
                        <a:t>Tanulmányi</a:t>
                      </a:r>
                    </a:p>
                    <a:p>
                      <a:pPr algn="ctr"/>
                      <a:r>
                        <a:rPr lang="hu-HU" sz="1200" b="1" cap="small" baseline="0" dirty="0"/>
                        <a:t>célú</a:t>
                      </a:r>
                    </a:p>
                  </a:txBody>
                  <a:tcPr anchor="ctr"/>
                </a:tc>
                <a:tc>
                  <a:txBody>
                    <a:bodyPr/>
                    <a:lstStyle/>
                    <a:p>
                      <a:pPr algn="ctr"/>
                      <a:r>
                        <a:rPr lang="hu-HU" sz="1200" dirty="0"/>
                        <a:t>2 - 12 hónap</a:t>
                      </a:r>
                    </a:p>
                  </a:txBody>
                  <a:tcPr anchor="ctr"/>
                </a:tc>
                <a:tc>
                  <a:txBody>
                    <a:bodyPr/>
                    <a:lstStyle/>
                    <a:p>
                      <a:pPr algn="ctr"/>
                      <a:r>
                        <a:rPr lang="hu-HU" sz="1200" dirty="0"/>
                        <a:t>intézményközimegállapodás szerint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extLst>
                  <a:ext uri="{0D108BD9-81ED-4DB2-BD59-A6C34878D82A}">
                    <a16:rowId xmlns:a16="http://schemas.microsoft.com/office/drawing/2014/main" val="2117450523"/>
                  </a:ext>
                </a:extLst>
              </a:tr>
              <a:tr h="370840">
                <a:tc>
                  <a:txBody>
                    <a:bodyPr/>
                    <a:lstStyle/>
                    <a:p>
                      <a:pPr algn="ctr"/>
                      <a:r>
                        <a:rPr lang="hu-HU" sz="1200" b="1" cap="small" baseline="0" dirty="0"/>
                        <a:t>Szakmai gyakorlati</a:t>
                      </a:r>
                    </a:p>
                  </a:txBody>
                  <a:tcPr anchor="ctr"/>
                </a:tc>
                <a:tc>
                  <a:txBody>
                    <a:bodyPr/>
                    <a:lstStyle/>
                    <a:p>
                      <a:pPr algn="ctr"/>
                      <a:r>
                        <a:rPr lang="hu-HU" sz="1200" dirty="0"/>
                        <a:t>2 - 12 hónap</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extLst>
                  <a:ext uri="{0D108BD9-81ED-4DB2-BD59-A6C34878D82A}">
                    <a16:rowId xmlns:a16="http://schemas.microsoft.com/office/drawing/2014/main" val="1685993809"/>
                  </a:ext>
                </a:extLst>
              </a:tr>
              <a:tr h="370840">
                <a:tc>
                  <a:txBody>
                    <a:bodyPr/>
                    <a:lstStyle/>
                    <a:p>
                      <a:pPr algn="ctr"/>
                      <a:r>
                        <a:rPr lang="hu-HU" sz="1200" b="1" cap="small" baseline="0" dirty="0"/>
                        <a:t>Kutatási célú</a:t>
                      </a:r>
                    </a:p>
                  </a:txBody>
                  <a:tcPr anchor="ctr"/>
                </a:tc>
                <a:tc>
                  <a:txBody>
                    <a:bodyPr/>
                    <a:lstStyle/>
                    <a:p>
                      <a:pPr algn="ctr"/>
                      <a:r>
                        <a:rPr lang="hu-HU" sz="1200" dirty="0"/>
                        <a:t>2 - 5 hónap</a:t>
                      </a:r>
                    </a:p>
                  </a:txBody>
                  <a:tcPr anchor="ctr"/>
                </a:tc>
                <a:tc>
                  <a:txBody>
                    <a:bodyPr/>
                    <a:lstStyle/>
                    <a:p>
                      <a:pPr algn="ct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200" dirty="0">
                          <a:sym typeface="Wingdings" panose="05000000000000000000" pitchFamily="2" charset="2"/>
                        </a:rPr>
                        <a:t>Szakdolgozati kurzusok féléveiben</a:t>
                      </a:r>
                      <a:endParaRPr lang="hu-H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algn="ctr"/>
                      <a:r>
                        <a:rPr lang="hu-HU" sz="1200" dirty="0"/>
                        <a:t>min. 7 lezárt félévvel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extLst>
                  <a:ext uri="{0D108BD9-81ED-4DB2-BD59-A6C34878D82A}">
                    <a16:rowId xmlns:a16="http://schemas.microsoft.com/office/drawing/2014/main" val="276069115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200" b="1" cap="small" baseline="0" dirty="0"/>
                        <a:t>Frissdiplomás</a:t>
                      </a:r>
                    </a:p>
                  </a:txBody>
                  <a:tcPr anchor="ctr"/>
                </a:tc>
                <a:tc>
                  <a:txBody>
                    <a:bodyPr/>
                    <a:lstStyle/>
                    <a:p>
                      <a:pPr algn="ctr"/>
                      <a:r>
                        <a:rPr lang="hu-HU" sz="1200" dirty="0"/>
                        <a:t>2 - 12 hónap</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extLst>
                  <a:ext uri="{0D108BD9-81ED-4DB2-BD59-A6C34878D82A}">
                    <a16:rowId xmlns:a16="http://schemas.microsoft.com/office/drawing/2014/main" val="2812450952"/>
                  </a:ext>
                </a:extLst>
              </a:tr>
            </a:tbl>
          </a:graphicData>
        </a:graphic>
      </p:graphicFrame>
    </p:spTree>
    <p:extLst>
      <p:ext uri="{BB962C8B-B14F-4D97-AF65-F5344CB8AC3E}">
        <p14:creationId xmlns:p14="http://schemas.microsoft.com/office/powerpoint/2010/main" val="3879156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2">
            <a:extLst>
              <a:ext uri="{FF2B5EF4-FFF2-40B4-BE49-F238E27FC236}">
                <a16:creationId xmlns:a16="http://schemas.microsoft.com/office/drawing/2014/main" id="{CE6E8B3E-E9D4-4B57-93F5-DE1E8DDF272A}"/>
              </a:ext>
            </a:extLst>
          </p:cNvPr>
          <p:cNvSpPr txBox="1">
            <a:spLocks/>
          </p:cNvSpPr>
          <p:nvPr/>
        </p:nvSpPr>
        <p:spPr>
          <a:xfrm>
            <a:off x="179512" y="255771"/>
            <a:ext cx="5550354" cy="580941"/>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u-HU" sz="3200" b="1" cap="all" dirty="0">
                <a:solidFill>
                  <a:schemeClr val="bg1"/>
                </a:solidFill>
                <a:latin typeface="Calibri" panose="020F0502020204030204" pitchFamily="34" charset="0"/>
                <a:cs typeface="Calibri" panose="020F0502020204030204" pitchFamily="34" charset="0"/>
              </a:rPr>
              <a:t>  AZ ÖSZTÖNDÍJ MÉRTÉKE</a:t>
            </a:r>
            <a:endParaRPr lang="hu-HU" sz="3200" b="1" dirty="0">
              <a:solidFill>
                <a:schemeClr val="bg1"/>
              </a:solidFill>
              <a:latin typeface="Calibri" panose="020F0502020204030204" pitchFamily="34" charset="0"/>
              <a:cs typeface="Calibri" panose="020F0502020204030204" pitchFamily="34" charset="0"/>
            </a:endParaRPr>
          </a:p>
        </p:txBody>
      </p:sp>
      <p:sp>
        <p:nvSpPr>
          <p:cNvPr id="10" name="Dátum helye 12">
            <a:extLst>
              <a:ext uri="{FF2B5EF4-FFF2-40B4-BE49-F238E27FC236}">
                <a16:creationId xmlns:a16="http://schemas.microsoft.com/office/drawing/2014/main" id="{9704CF43-6F63-4D0F-9B64-4BF9A21677D7}"/>
              </a:ext>
            </a:extLst>
          </p:cNvPr>
          <p:cNvSpPr txBox="1">
            <a:spLocks/>
          </p:cNvSpPr>
          <p:nvPr/>
        </p:nvSpPr>
        <p:spPr>
          <a:xfrm>
            <a:off x="-14379" y="1119868"/>
            <a:ext cx="9169152" cy="580940"/>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u-HU" sz="2800" b="1" cap="all" dirty="0">
                <a:solidFill>
                  <a:schemeClr val="bg1"/>
                </a:solidFill>
                <a:latin typeface="Calibri" panose="020F0502020204030204" pitchFamily="34" charset="0"/>
                <a:cs typeface="Calibri" panose="020F0502020204030204" pitchFamily="34" charset="0"/>
              </a:rPr>
              <a:t>Rövidtávú tanulmányi mobilitás</a:t>
            </a:r>
            <a:endParaRPr lang="hu-HU" sz="2400" b="1" cap="all" dirty="0">
              <a:solidFill>
                <a:schemeClr val="bg1"/>
              </a:solidFill>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6B219215-DCB8-4A37-A8A3-07D67BECFBE4}"/>
              </a:ext>
            </a:extLst>
          </p:cNvPr>
          <p:cNvGraphicFramePr>
            <a:graphicFrameLocks noGrp="1"/>
          </p:cNvGraphicFramePr>
          <p:nvPr>
            <p:extLst>
              <p:ext uri="{D42A27DB-BD31-4B8C-83A1-F6EECF244321}">
                <p14:modId xmlns:p14="http://schemas.microsoft.com/office/powerpoint/2010/main" val="3196719142"/>
              </p:ext>
            </p:extLst>
          </p:nvPr>
        </p:nvGraphicFramePr>
        <p:xfrm>
          <a:off x="0" y="1830719"/>
          <a:ext cx="9158380" cy="2318361"/>
        </p:xfrm>
        <a:graphic>
          <a:graphicData uri="http://schemas.openxmlformats.org/drawingml/2006/table">
            <a:tbl>
              <a:tblPr firstRow="1" firstCol="1" bandRow="1">
                <a:tableStyleId>{5202B0CA-FC54-4496-8BCA-5EF66A818D29}</a:tableStyleId>
              </a:tblPr>
              <a:tblGrid>
                <a:gridCol w="2289106">
                  <a:extLst>
                    <a:ext uri="{9D8B030D-6E8A-4147-A177-3AD203B41FA5}">
                      <a16:colId xmlns:a16="http://schemas.microsoft.com/office/drawing/2014/main" val="2526910500"/>
                    </a:ext>
                  </a:extLst>
                </a:gridCol>
                <a:gridCol w="2289106">
                  <a:extLst>
                    <a:ext uri="{9D8B030D-6E8A-4147-A177-3AD203B41FA5}">
                      <a16:colId xmlns:a16="http://schemas.microsoft.com/office/drawing/2014/main" val="2473750250"/>
                    </a:ext>
                  </a:extLst>
                </a:gridCol>
                <a:gridCol w="2290084">
                  <a:extLst>
                    <a:ext uri="{9D8B030D-6E8A-4147-A177-3AD203B41FA5}">
                      <a16:colId xmlns:a16="http://schemas.microsoft.com/office/drawing/2014/main" val="949756979"/>
                    </a:ext>
                  </a:extLst>
                </a:gridCol>
                <a:gridCol w="2290084">
                  <a:extLst>
                    <a:ext uri="{9D8B030D-6E8A-4147-A177-3AD203B41FA5}">
                      <a16:colId xmlns:a16="http://schemas.microsoft.com/office/drawing/2014/main" val="4161427519"/>
                    </a:ext>
                  </a:extLst>
                </a:gridCol>
              </a:tblGrid>
              <a:tr h="352655">
                <a:tc gridSpan="4">
                  <a:txBody>
                    <a:bodyPr/>
                    <a:lstStyle/>
                    <a:p>
                      <a:pPr marL="0" marR="0" algn="just">
                        <a:lnSpc>
                          <a:spcPct val="107000"/>
                        </a:lnSpc>
                        <a:spcBef>
                          <a:spcPts val="0"/>
                        </a:spcBef>
                        <a:spcAft>
                          <a:spcPts val="0"/>
                        </a:spcAft>
                      </a:pPr>
                      <a:endParaRPr lang="hu-HU" sz="600" cap="all" dirty="0">
                        <a:effectLst/>
                      </a:endParaRPr>
                    </a:p>
                    <a:p>
                      <a:pPr marL="0" marR="0" algn="ctr">
                        <a:lnSpc>
                          <a:spcPct val="107000"/>
                        </a:lnSpc>
                        <a:spcBef>
                          <a:spcPts val="0"/>
                        </a:spcBef>
                        <a:spcAft>
                          <a:spcPts val="0"/>
                        </a:spcAft>
                      </a:pPr>
                      <a:r>
                        <a:rPr lang="hu-HU" sz="2000" b="0" cap="all" dirty="0">
                          <a:effectLst/>
                        </a:rPr>
                        <a:t>Felsőoktatási szakképzés, Alapképzés, mesterképzés, </a:t>
                      </a:r>
                    </a:p>
                    <a:p>
                      <a:pPr marL="0" marR="0" algn="ctr">
                        <a:lnSpc>
                          <a:spcPct val="107000"/>
                        </a:lnSpc>
                        <a:spcBef>
                          <a:spcPts val="0"/>
                        </a:spcBef>
                        <a:spcAft>
                          <a:spcPts val="0"/>
                        </a:spcAft>
                      </a:pPr>
                      <a:r>
                        <a:rPr lang="hu-HU" sz="2000" b="0" cap="all" dirty="0">
                          <a:effectLst/>
                        </a:rPr>
                        <a:t>szakirányú továbbképzés és osztatlan képzés esetén</a:t>
                      </a:r>
                    </a:p>
                    <a:p>
                      <a:pPr marL="0" marR="0" algn="just">
                        <a:lnSpc>
                          <a:spcPct val="107000"/>
                        </a:lnSpc>
                        <a:spcBef>
                          <a:spcPts val="0"/>
                        </a:spcBef>
                        <a:spcAft>
                          <a:spcPts val="0"/>
                        </a:spcAft>
                      </a:pPr>
                      <a:endParaRPr lang="hu-HU"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2">
                        <a:lumMod val="50000"/>
                      </a:schemeClr>
                    </a:solidFill>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2831658328"/>
                  </a:ext>
                </a:extLst>
              </a:tr>
              <a:tr h="352655">
                <a:tc>
                  <a:txBody>
                    <a:bodyPr/>
                    <a:lstStyle/>
                    <a:p>
                      <a:pPr marL="0" marR="0" algn="just">
                        <a:lnSpc>
                          <a:spcPct val="107000"/>
                        </a:lnSpc>
                        <a:spcBef>
                          <a:spcPts val="0"/>
                        </a:spcBef>
                        <a:spcAft>
                          <a:spcPts val="0"/>
                        </a:spcAft>
                      </a:pPr>
                      <a:r>
                        <a:rPr lang="hu-HU" sz="1800">
                          <a:effectLst/>
                        </a:rPr>
                        <a:t> </a:t>
                      </a:r>
                      <a:endParaRPr lang="hu-HU"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1.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2.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3.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3805931354"/>
                  </a:ext>
                </a:extLst>
              </a:tr>
              <a:tr h="352655">
                <a:tc>
                  <a:txBody>
                    <a:bodyPr/>
                    <a:lstStyle/>
                    <a:p>
                      <a:pPr marL="0" marR="0" algn="ctr">
                        <a:lnSpc>
                          <a:spcPct val="107000"/>
                        </a:lnSpc>
                        <a:spcBef>
                          <a:spcPts val="0"/>
                        </a:spcBef>
                        <a:spcAft>
                          <a:spcPts val="0"/>
                        </a:spcAft>
                      </a:pPr>
                      <a:r>
                        <a:rPr lang="hu-HU" sz="2400" dirty="0">
                          <a:effectLst/>
                        </a:rPr>
                        <a:t>1 – 10.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30 000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27 500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25 000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184318697"/>
                  </a:ext>
                </a:extLst>
              </a:tr>
              <a:tr h="352655">
                <a:tc>
                  <a:txBody>
                    <a:bodyPr/>
                    <a:lstStyle/>
                    <a:p>
                      <a:pPr marL="0" marR="0" algn="ctr">
                        <a:lnSpc>
                          <a:spcPct val="107000"/>
                        </a:lnSpc>
                        <a:spcBef>
                          <a:spcPts val="0"/>
                        </a:spcBef>
                        <a:spcAft>
                          <a:spcPts val="0"/>
                        </a:spcAft>
                      </a:pPr>
                      <a:r>
                        <a:rPr lang="hu-HU" sz="2400">
                          <a:effectLst/>
                        </a:rPr>
                        <a:t>11 – 20. nap</a:t>
                      </a:r>
                      <a:endParaRPr lang="hu-HU"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20 000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17 500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15 000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656450801"/>
                  </a:ext>
                </a:extLst>
              </a:tr>
              <a:tr h="352655">
                <a:tc>
                  <a:txBody>
                    <a:bodyPr/>
                    <a:lstStyle/>
                    <a:p>
                      <a:pPr marL="0" marR="0" algn="ctr">
                        <a:lnSpc>
                          <a:spcPct val="107000"/>
                        </a:lnSpc>
                        <a:spcBef>
                          <a:spcPts val="0"/>
                        </a:spcBef>
                        <a:spcAft>
                          <a:spcPts val="0"/>
                        </a:spcAft>
                      </a:pPr>
                      <a:r>
                        <a:rPr lang="hu-HU" sz="2400" dirty="0">
                          <a:effectLst/>
                        </a:rPr>
                        <a:t>21 – 30.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10 000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7 500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5 000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3777904132"/>
                  </a:ext>
                </a:extLst>
              </a:tr>
            </a:tbl>
          </a:graphicData>
        </a:graphic>
      </p:graphicFrame>
      <p:graphicFrame>
        <p:nvGraphicFramePr>
          <p:cNvPr id="8" name="Table 7">
            <a:extLst>
              <a:ext uri="{FF2B5EF4-FFF2-40B4-BE49-F238E27FC236}">
                <a16:creationId xmlns:a16="http://schemas.microsoft.com/office/drawing/2014/main" id="{EA6C00C3-EBBA-474D-8519-7D05C25899F1}"/>
              </a:ext>
            </a:extLst>
          </p:cNvPr>
          <p:cNvGraphicFramePr>
            <a:graphicFrameLocks noGrp="1"/>
          </p:cNvGraphicFramePr>
          <p:nvPr>
            <p:extLst>
              <p:ext uri="{D42A27DB-BD31-4B8C-83A1-F6EECF244321}">
                <p14:modId xmlns:p14="http://schemas.microsoft.com/office/powerpoint/2010/main" val="399586307"/>
              </p:ext>
            </p:extLst>
          </p:nvPr>
        </p:nvGraphicFramePr>
        <p:xfrm>
          <a:off x="-14379" y="4221088"/>
          <a:ext cx="9169152" cy="2013585"/>
        </p:xfrm>
        <a:graphic>
          <a:graphicData uri="http://schemas.openxmlformats.org/drawingml/2006/table">
            <a:tbl>
              <a:tblPr firstRow="1" firstCol="1" bandRow="1">
                <a:tableStyleId>{5202B0CA-FC54-4496-8BCA-5EF66A818D29}</a:tableStyleId>
              </a:tblPr>
              <a:tblGrid>
                <a:gridCol w="2291799">
                  <a:extLst>
                    <a:ext uri="{9D8B030D-6E8A-4147-A177-3AD203B41FA5}">
                      <a16:colId xmlns:a16="http://schemas.microsoft.com/office/drawing/2014/main" val="3903379132"/>
                    </a:ext>
                  </a:extLst>
                </a:gridCol>
                <a:gridCol w="2291799">
                  <a:extLst>
                    <a:ext uri="{9D8B030D-6E8A-4147-A177-3AD203B41FA5}">
                      <a16:colId xmlns:a16="http://schemas.microsoft.com/office/drawing/2014/main" val="2366061940"/>
                    </a:ext>
                  </a:extLst>
                </a:gridCol>
                <a:gridCol w="2292777">
                  <a:extLst>
                    <a:ext uri="{9D8B030D-6E8A-4147-A177-3AD203B41FA5}">
                      <a16:colId xmlns:a16="http://schemas.microsoft.com/office/drawing/2014/main" val="2100606175"/>
                    </a:ext>
                  </a:extLst>
                </a:gridCol>
                <a:gridCol w="2292777">
                  <a:extLst>
                    <a:ext uri="{9D8B030D-6E8A-4147-A177-3AD203B41FA5}">
                      <a16:colId xmlns:a16="http://schemas.microsoft.com/office/drawing/2014/main" val="3810151817"/>
                    </a:ext>
                  </a:extLst>
                </a:gridCol>
              </a:tblGrid>
              <a:tr h="320732">
                <a:tc gridSpan="4">
                  <a:txBody>
                    <a:bodyPr/>
                    <a:lstStyle/>
                    <a:p>
                      <a:pPr marL="0" marR="0" algn="ctr">
                        <a:lnSpc>
                          <a:spcPct val="107000"/>
                        </a:lnSpc>
                        <a:spcBef>
                          <a:spcPts val="0"/>
                        </a:spcBef>
                        <a:spcAft>
                          <a:spcPts val="0"/>
                        </a:spcAft>
                      </a:pPr>
                      <a:endParaRPr lang="hu-HU" sz="600" b="0" cap="all" dirty="0">
                        <a:effectLst/>
                      </a:endParaRPr>
                    </a:p>
                    <a:p>
                      <a:pPr marL="0" marR="0" algn="ctr">
                        <a:lnSpc>
                          <a:spcPct val="107000"/>
                        </a:lnSpc>
                        <a:spcBef>
                          <a:spcPts val="0"/>
                        </a:spcBef>
                        <a:spcAft>
                          <a:spcPts val="0"/>
                        </a:spcAft>
                      </a:pPr>
                      <a:r>
                        <a:rPr lang="hu-HU" sz="2000" b="0" cap="all" dirty="0">
                          <a:effectLst/>
                        </a:rPr>
                        <a:t>Doktori képzés esetén</a:t>
                      </a:r>
                    </a:p>
                    <a:p>
                      <a:pPr marL="0" marR="0" algn="ctr">
                        <a:lnSpc>
                          <a:spcPct val="107000"/>
                        </a:lnSpc>
                        <a:spcBef>
                          <a:spcPts val="0"/>
                        </a:spcBef>
                        <a:spcAft>
                          <a:spcPts val="0"/>
                        </a:spcAft>
                      </a:pPr>
                      <a:endParaRPr lang="hu-HU" sz="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2">
                        <a:lumMod val="50000"/>
                      </a:schemeClr>
                    </a:solidFill>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610433139"/>
                  </a:ext>
                </a:extLst>
              </a:tr>
              <a:tr h="320732">
                <a:tc>
                  <a:txBody>
                    <a:bodyPr/>
                    <a:lstStyle/>
                    <a:p>
                      <a:pPr marL="0" marR="0" algn="ctr">
                        <a:lnSpc>
                          <a:spcPct val="107000"/>
                        </a:lnSpc>
                        <a:spcBef>
                          <a:spcPts val="0"/>
                        </a:spcBef>
                        <a:spcAft>
                          <a:spcPts val="0"/>
                        </a:spcAft>
                      </a:pPr>
                      <a:r>
                        <a:rPr lang="hu-HU" sz="2400" dirty="0">
                          <a:effectLst/>
                        </a:rPr>
                        <a:t> </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1.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2.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b="1" dirty="0">
                          <a:effectLst/>
                        </a:rPr>
                        <a:t>3.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4128859880"/>
                  </a:ext>
                </a:extLst>
              </a:tr>
              <a:tr h="320732">
                <a:tc>
                  <a:txBody>
                    <a:bodyPr/>
                    <a:lstStyle/>
                    <a:p>
                      <a:pPr marL="0" marR="0" algn="ctr">
                        <a:lnSpc>
                          <a:spcPct val="107000"/>
                        </a:lnSpc>
                        <a:spcBef>
                          <a:spcPts val="0"/>
                        </a:spcBef>
                        <a:spcAft>
                          <a:spcPts val="0"/>
                        </a:spcAft>
                      </a:pPr>
                      <a:r>
                        <a:rPr lang="hu-HU" sz="2400" dirty="0">
                          <a:effectLst/>
                        </a:rPr>
                        <a:t>1</a:t>
                      </a:r>
                      <a:r>
                        <a:rPr lang="hu-HU" sz="2400">
                          <a:effectLst/>
                        </a:rPr>
                        <a:t> </a:t>
                      </a:r>
                      <a:r>
                        <a:rPr lang="hu-HU" sz="2400" dirty="0">
                          <a:effectLst/>
                        </a:rPr>
                        <a:t>– 10.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35 000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32 500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30 000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1576728238"/>
                  </a:ext>
                </a:extLst>
              </a:tr>
              <a:tr h="320732">
                <a:tc>
                  <a:txBody>
                    <a:bodyPr/>
                    <a:lstStyle/>
                    <a:p>
                      <a:pPr marL="0" marR="0" algn="ctr">
                        <a:lnSpc>
                          <a:spcPct val="107000"/>
                        </a:lnSpc>
                        <a:spcBef>
                          <a:spcPts val="0"/>
                        </a:spcBef>
                        <a:spcAft>
                          <a:spcPts val="0"/>
                        </a:spcAft>
                      </a:pPr>
                      <a:r>
                        <a:rPr lang="hu-HU" sz="2400" dirty="0">
                          <a:effectLst/>
                        </a:rPr>
                        <a:t>11 – 20.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25 000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22 500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20 000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60751296"/>
                  </a:ext>
                </a:extLst>
              </a:tr>
              <a:tr h="320732">
                <a:tc>
                  <a:txBody>
                    <a:bodyPr/>
                    <a:lstStyle/>
                    <a:p>
                      <a:pPr marL="0" marR="0" algn="ctr">
                        <a:lnSpc>
                          <a:spcPct val="107000"/>
                        </a:lnSpc>
                        <a:spcBef>
                          <a:spcPts val="0"/>
                        </a:spcBef>
                        <a:spcAft>
                          <a:spcPts val="0"/>
                        </a:spcAft>
                      </a:pPr>
                      <a:r>
                        <a:rPr lang="hu-HU" sz="2400" dirty="0">
                          <a:effectLst/>
                        </a:rPr>
                        <a:t>21 – 30.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15 000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a:effectLst/>
                        </a:rPr>
                        <a:t>12 500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000"/>
                        </a:lnSpc>
                        <a:spcBef>
                          <a:spcPts val="0"/>
                        </a:spcBef>
                        <a:spcAft>
                          <a:spcPts val="0"/>
                        </a:spcAft>
                      </a:pPr>
                      <a:r>
                        <a:rPr lang="hu-HU" sz="2000" dirty="0">
                          <a:effectLst/>
                        </a:rPr>
                        <a:t>10 000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818839058"/>
                  </a:ext>
                </a:extLst>
              </a:tr>
            </a:tbl>
          </a:graphicData>
        </a:graphic>
      </p:graphicFrame>
      <p:sp>
        <p:nvSpPr>
          <p:cNvPr id="6" name="Dátum helye 12">
            <a:extLst>
              <a:ext uri="{FF2B5EF4-FFF2-40B4-BE49-F238E27FC236}">
                <a16:creationId xmlns:a16="http://schemas.microsoft.com/office/drawing/2014/main" id="{234783F9-66ED-4392-87C1-83DBFB5130A8}"/>
              </a:ext>
            </a:extLst>
          </p:cNvPr>
          <p:cNvSpPr>
            <a:spLocks noGrp="1"/>
          </p:cNvSpPr>
          <p:nvPr>
            <p:ph type="dt" sz="half" idx="10"/>
          </p:nvPr>
        </p:nvSpPr>
        <p:spPr>
          <a:xfrm>
            <a:off x="0" y="6309320"/>
            <a:ext cx="9144000" cy="452368"/>
          </a:xfrm>
          <a:solidFill>
            <a:srgbClr val="C00000"/>
          </a:solidFill>
        </p:spPr>
        <p:txBody>
          <a:bodyPr/>
          <a:lstStyle/>
          <a:p>
            <a:pPr algn="ctr"/>
            <a:r>
              <a:rPr lang="hu-HU" sz="1800" b="1" dirty="0">
                <a:solidFill>
                  <a:schemeClr val="bg1"/>
                </a:solidFill>
                <a:latin typeface="Calibri" panose="020F0502020204030204" pitchFamily="34" charset="0"/>
                <a:cs typeface="Calibri" panose="020F0502020204030204" pitchFamily="34" charset="0"/>
              </a:rPr>
              <a:t>Utazási támogatás nincs, de az utazási napokra is igényelhető ösztöndíj!</a:t>
            </a:r>
          </a:p>
        </p:txBody>
      </p:sp>
    </p:spTree>
    <p:extLst>
      <p:ext uri="{BB962C8B-B14F-4D97-AF65-F5344CB8AC3E}">
        <p14:creationId xmlns:p14="http://schemas.microsoft.com/office/powerpoint/2010/main" val="2228292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04BC9A5-E490-4C29-BF90-9A89B35BD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0283"/>
            <a:ext cx="9172698" cy="5167717"/>
          </a:xfrm>
          <a:prstGeom prst="rect">
            <a:avLst/>
          </a:prstGeom>
        </p:spPr>
      </p:pic>
      <p:graphicFrame>
        <p:nvGraphicFramePr>
          <p:cNvPr id="2" name="Diagram 1">
            <a:extLst>
              <a:ext uri="{FF2B5EF4-FFF2-40B4-BE49-F238E27FC236}">
                <a16:creationId xmlns:a16="http://schemas.microsoft.com/office/drawing/2014/main" id="{F3B63F45-14A3-4655-B1DB-FBDF38C060C1}"/>
              </a:ext>
            </a:extLst>
          </p:cNvPr>
          <p:cNvGraphicFramePr/>
          <p:nvPr>
            <p:extLst>
              <p:ext uri="{D42A27DB-BD31-4B8C-83A1-F6EECF244321}">
                <p14:modId xmlns:p14="http://schemas.microsoft.com/office/powerpoint/2010/main" val="3159223486"/>
              </p:ext>
            </p:extLst>
          </p:nvPr>
        </p:nvGraphicFramePr>
        <p:xfrm>
          <a:off x="-13994" y="1116124"/>
          <a:ext cx="9172698" cy="4473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2">
            <a:extLst>
              <a:ext uri="{FF2B5EF4-FFF2-40B4-BE49-F238E27FC236}">
                <a16:creationId xmlns:a16="http://schemas.microsoft.com/office/drawing/2014/main" id="{0FDB9C62-D3D5-4544-9B31-C2637A9A9097}"/>
              </a:ext>
            </a:extLst>
          </p:cNvPr>
          <p:cNvSpPr txBox="1">
            <a:spLocks/>
          </p:cNvSpPr>
          <p:nvPr/>
        </p:nvSpPr>
        <p:spPr>
          <a:xfrm>
            <a:off x="179512" y="255771"/>
            <a:ext cx="5550354" cy="580941"/>
          </a:xfrm>
          <a:prstGeom prst="rect">
            <a:avLst/>
          </a:prstGeom>
        </p:spPr>
        <p:txBody>
          <a:bodyPr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u-HU" sz="3600" b="1" cap="all" dirty="0">
                <a:solidFill>
                  <a:schemeClr val="bg1"/>
                </a:solidFill>
              </a:rPr>
              <a:t>  PÉNZÜGYEK</a:t>
            </a:r>
            <a:endParaRPr lang="hu-HU" sz="3600" b="1" dirty="0">
              <a:solidFill>
                <a:schemeClr val="bg1"/>
              </a:solidFill>
            </a:endParaRPr>
          </a:p>
        </p:txBody>
      </p:sp>
    </p:spTree>
    <p:extLst>
      <p:ext uri="{BB962C8B-B14F-4D97-AF65-F5344CB8AC3E}">
        <p14:creationId xmlns:p14="http://schemas.microsoft.com/office/powerpoint/2010/main" val="2554363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 helye 8">
            <a:extLst>
              <a:ext uri="{FF2B5EF4-FFF2-40B4-BE49-F238E27FC236}">
                <a16:creationId xmlns:a16="http://schemas.microsoft.com/office/drawing/2014/main" id="{5F77A6C9-F019-4C61-AF07-815403BACBD6}"/>
              </a:ext>
            </a:extLst>
          </p:cNvPr>
          <p:cNvSpPr txBox="1">
            <a:spLocks/>
          </p:cNvSpPr>
          <p:nvPr/>
        </p:nvSpPr>
        <p:spPr>
          <a:xfrm>
            <a:off x="0" y="321117"/>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LÉPÉSRŐL LÉPÉSRE...</a:t>
            </a:r>
            <a:endParaRPr lang="hu-HU" sz="3600" dirty="0"/>
          </a:p>
          <a:p>
            <a:pPr algn="ctr"/>
            <a:endParaRPr lang="hu-HU" sz="4000" dirty="0"/>
          </a:p>
        </p:txBody>
      </p:sp>
      <p:sp>
        <p:nvSpPr>
          <p:cNvPr id="5" name="Dátum helye 12">
            <a:extLst>
              <a:ext uri="{FF2B5EF4-FFF2-40B4-BE49-F238E27FC236}">
                <a16:creationId xmlns:a16="http://schemas.microsoft.com/office/drawing/2014/main" id="{B93FF53D-B7CB-4F40-815A-B8F8F743CCB6}"/>
              </a:ext>
            </a:extLst>
          </p:cNvPr>
          <p:cNvSpPr txBox="1">
            <a:spLocks/>
          </p:cNvSpPr>
          <p:nvPr/>
        </p:nvSpPr>
        <p:spPr>
          <a:xfrm>
            <a:off x="-25152" y="1191876"/>
            <a:ext cx="9169152" cy="580940"/>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u-HU" sz="2800" b="1" cap="all" dirty="0">
                <a:solidFill>
                  <a:schemeClr val="bg1"/>
                </a:solidFill>
                <a:latin typeface="Calibri" panose="020F0502020204030204" pitchFamily="34" charset="0"/>
                <a:cs typeface="Calibri" panose="020F0502020204030204" pitchFamily="34" charset="0"/>
              </a:rPr>
              <a:t>PÁLYÁZÁSI FOLYAMAT – SZAKMAI GYAKORLAT</a:t>
            </a:r>
            <a:endParaRPr lang="hu-HU" sz="2400" b="1" cap="all" dirty="0">
              <a:solidFill>
                <a:schemeClr val="bg1"/>
              </a:solidFill>
              <a:latin typeface="Calibri" panose="020F0502020204030204" pitchFamily="34" charset="0"/>
              <a:cs typeface="Calibri" panose="020F0502020204030204" pitchFamily="34" charset="0"/>
            </a:endParaRPr>
          </a:p>
        </p:txBody>
      </p:sp>
      <p:sp>
        <p:nvSpPr>
          <p:cNvPr id="8" name="Dátum helye 12">
            <a:extLst>
              <a:ext uri="{FF2B5EF4-FFF2-40B4-BE49-F238E27FC236}">
                <a16:creationId xmlns:a16="http://schemas.microsoft.com/office/drawing/2014/main" id="{C01F4F45-393C-439B-B691-B463CBB9B48E}"/>
              </a:ext>
            </a:extLst>
          </p:cNvPr>
          <p:cNvSpPr>
            <a:spLocks noGrp="1"/>
          </p:cNvSpPr>
          <p:nvPr>
            <p:ph type="dt" sz="half" idx="10"/>
          </p:nvPr>
        </p:nvSpPr>
        <p:spPr>
          <a:xfrm>
            <a:off x="0" y="6381328"/>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Stratégiai és Koordinációs Központ  </a:t>
            </a:r>
          </a:p>
        </p:txBody>
      </p:sp>
      <p:pic>
        <p:nvPicPr>
          <p:cNvPr id="19" name="Picture 18">
            <a:extLst>
              <a:ext uri="{FF2B5EF4-FFF2-40B4-BE49-F238E27FC236}">
                <a16:creationId xmlns:a16="http://schemas.microsoft.com/office/drawing/2014/main" id="{2FC6454E-9BDF-4D5C-9438-95FD707B49AB}"/>
              </a:ext>
            </a:extLst>
          </p:cNvPr>
          <p:cNvPicPr>
            <a:picLocks noChangeAspect="1"/>
          </p:cNvPicPr>
          <p:nvPr/>
        </p:nvPicPr>
        <p:blipFill rotWithShape="1">
          <a:blip r:embed="rId2">
            <a:extLst>
              <a:ext uri="{28A0092B-C50C-407E-A947-70E740481C1C}">
                <a14:useLocalDpi xmlns:a14="http://schemas.microsoft.com/office/drawing/2010/main" val="0"/>
              </a:ext>
            </a:extLst>
          </a:blip>
          <a:srcRect r="2372"/>
          <a:stretch/>
        </p:blipFill>
        <p:spPr>
          <a:xfrm>
            <a:off x="0" y="1840790"/>
            <a:ext cx="9144000" cy="4540538"/>
          </a:xfrm>
          <a:prstGeom prst="rect">
            <a:avLst/>
          </a:prstGeom>
        </p:spPr>
      </p:pic>
      <p:sp>
        <p:nvSpPr>
          <p:cNvPr id="20" name="TextBox 19">
            <a:extLst>
              <a:ext uri="{FF2B5EF4-FFF2-40B4-BE49-F238E27FC236}">
                <a16:creationId xmlns:a16="http://schemas.microsoft.com/office/drawing/2014/main" id="{1C9097E8-699A-4D9A-86F6-E925849BCEDB}"/>
              </a:ext>
            </a:extLst>
          </p:cNvPr>
          <p:cNvSpPr txBox="1"/>
          <p:nvPr/>
        </p:nvSpPr>
        <p:spPr>
          <a:xfrm>
            <a:off x="251520" y="5279390"/>
            <a:ext cx="1125839" cy="461665"/>
          </a:xfrm>
          <a:prstGeom prst="rect">
            <a:avLst/>
          </a:prstGeom>
          <a:noFill/>
        </p:spPr>
        <p:txBody>
          <a:bodyPr wrap="square" rtlCol="0">
            <a:spAutoFit/>
          </a:bodyPr>
          <a:lstStyle/>
          <a:p>
            <a:pPr algn="ctr"/>
            <a:r>
              <a:rPr lang="hu-HU" sz="1200" b="1" dirty="0"/>
              <a:t>Fogadó cég keresése</a:t>
            </a:r>
          </a:p>
        </p:txBody>
      </p:sp>
      <p:sp>
        <p:nvSpPr>
          <p:cNvPr id="21" name="TextBox 20">
            <a:extLst>
              <a:ext uri="{FF2B5EF4-FFF2-40B4-BE49-F238E27FC236}">
                <a16:creationId xmlns:a16="http://schemas.microsoft.com/office/drawing/2014/main" id="{256DF137-BFBF-4B21-B765-9E319A61B386}"/>
              </a:ext>
            </a:extLst>
          </p:cNvPr>
          <p:cNvSpPr txBox="1"/>
          <p:nvPr/>
        </p:nvSpPr>
        <p:spPr>
          <a:xfrm>
            <a:off x="971600" y="3638898"/>
            <a:ext cx="1125839" cy="830997"/>
          </a:xfrm>
          <a:prstGeom prst="rect">
            <a:avLst/>
          </a:prstGeom>
          <a:noFill/>
        </p:spPr>
        <p:txBody>
          <a:bodyPr wrap="square" rtlCol="0">
            <a:spAutoFit/>
          </a:bodyPr>
          <a:lstStyle/>
          <a:p>
            <a:pPr algn="ctr"/>
            <a:r>
              <a:rPr lang="hu-HU" sz="1200" b="1" dirty="0"/>
              <a:t>Pályázati anyag összeállítása, beküldése</a:t>
            </a:r>
          </a:p>
        </p:txBody>
      </p:sp>
      <p:sp>
        <p:nvSpPr>
          <p:cNvPr id="22" name="TextBox 21">
            <a:extLst>
              <a:ext uri="{FF2B5EF4-FFF2-40B4-BE49-F238E27FC236}">
                <a16:creationId xmlns:a16="http://schemas.microsoft.com/office/drawing/2014/main" id="{BD3F9E3D-2FFE-44E5-AD15-69FA961DFF9E}"/>
              </a:ext>
            </a:extLst>
          </p:cNvPr>
          <p:cNvSpPr txBox="1"/>
          <p:nvPr/>
        </p:nvSpPr>
        <p:spPr>
          <a:xfrm>
            <a:off x="2411760" y="2614478"/>
            <a:ext cx="1125839" cy="646331"/>
          </a:xfrm>
          <a:prstGeom prst="rect">
            <a:avLst/>
          </a:prstGeom>
          <a:noFill/>
        </p:spPr>
        <p:txBody>
          <a:bodyPr wrap="square" rtlCol="0">
            <a:spAutoFit/>
          </a:bodyPr>
          <a:lstStyle/>
          <a:p>
            <a:pPr algn="ctr"/>
            <a:r>
              <a:rPr lang="hu-HU" sz="1200" b="1" dirty="0"/>
              <a:t>Benyújtott</a:t>
            </a:r>
          </a:p>
          <a:p>
            <a:pPr algn="ctr"/>
            <a:r>
              <a:rPr lang="hu-HU" sz="1200" b="1" dirty="0"/>
              <a:t>pályázat elbírálása</a:t>
            </a:r>
          </a:p>
        </p:txBody>
      </p:sp>
      <p:sp>
        <p:nvSpPr>
          <p:cNvPr id="24" name="TextBox 23">
            <a:extLst>
              <a:ext uri="{FF2B5EF4-FFF2-40B4-BE49-F238E27FC236}">
                <a16:creationId xmlns:a16="http://schemas.microsoft.com/office/drawing/2014/main" id="{ACCB7751-0ADC-402E-AB68-5EBF21F2B9EE}"/>
              </a:ext>
            </a:extLst>
          </p:cNvPr>
          <p:cNvSpPr txBox="1"/>
          <p:nvPr/>
        </p:nvSpPr>
        <p:spPr>
          <a:xfrm>
            <a:off x="4039893" y="2330020"/>
            <a:ext cx="1335849" cy="646331"/>
          </a:xfrm>
          <a:prstGeom prst="rect">
            <a:avLst/>
          </a:prstGeom>
          <a:noFill/>
        </p:spPr>
        <p:txBody>
          <a:bodyPr wrap="square" rtlCol="0">
            <a:spAutoFit/>
          </a:bodyPr>
          <a:lstStyle/>
          <a:p>
            <a:pPr algn="ctr"/>
            <a:r>
              <a:rPr lang="hu-HU" sz="1200" b="1" dirty="0"/>
              <a:t>Szerződéskötés,</a:t>
            </a:r>
          </a:p>
          <a:p>
            <a:pPr algn="ctr"/>
            <a:r>
              <a:rPr lang="hu-HU" sz="1200" b="1" dirty="0"/>
              <a:t>ösztöndíj utalása</a:t>
            </a:r>
          </a:p>
          <a:p>
            <a:pPr algn="ctr"/>
            <a:r>
              <a:rPr lang="hu-HU" sz="1200" b="1" dirty="0"/>
              <a:t>(90%)</a:t>
            </a:r>
          </a:p>
        </p:txBody>
      </p:sp>
      <p:sp>
        <p:nvSpPr>
          <p:cNvPr id="25" name="TextBox 24">
            <a:extLst>
              <a:ext uri="{FF2B5EF4-FFF2-40B4-BE49-F238E27FC236}">
                <a16:creationId xmlns:a16="http://schemas.microsoft.com/office/drawing/2014/main" id="{A3CC8C22-DDB1-4348-9502-D6D2AB9F3F9B}"/>
              </a:ext>
            </a:extLst>
          </p:cNvPr>
          <p:cNvSpPr txBox="1"/>
          <p:nvPr/>
        </p:nvSpPr>
        <p:spPr>
          <a:xfrm>
            <a:off x="5672875" y="2460909"/>
            <a:ext cx="1335849" cy="830997"/>
          </a:xfrm>
          <a:prstGeom prst="rect">
            <a:avLst/>
          </a:prstGeom>
          <a:noFill/>
        </p:spPr>
        <p:txBody>
          <a:bodyPr wrap="square" rtlCol="0">
            <a:spAutoFit/>
          </a:bodyPr>
          <a:lstStyle/>
          <a:p>
            <a:pPr algn="ctr"/>
            <a:r>
              <a:rPr lang="hu-HU" sz="1200" b="1" dirty="0"/>
              <a:t>Kiutazás,</a:t>
            </a:r>
          </a:p>
          <a:p>
            <a:pPr algn="ctr"/>
            <a:r>
              <a:rPr lang="hu-HU" sz="1200" b="1" dirty="0"/>
              <a:t>gyakorlat megkezdése, dokumentálása</a:t>
            </a:r>
          </a:p>
        </p:txBody>
      </p:sp>
      <p:sp>
        <p:nvSpPr>
          <p:cNvPr id="26" name="TextBox 25">
            <a:extLst>
              <a:ext uri="{FF2B5EF4-FFF2-40B4-BE49-F238E27FC236}">
                <a16:creationId xmlns:a16="http://schemas.microsoft.com/office/drawing/2014/main" id="{7425772A-DB57-4401-969B-370D576EB193}"/>
              </a:ext>
            </a:extLst>
          </p:cNvPr>
          <p:cNvSpPr txBox="1"/>
          <p:nvPr/>
        </p:nvSpPr>
        <p:spPr>
          <a:xfrm>
            <a:off x="7092280" y="3528091"/>
            <a:ext cx="1125839" cy="830997"/>
          </a:xfrm>
          <a:prstGeom prst="rect">
            <a:avLst/>
          </a:prstGeom>
          <a:noFill/>
        </p:spPr>
        <p:txBody>
          <a:bodyPr wrap="square" rtlCol="0">
            <a:spAutoFit/>
          </a:bodyPr>
          <a:lstStyle/>
          <a:p>
            <a:pPr algn="ctr"/>
            <a:r>
              <a:rPr lang="hu-HU" sz="1200" b="1" dirty="0"/>
              <a:t>A gyakorlat teljesítése, hazaút előkészítése</a:t>
            </a:r>
          </a:p>
        </p:txBody>
      </p:sp>
      <p:sp>
        <p:nvSpPr>
          <p:cNvPr id="27" name="TextBox 26">
            <a:extLst>
              <a:ext uri="{FF2B5EF4-FFF2-40B4-BE49-F238E27FC236}">
                <a16:creationId xmlns:a16="http://schemas.microsoft.com/office/drawing/2014/main" id="{BBCC6F84-D068-4BE4-9DB2-912D99A9E733}"/>
              </a:ext>
            </a:extLst>
          </p:cNvPr>
          <p:cNvSpPr txBox="1"/>
          <p:nvPr/>
        </p:nvSpPr>
        <p:spPr>
          <a:xfrm>
            <a:off x="7732599" y="5094723"/>
            <a:ext cx="1221253" cy="830997"/>
          </a:xfrm>
          <a:prstGeom prst="rect">
            <a:avLst/>
          </a:prstGeom>
          <a:noFill/>
        </p:spPr>
        <p:txBody>
          <a:bodyPr wrap="square" rtlCol="0">
            <a:spAutoFit/>
          </a:bodyPr>
          <a:lstStyle/>
          <a:p>
            <a:pPr algn="ctr"/>
            <a:r>
              <a:rPr lang="hu-HU" sz="1200" b="1" dirty="0"/>
              <a:t>Mobilitás zárása, dokumentálása</a:t>
            </a:r>
          </a:p>
          <a:p>
            <a:pPr algn="ctr"/>
            <a:r>
              <a:rPr lang="hu-HU" sz="1200" b="1" dirty="0"/>
              <a:t>(10%)</a:t>
            </a:r>
          </a:p>
        </p:txBody>
      </p:sp>
      <p:pic>
        <p:nvPicPr>
          <p:cNvPr id="14" name="Picture 13">
            <a:extLst>
              <a:ext uri="{FF2B5EF4-FFF2-40B4-BE49-F238E27FC236}">
                <a16:creationId xmlns:a16="http://schemas.microsoft.com/office/drawing/2014/main" id="{4E9F2752-9576-448D-B4EF-7398FCDEDA61}"/>
              </a:ext>
            </a:extLst>
          </p:cNvPr>
          <p:cNvPicPr>
            <a:picLocks noChangeAspect="1"/>
          </p:cNvPicPr>
          <p:nvPr/>
        </p:nvPicPr>
        <p:blipFill rotWithShape="1">
          <a:blip r:embed="rId3">
            <a:clrChange>
              <a:clrFrom>
                <a:srgbClr val="FFFFFF"/>
              </a:clrFrom>
              <a:clrTo>
                <a:srgbClr val="FFFFFF">
                  <a:alpha val="0"/>
                </a:srgbClr>
              </a:clrTo>
            </a:clrChange>
            <a:duotone>
              <a:schemeClr val="accent3">
                <a:shade val="45000"/>
                <a:satMod val="135000"/>
              </a:schemeClr>
              <a:prstClr val="white"/>
            </a:duotone>
          </a:blip>
          <a:srcRect t="5170" r="30598"/>
          <a:stretch/>
        </p:blipFill>
        <p:spPr>
          <a:xfrm rot="1538615">
            <a:off x="3910811" y="4994036"/>
            <a:ext cx="2951982" cy="506269"/>
          </a:xfrm>
          <a:prstGeom prst="rect">
            <a:avLst/>
          </a:prstGeom>
        </p:spPr>
      </p:pic>
      <p:pic>
        <p:nvPicPr>
          <p:cNvPr id="15" name="Picture 14">
            <a:extLst>
              <a:ext uri="{FF2B5EF4-FFF2-40B4-BE49-F238E27FC236}">
                <a16:creationId xmlns:a16="http://schemas.microsoft.com/office/drawing/2014/main" id="{DFB6EDB8-6192-4A6C-A28B-8B28C54BB030}"/>
              </a:ext>
            </a:extLst>
          </p:cNvPr>
          <p:cNvPicPr>
            <a:picLocks noChangeAspect="1"/>
          </p:cNvPicPr>
          <p:nvPr/>
        </p:nvPicPr>
        <p:blipFill>
          <a:blip r:embed="rId3">
            <a:clrChange>
              <a:clrFrom>
                <a:srgbClr val="FFFFFF"/>
              </a:clrFrom>
              <a:clrTo>
                <a:srgbClr val="FFFFFF">
                  <a:alpha val="0"/>
                </a:srgbClr>
              </a:clrTo>
            </a:clrChange>
            <a:duotone>
              <a:schemeClr val="accent3">
                <a:shade val="45000"/>
                <a:satMod val="135000"/>
              </a:schemeClr>
              <a:prstClr val="white"/>
            </a:duotone>
          </a:blip>
          <a:stretch>
            <a:fillRect/>
          </a:stretch>
        </p:blipFill>
        <p:spPr>
          <a:xfrm rot="10800000">
            <a:off x="2483768" y="5741055"/>
            <a:ext cx="2679549" cy="336322"/>
          </a:xfrm>
          <a:prstGeom prst="rect">
            <a:avLst/>
          </a:prstGeom>
        </p:spPr>
      </p:pic>
      <p:pic>
        <p:nvPicPr>
          <p:cNvPr id="16" name="Picture 15">
            <a:extLst>
              <a:ext uri="{FF2B5EF4-FFF2-40B4-BE49-F238E27FC236}">
                <a16:creationId xmlns:a16="http://schemas.microsoft.com/office/drawing/2014/main" id="{6BF68146-CADB-4CF9-B8E3-BD161794CA02}"/>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rot="16044698">
            <a:off x="303947" y="1910337"/>
            <a:ext cx="900376" cy="1111828"/>
          </a:xfrm>
          <a:prstGeom prst="rect">
            <a:avLst/>
          </a:prstGeom>
        </p:spPr>
      </p:pic>
    </p:spTree>
    <p:extLst>
      <p:ext uri="{BB962C8B-B14F-4D97-AF65-F5344CB8AC3E}">
        <p14:creationId xmlns:p14="http://schemas.microsoft.com/office/powerpoint/2010/main" val="885954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9CA8FF6E-F80A-438B-AB2F-7469ADCB837E}"/>
              </a:ext>
            </a:extLst>
          </p:cNvPr>
          <p:cNvSpPr txBox="1"/>
          <p:nvPr/>
        </p:nvSpPr>
        <p:spPr>
          <a:xfrm>
            <a:off x="18748" y="3656516"/>
            <a:ext cx="9144000" cy="1010085"/>
          </a:xfrm>
          <a:prstGeom prst="rect">
            <a:avLst/>
          </a:prstGeom>
          <a:solidFill>
            <a:schemeClr val="accent2">
              <a:lumMod val="60000"/>
              <a:lumOff val="40000"/>
            </a:schemeClr>
          </a:solidFill>
        </p:spPr>
        <p:txBody>
          <a:bodyPr wrap="square">
            <a:spAutoFit/>
          </a:bodyPr>
          <a:lstStyle/>
          <a:p>
            <a:pPr marL="0" marR="0">
              <a:lnSpc>
                <a:spcPct val="107000"/>
              </a:lnSpc>
              <a:spcBef>
                <a:spcPts val="0"/>
              </a:spcBef>
              <a:spcAft>
                <a:spcPts val="0"/>
              </a:spcAft>
            </a:pPr>
            <a:endParaRPr lang="hu-HU" sz="600" b="1" u="sng" dirty="0">
              <a:solidFill>
                <a:srgbClr val="212529"/>
              </a:solidFill>
              <a:effectLst/>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hu-HU" sz="1600" b="1" u="sng" dirty="0">
                <a:solidFill>
                  <a:srgbClr val="212529"/>
                </a:solidFill>
                <a:effectLst/>
                <a:ea typeface="Times New Roman" panose="02020603050405020304" pitchFamily="18" charset="0"/>
                <a:cs typeface="Times New Roman" panose="02020603050405020304" pitchFamily="18" charset="0"/>
              </a:rPr>
              <a:t>Jelentkezés a Tempus Közalapítványhoz:</a:t>
            </a:r>
            <a:endParaRPr lang="hu-HU" sz="1600" u="sng" dirty="0">
              <a:effectLs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hu-HU" sz="1400" dirty="0">
                <a:solidFill>
                  <a:srgbClr val="212529"/>
                </a:solidFill>
                <a:effectLst/>
                <a:ea typeface="Times New Roman" panose="02020603050405020304" pitchFamily="18" charset="0"/>
                <a:cs typeface="Times New Roman" panose="02020603050405020304" pitchFamily="18" charset="0"/>
              </a:rPr>
              <a:t>     - </a:t>
            </a:r>
            <a:r>
              <a:rPr lang="hu-HU" sz="1400" dirty="0">
                <a:solidFill>
                  <a:srgbClr val="0068D9"/>
                </a:solidFill>
                <a:effectLst/>
                <a:ea typeface="Times New Roman" panose="02020603050405020304" pitchFamily="18" charset="0"/>
                <a:cs typeface="Times New Roman" panose="02020603050405020304" pitchFamily="18" charset="0"/>
                <a:hlinkClick r:id="rId2"/>
              </a:rPr>
              <a:t>jelentkezési lap</a:t>
            </a:r>
            <a:r>
              <a:rPr lang="hu-HU" sz="1400" dirty="0">
                <a:solidFill>
                  <a:srgbClr val="212529"/>
                </a:solidFill>
                <a:effectLst/>
                <a:ea typeface="Times New Roman" panose="02020603050405020304" pitchFamily="18" charset="0"/>
                <a:cs typeface="Times New Roman" panose="02020603050405020304" pitchFamily="18" charset="0"/>
              </a:rPr>
              <a:t> kitöltésével </a:t>
            </a:r>
            <a:endParaRPr lang="hu-HU" sz="1400" dirty="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hu-HU" sz="1400" dirty="0">
                <a:solidFill>
                  <a:srgbClr val="212529"/>
                </a:solidFill>
                <a:effectLst/>
                <a:ea typeface="Times New Roman" panose="02020603050405020304" pitchFamily="18" charset="0"/>
                <a:cs typeface="Arial" panose="020B0604020202020204" pitchFamily="34" charset="0"/>
              </a:rPr>
              <a:t>     - </a:t>
            </a:r>
            <a:r>
              <a:rPr lang="hu-HU" sz="1400" dirty="0">
                <a:solidFill>
                  <a:srgbClr val="212529"/>
                </a:solidFill>
                <a:effectLst/>
                <a:ea typeface="Times New Roman" panose="02020603050405020304" pitchFamily="18" charset="0"/>
                <a:cs typeface="Times New Roman" panose="02020603050405020304" pitchFamily="18" charset="0"/>
              </a:rPr>
              <a:t>pályázási feltételek az </a:t>
            </a:r>
            <a:r>
              <a:rPr lang="hu-HU" sz="1400" dirty="0">
                <a:solidFill>
                  <a:srgbClr val="0068D9"/>
                </a:solidFill>
                <a:effectLst/>
                <a:ea typeface="Times New Roman" panose="02020603050405020304" pitchFamily="18" charset="0"/>
                <a:cs typeface="Times New Roman" panose="02020603050405020304" pitchFamily="18" charset="0"/>
                <a:hlinkClick r:id="rId3"/>
              </a:rPr>
              <a:t>útmutatóban</a:t>
            </a:r>
            <a:r>
              <a:rPr lang="hu-HU" sz="1400" dirty="0">
                <a:solidFill>
                  <a:srgbClr val="212529"/>
                </a:solidFill>
                <a:effectLst/>
                <a:ea typeface="Times New Roman" panose="02020603050405020304" pitchFamily="18" charset="0"/>
                <a:cs typeface="Times New Roman" panose="02020603050405020304" pitchFamily="18" charset="0"/>
              </a:rPr>
              <a:t> </a:t>
            </a:r>
          </a:p>
          <a:p>
            <a:pPr marR="0">
              <a:lnSpc>
                <a:spcPct val="107000"/>
              </a:lnSpc>
              <a:spcBef>
                <a:spcPts val="0"/>
              </a:spcBef>
              <a:spcAft>
                <a:spcPts val="0"/>
              </a:spcAft>
            </a:pPr>
            <a:endParaRPr lang="hu-HU" sz="600" dirty="0"/>
          </a:p>
        </p:txBody>
      </p:sp>
      <p:pic>
        <p:nvPicPr>
          <p:cNvPr id="10" name="Picture 9">
            <a:extLst>
              <a:ext uri="{FF2B5EF4-FFF2-40B4-BE49-F238E27FC236}">
                <a16:creationId xmlns:a16="http://schemas.microsoft.com/office/drawing/2014/main" id="{1D582E22-8935-457C-BE5D-FD2EAD1CD850}"/>
              </a:ext>
            </a:extLst>
          </p:cNvPr>
          <p:cNvPicPr>
            <a:picLocks noChangeAspect="1"/>
          </p:cNvPicPr>
          <p:nvPr/>
        </p:nvPicPr>
        <p:blipFill>
          <a:blip r:embed="rId4"/>
          <a:stretch>
            <a:fillRect/>
          </a:stretch>
        </p:blipFill>
        <p:spPr>
          <a:xfrm>
            <a:off x="0" y="1040027"/>
            <a:ext cx="9144000" cy="2388973"/>
          </a:xfrm>
          <a:prstGeom prst="rect">
            <a:avLst/>
          </a:prstGeom>
        </p:spPr>
      </p:pic>
      <p:sp>
        <p:nvSpPr>
          <p:cNvPr id="4" name="Szöveg helye 8">
            <a:extLst>
              <a:ext uri="{FF2B5EF4-FFF2-40B4-BE49-F238E27FC236}">
                <a16:creationId xmlns:a16="http://schemas.microsoft.com/office/drawing/2014/main" id="{5F77A6C9-F019-4C61-AF07-815403BACBD6}"/>
              </a:ext>
            </a:extLst>
          </p:cNvPr>
          <p:cNvSpPr txBox="1">
            <a:spLocks/>
          </p:cNvSpPr>
          <p:nvPr/>
        </p:nvSpPr>
        <p:spPr>
          <a:xfrm>
            <a:off x="-108520" y="203980"/>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3600" b="1" cap="small" dirty="0">
                <a:solidFill>
                  <a:schemeClr val="bg1"/>
                </a:solidFill>
              </a:rPr>
              <a:t>    tudósítói pályázat</a:t>
            </a:r>
            <a:endParaRPr lang="hu-HU" sz="4400" dirty="0"/>
          </a:p>
          <a:p>
            <a:pPr algn="ctr"/>
            <a:endParaRPr lang="hu-HU" sz="4800" dirty="0"/>
          </a:p>
        </p:txBody>
      </p:sp>
      <p:sp>
        <p:nvSpPr>
          <p:cNvPr id="8" name="Dátum helye 12">
            <a:extLst>
              <a:ext uri="{FF2B5EF4-FFF2-40B4-BE49-F238E27FC236}">
                <a16:creationId xmlns:a16="http://schemas.microsoft.com/office/drawing/2014/main" id="{C01F4F45-393C-439B-B691-B463CBB9B48E}"/>
              </a:ext>
            </a:extLst>
          </p:cNvPr>
          <p:cNvSpPr>
            <a:spLocks noGrp="1"/>
          </p:cNvSpPr>
          <p:nvPr>
            <p:ph type="dt" sz="half" idx="10"/>
          </p:nvPr>
        </p:nvSpPr>
        <p:spPr>
          <a:xfrm>
            <a:off x="0" y="6381328"/>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Stratégiai és Koordinációs Központ  </a:t>
            </a:r>
          </a:p>
        </p:txBody>
      </p:sp>
      <p:sp>
        <p:nvSpPr>
          <p:cNvPr id="18" name="TextBox 17">
            <a:extLst>
              <a:ext uri="{FF2B5EF4-FFF2-40B4-BE49-F238E27FC236}">
                <a16:creationId xmlns:a16="http://schemas.microsoft.com/office/drawing/2014/main" id="{D29CE963-A9A9-4934-98E1-41F5E72AEB96}"/>
              </a:ext>
            </a:extLst>
          </p:cNvPr>
          <p:cNvSpPr txBox="1"/>
          <p:nvPr/>
        </p:nvSpPr>
        <p:spPr>
          <a:xfrm>
            <a:off x="0" y="2458267"/>
            <a:ext cx="3491880" cy="708912"/>
          </a:xfrm>
          <a:prstGeom prst="rect">
            <a:avLst/>
          </a:prstGeom>
          <a:noFill/>
        </p:spPr>
        <p:txBody>
          <a:bodyPr wrap="square">
            <a:spAutoFit/>
          </a:bodyPr>
          <a:lstStyle/>
          <a:p>
            <a:pPr marL="0" marR="0" algn="ctr">
              <a:lnSpc>
                <a:spcPct val="107000"/>
              </a:lnSpc>
              <a:spcBef>
                <a:spcPts val="0"/>
              </a:spcBef>
              <a:spcAft>
                <a:spcPts val="0"/>
              </a:spcAft>
            </a:pPr>
            <a:r>
              <a:rPr lang="hu-HU" sz="1400" b="1" dirty="0">
                <a:solidFill>
                  <a:schemeClr val="accent6">
                    <a:lumMod val="40000"/>
                    <a:lumOff val="60000"/>
                  </a:schemeClr>
                </a:solidFill>
                <a:effectLst/>
                <a:latin typeface="Roboto" panose="02000000000000000000" pitchFamily="2" charset="0"/>
                <a:ea typeface="Times New Roman" panose="02020603050405020304" pitchFamily="18" charset="0"/>
                <a:cs typeface="Times New Roman" panose="02020603050405020304" pitchFamily="18" charset="0"/>
              </a:rPr>
              <a:t>Beszámoló a Pannóniás mobilitásról: </a:t>
            </a:r>
            <a:endParaRPr lang="hu-HU" sz="1400" b="1" dirty="0">
              <a:solidFill>
                <a:schemeClr val="accent6">
                  <a:lumMod val="40000"/>
                  <a:lumOff val="60000"/>
                </a:schemeClr>
              </a:solidFill>
              <a:latin typeface="Roboto" panose="02000000000000000000" pitchFamily="2"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hu-HU" sz="1200" dirty="0">
                <a:solidFill>
                  <a:schemeClr val="accent6">
                    <a:lumMod val="40000"/>
                    <a:lumOff val="60000"/>
                  </a:schemeClr>
                </a:solidFill>
                <a:effectLst/>
                <a:latin typeface="Roboto" panose="02000000000000000000" pitchFamily="2" charset="0"/>
                <a:ea typeface="Times New Roman" panose="02020603050405020304" pitchFamily="18" charset="0"/>
                <a:cs typeface="Times New Roman" panose="02020603050405020304" pitchFamily="18" charset="0"/>
              </a:rPr>
              <a:t>a kiválasztott tudósítók </a:t>
            </a:r>
          </a:p>
          <a:p>
            <a:pPr marR="0" algn="ctr">
              <a:lnSpc>
                <a:spcPct val="107000"/>
              </a:lnSpc>
              <a:spcBef>
                <a:spcPts val="0"/>
              </a:spcBef>
              <a:spcAft>
                <a:spcPts val="0"/>
              </a:spcAft>
            </a:pPr>
            <a:r>
              <a:rPr lang="hu-HU" sz="1200" dirty="0">
                <a:solidFill>
                  <a:schemeClr val="accent6">
                    <a:lumMod val="40000"/>
                    <a:lumOff val="60000"/>
                  </a:schemeClr>
                </a:solidFill>
                <a:effectLst/>
                <a:latin typeface="Roboto" panose="02000000000000000000" pitchFamily="2" charset="0"/>
                <a:ea typeface="Times New Roman" panose="02020603050405020304" pitchFamily="18" charset="0"/>
                <a:cs typeface="Times New Roman" panose="02020603050405020304" pitchFamily="18" charset="0"/>
              </a:rPr>
              <a:t>kiegészítő ösztöndíjban részesülnek </a:t>
            </a:r>
            <a:endParaRPr lang="hu-HU" sz="1100" dirty="0">
              <a:solidFill>
                <a:schemeClr val="accent6">
                  <a:lumMod val="40000"/>
                  <a:lumOff val="60000"/>
                </a:schemeClr>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6" name="Table 6">
            <a:extLst>
              <a:ext uri="{FF2B5EF4-FFF2-40B4-BE49-F238E27FC236}">
                <a16:creationId xmlns:a16="http://schemas.microsoft.com/office/drawing/2014/main" id="{ABC95192-4AEA-4636-92D9-AFF73BEB26C5}"/>
              </a:ext>
            </a:extLst>
          </p:cNvPr>
          <p:cNvGraphicFramePr>
            <a:graphicFrameLocks noGrp="1"/>
          </p:cNvGraphicFramePr>
          <p:nvPr>
            <p:extLst>
              <p:ext uri="{D42A27DB-BD31-4B8C-83A1-F6EECF244321}">
                <p14:modId xmlns:p14="http://schemas.microsoft.com/office/powerpoint/2010/main" val="2313486579"/>
              </p:ext>
            </p:extLst>
          </p:nvPr>
        </p:nvGraphicFramePr>
        <p:xfrm>
          <a:off x="0" y="4843861"/>
          <a:ext cx="6922353" cy="1473200"/>
        </p:xfrm>
        <a:graphic>
          <a:graphicData uri="http://schemas.openxmlformats.org/drawingml/2006/table">
            <a:tbl>
              <a:tblPr firstRow="1" bandRow="1">
                <a:tableStyleId>{5C22544A-7EE6-4342-B048-85BDC9FD1C3A}</a:tableStyleId>
              </a:tblPr>
              <a:tblGrid>
                <a:gridCol w="2009715">
                  <a:extLst>
                    <a:ext uri="{9D8B030D-6E8A-4147-A177-3AD203B41FA5}">
                      <a16:colId xmlns:a16="http://schemas.microsoft.com/office/drawing/2014/main" val="938921437"/>
                    </a:ext>
                  </a:extLst>
                </a:gridCol>
                <a:gridCol w="2307451">
                  <a:extLst>
                    <a:ext uri="{9D8B030D-6E8A-4147-A177-3AD203B41FA5}">
                      <a16:colId xmlns:a16="http://schemas.microsoft.com/office/drawing/2014/main" val="3535673477"/>
                    </a:ext>
                  </a:extLst>
                </a:gridCol>
                <a:gridCol w="2605187">
                  <a:extLst>
                    <a:ext uri="{9D8B030D-6E8A-4147-A177-3AD203B41FA5}">
                      <a16:colId xmlns:a16="http://schemas.microsoft.com/office/drawing/2014/main" val="3666131600"/>
                    </a:ext>
                  </a:extLst>
                </a:gridCol>
              </a:tblGrid>
              <a:tr h="370840">
                <a:tc>
                  <a:txBody>
                    <a:bodyPr/>
                    <a:lstStyle/>
                    <a:p>
                      <a:pPr algn="ctr"/>
                      <a:endParaRPr lang="hu-HU" sz="1400" dirty="0"/>
                    </a:p>
                  </a:txBody>
                  <a:tcPr anchor="ctr">
                    <a:solidFill>
                      <a:schemeClr val="accent3"/>
                    </a:solidFill>
                  </a:tcPr>
                </a:tc>
                <a:tc>
                  <a:txBody>
                    <a:bodyPr/>
                    <a:lstStyle/>
                    <a:p>
                      <a:pPr algn="ctr"/>
                      <a:r>
                        <a:rPr lang="hu-HU" sz="1800" cap="all" baseline="0" dirty="0"/>
                        <a:t>Ösztöndíj</a:t>
                      </a:r>
                    </a:p>
                  </a:txBody>
                  <a:tcPr anchor="ctr">
                    <a:solidFill>
                      <a:schemeClr val="accent3"/>
                    </a:solidFill>
                  </a:tcPr>
                </a:tc>
                <a:tc>
                  <a:txBody>
                    <a:bodyPr/>
                    <a:lstStyle/>
                    <a:p>
                      <a:pPr algn="ctr"/>
                      <a:r>
                        <a:rPr lang="hu-HU" sz="1800" cap="all" baseline="0" dirty="0"/>
                        <a:t>Elvárás</a:t>
                      </a:r>
                    </a:p>
                  </a:txBody>
                  <a:tcPr anchor="ctr">
                    <a:solidFill>
                      <a:schemeClr val="accent3"/>
                    </a:solidFill>
                  </a:tcPr>
                </a:tc>
                <a:extLst>
                  <a:ext uri="{0D108BD9-81ED-4DB2-BD59-A6C34878D82A}">
                    <a16:rowId xmlns:a16="http://schemas.microsoft.com/office/drawing/2014/main" val="848596292"/>
                  </a:ext>
                </a:extLst>
              </a:tr>
              <a:tr h="370840">
                <a:tc>
                  <a:txBody>
                    <a:bodyPr/>
                    <a:lstStyle/>
                    <a:p>
                      <a:pPr algn="ctr"/>
                      <a:r>
                        <a:rPr lang="hu-HU" sz="1400" b="1" dirty="0"/>
                        <a:t>Rövid távú mobilitás</a:t>
                      </a:r>
                    </a:p>
                  </a:txBody>
                  <a:tcPr anchor="ctr">
                    <a:solidFill>
                      <a:schemeClr val="accent3">
                        <a:lumMod val="20000"/>
                        <a:lumOff val="80000"/>
                      </a:schemeClr>
                    </a:solidFill>
                  </a:tcPr>
                </a:tc>
                <a:tc>
                  <a:txBody>
                    <a:bodyPr/>
                    <a:lstStyle/>
                    <a:p>
                      <a:pPr algn="ctr"/>
                      <a:r>
                        <a:rPr lang="hu-HU" sz="1400" dirty="0"/>
                        <a:t>3.000 Ft / nap</a:t>
                      </a:r>
                    </a:p>
                  </a:txBody>
                  <a:tcPr anchor="ctr">
                    <a:solidFill>
                      <a:schemeClr val="accent3">
                        <a:lumMod val="20000"/>
                        <a:lumOff val="80000"/>
                      </a:schemeClr>
                    </a:solidFill>
                  </a:tcPr>
                </a:tc>
                <a:tc>
                  <a:txBody>
                    <a:bodyPr/>
                    <a:lstStyle/>
                    <a:p>
                      <a:pPr algn="ctr"/>
                      <a:r>
                        <a:rPr lang="hu-HU" sz="1400" dirty="0"/>
                        <a:t>Heti min. 2 poszt</a:t>
                      </a:r>
                    </a:p>
                    <a:p>
                      <a:pPr algn="ctr"/>
                      <a:r>
                        <a:rPr lang="hu-HU" sz="1400" dirty="0"/>
                        <a:t>(2-3 napos mobilitás esetén minimum 1 poszt)</a:t>
                      </a:r>
                    </a:p>
                  </a:txBody>
                  <a:tcPr anchor="ctr">
                    <a:solidFill>
                      <a:schemeClr val="accent3">
                        <a:lumMod val="20000"/>
                        <a:lumOff val="80000"/>
                      </a:schemeClr>
                    </a:solidFill>
                  </a:tcPr>
                </a:tc>
                <a:extLst>
                  <a:ext uri="{0D108BD9-81ED-4DB2-BD59-A6C34878D82A}">
                    <a16:rowId xmlns:a16="http://schemas.microsoft.com/office/drawing/2014/main" val="1728200810"/>
                  </a:ext>
                </a:extLst>
              </a:tr>
              <a:tr h="370840">
                <a:tc>
                  <a:txBody>
                    <a:bodyPr/>
                    <a:lstStyle/>
                    <a:p>
                      <a:pPr algn="ctr"/>
                      <a:r>
                        <a:rPr lang="hu-HU" sz="1400" b="1" dirty="0"/>
                        <a:t>Hosszú távú mobilitás</a:t>
                      </a:r>
                    </a:p>
                  </a:txBody>
                  <a:tcPr anchor="ctr">
                    <a:solidFill>
                      <a:schemeClr val="accent3">
                        <a:lumMod val="20000"/>
                        <a:lumOff val="80000"/>
                      </a:schemeClr>
                    </a:solidFill>
                  </a:tcPr>
                </a:tc>
                <a:tc>
                  <a:txBody>
                    <a:bodyPr/>
                    <a:lstStyle/>
                    <a:p>
                      <a:pPr algn="ctr"/>
                      <a:r>
                        <a:rPr lang="hu-HU" sz="1400" dirty="0"/>
                        <a:t>80.000 Ft / hónap</a:t>
                      </a:r>
                    </a:p>
                  </a:txBody>
                  <a:tcPr anchor="ctr">
                    <a:solidFill>
                      <a:schemeClr val="accent3">
                        <a:lumMod val="20000"/>
                        <a:lumOff val="80000"/>
                      </a:schemeClr>
                    </a:solidFill>
                  </a:tcPr>
                </a:tc>
                <a:tc>
                  <a:txBody>
                    <a:bodyPr/>
                    <a:lstStyle/>
                    <a:p>
                      <a:pPr algn="ctr"/>
                      <a:r>
                        <a:rPr lang="hu-HU" sz="1400" dirty="0"/>
                        <a:t>Hetente 2 poszt</a:t>
                      </a:r>
                    </a:p>
                  </a:txBody>
                  <a:tcPr anchor="ctr">
                    <a:solidFill>
                      <a:schemeClr val="accent3">
                        <a:lumMod val="20000"/>
                        <a:lumOff val="80000"/>
                      </a:schemeClr>
                    </a:solidFill>
                  </a:tcPr>
                </a:tc>
                <a:extLst>
                  <a:ext uri="{0D108BD9-81ED-4DB2-BD59-A6C34878D82A}">
                    <a16:rowId xmlns:a16="http://schemas.microsoft.com/office/drawing/2014/main" val="2738890987"/>
                  </a:ext>
                </a:extLst>
              </a:tr>
            </a:tbl>
          </a:graphicData>
        </a:graphic>
      </p:graphicFrame>
      <p:pic>
        <p:nvPicPr>
          <p:cNvPr id="1030" name="Picture 6">
            <a:extLst>
              <a:ext uri="{FF2B5EF4-FFF2-40B4-BE49-F238E27FC236}">
                <a16:creationId xmlns:a16="http://schemas.microsoft.com/office/drawing/2014/main" id="{CDFBEFFF-B20B-4D0F-9A2C-0BE52295F74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22352" y="4838885"/>
            <a:ext cx="2232247" cy="1486977"/>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9A687D74-E829-4E48-83C6-DCCF3DBF1993}"/>
              </a:ext>
            </a:extLst>
          </p:cNvPr>
          <p:cNvSpPr txBox="1"/>
          <p:nvPr/>
        </p:nvSpPr>
        <p:spPr>
          <a:xfrm>
            <a:off x="4427984" y="3429000"/>
            <a:ext cx="4734764" cy="855411"/>
          </a:xfrm>
          <a:prstGeom prst="wedgeRoundRectCallout">
            <a:avLst>
              <a:gd name="adj1" fmla="val 5948"/>
              <a:gd name="adj2" fmla="val 111535"/>
              <a:gd name="adj3" fmla="val 16667"/>
            </a:avLst>
          </a:prstGeom>
          <a:solidFill>
            <a:schemeClr val="accent2">
              <a:lumMod val="20000"/>
              <a:lumOff val="80000"/>
            </a:schemeClr>
          </a:solidFill>
          <a:ln w="28575">
            <a:solidFill>
              <a:schemeClr val="accent2">
                <a:lumMod val="75000"/>
              </a:schemeClr>
            </a:solidFill>
          </a:ln>
        </p:spPr>
        <p:txBody>
          <a:bodyPr wrap="square">
            <a:spAutoFit/>
          </a:bodyPr>
          <a:lstStyle/>
          <a:p>
            <a:pPr marL="0" marR="0" algn="ctr">
              <a:lnSpc>
                <a:spcPct val="107000"/>
              </a:lnSpc>
              <a:spcBef>
                <a:spcPts val="0"/>
              </a:spcBef>
              <a:spcAft>
                <a:spcPts val="0"/>
              </a:spcAft>
            </a:pPr>
            <a:r>
              <a:rPr lang="hu-HU" sz="1400" dirty="0">
                <a:solidFill>
                  <a:srgbClr val="212529"/>
                </a:solidFill>
                <a:effectLst/>
                <a:ea typeface="Times New Roman" panose="02020603050405020304" pitchFamily="18" charset="0"/>
                <a:cs typeface="Times New Roman" panose="02020603050405020304" pitchFamily="18" charset="0"/>
              </a:rPr>
              <a:t>Minden kint lévő vagy kiutazás előtt álló, a Pannónia Ösztöndíjprogram bármely mobilitástípusában résztvevő hallgató pályázhat.</a:t>
            </a:r>
            <a:endParaRPr lang="hu-HU" sz="1200" dirty="0">
              <a:effectLst/>
              <a:ea typeface="Calibri" panose="020F0502020204030204" pitchFamily="34" charset="0"/>
              <a:cs typeface="Arial" panose="020B0604020202020204" pitchFamily="34" charset="0"/>
            </a:endParaRPr>
          </a:p>
        </p:txBody>
      </p:sp>
      <p:pic>
        <p:nvPicPr>
          <p:cNvPr id="30" name="Picture 29">
            <a:extLst>
              <a:ext uri="{FF2B5EF4-FFF2-40B4-BE49-F238E27FC236}">
                <a16:creationId xmlns:a16="http://schemas.microsoft.com/office/drawing/2014/main" id="{CF54151C-13D5-4779-AEC6-27AC7F4EC65C}"/>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1409814" y="1220666"/>
            <a:ext cx="336126" cy="415065"/>
          </a:xfrm>
          <a:prstGeom prst="rect">
            <a:avLst/>
          </a:prstGeom>
        </p:spPr>
      </p:pic>
    </p:spTree>
    <p:extLst>
      <p:ext uri="{BB962C8B-B14F-4D97-AF65-F5344CB8AC3E}">
        <p14:creationId xmlns:p14="http://schemas.microsoft.com/office/powerpoint/2010/main" val="2183418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6BA3C5D-56FD-436D-AA2B-21878EB137F3}"/>
              </a:ext>
            </a:extLst>
          </p:cNvPr>
          <p:cNvPicPr>
            <a:picLocks noChangeAspect="1"/>
          </p:cNvPicPr>
          <p:nvPr/>
        </p:nvPicPr>
        <p:blipFill rotWithShape="1">
          <a:blip r:embed="rId2"/>
          <a:srcRect l="20075" t="43159" r="2751" b="16041"/>
          <a:stretch/>
        </p:blipFill>
        <p:spPr>
          <a:xfrm>
            <a:off x="0" y="1052736"/>
            <a:ext cx="9144000" cy="2719177"/>
          </a:xfrm>
          <a:prstGeom prst="rect">
            <a:avLst/>
          </a:prstGeom>
        </p:spPr>
      </p:pic>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sp>
        <p:nvSpPr>
          <p:cNvPr id="9" name="Szövegdoboz 4">
            <a:extLst>
              <a:ext uri="{FF2B5EF4-FFF2-40B4-BE49-F238E27FC236}">
                <a16:creationId xmlns:a16="http://schemas.microsoft.com/office/drawing/2014/main" id="{0BA5DBDF-30E1-4DDE-AE9A-7CF1C628248D}"/>
              </a:ext>
            </a:extLst>
          </p:cNvPr>
          <p:cNvSpPr txBox="1"/>
          <p:nvPr/>
        </p:nvSpPr>
        <p:spPr>
          <a:xfrm>
            <a:off x="0" y="3755597"/>
            <a:ext cx="9146704" cy="2954655"/>
          </a:xfrm>
          <a:prstGeom prst="rect">
            <a:avLst/>
          </a:prstGeom>
          <a:solidFill>
            <a:schemeClr val="bg1">
              <a:lumMod val="85000"/>
            </a:schemeClr>
          </a:solidFill>
        </p:spPr>
        <p:txBody>
          <a:bodyPr wrap="square" rtlCol="0">
            <a:spAutoFit/>
          </a:bodyPr>
          <a:lstStyle/>
          <a:p>
            <a:pPr lvl="6" algn="ctr"/>
            <a:r>
              <a:rPr lang="hu-HU" sz="1200" b="1" dirty="0">
                <a:solidFill>
                  <a:srgbClr val="FF0000"/>
                </a:solidFill>
              </a:rPr>
              <a:t>  </a:t>
            </a:r>
          </a:p>
          <a:p>
            <a:pPr lvl="7" algn="ctr"/>
            <a:r>
              <a:rPr lang="hu-HU" b="1" dirty="0"/>
              <a:t>HOSSZÚ TÁVÚ TANULMÁNYI CÉLÚ MOBILITÁS </a:t>
            </a:r>
          </a:p>
          <a:p>
            <a:pPr lvl="7" algn="ctr"/>
            <a:r>
              <a:rPr lang="hu-HU" sz="2400" b="1" dirty="0">
                <a:solidFill>
                  <a:srgbClr val="FF0000"/>
                </a:solidFill>
              </a:rPr>
              <a:t>2026. április 15., 23:59</a:t>
            </a:r>
          </a:p>
          <a:p>
            <a:pPr lvl="7" algn="ctr"/>
            <a:r>
              <a:rPr lang="hu-HU" sz="1200" b="1" dirty="0"/>
              <a:t>RÖVID TÁVÚ TANULMÁNYI CÉLÚ MOBILITÁSRA PÁLYÁZÁS FOLYAMATOSAN, </a:t>
            </a:r>
          </a:p>
          <a:p>
            <a:pPr lvl="7" algn="ctr"/>
            <a:r>
              <a:rPr lang="hu-HU" sz="1200" b="1" dirty="0"/>
              <a:t>MIN. 2 HÓNAPPAL A TERVEZETT MOBILITÁS KEZDETE ELŐTT.</a:t>
            </a:r>
          </a:p>
          <a:p>
            <a:pPr lvl="7" algn="ctr"/>
            <a:endParaRPr lang="hu-HU" sz="1200" b="1" dirty="0"/>
          </a:p>
          <a:p>
            <a:pPr lvl="7" algn="ctr"/>
            <a:r>
              <a:rPr lang="hu-HU" b="1" dirty="0"/>
              <a:t>SZAKMAI GYAKORLATI MOBILITÁS </a:t>
            </a:r>
          </a:p>
          <a:p>
            <a:pPr lvl="7" algn="ctr"/>
            <a:r>
              <a:rPr lang="hu-HU" sz="1600" b="1" dirty="0"/>
              <a:t>* folyamatos *</a:t>
            </a:r>
          </a:p>
          <a:p>
            <a:pPr lvl="7" algn="ctr"/>
            <a:r>
              <a:rPr lang="hu-HU" sz="2400" b="1" dirty="0">
                <a:solidFill>
                  <a:srgbClr val="FF0000"/>
                </a:solidFill>
              </a:rPr>
              <a:t>Pályázat benyújtása a tervezett mobilitás</a:t>
            </a:r>
          </a:p>
          <a:p>
            <a:pPr lvl="7" algn="ctr"/>
            <a:r>
              <a:rPr lang="hu-HU" sz="2400" b="1" dirty="0">
                <a:solidFill>
                  <a:srgbClr val="FF0000"/>
                </a:solidFill>
              </a:rPr>
              <a:t>megkezdése előtt min. 2 hónappal</a:t>
            </a:r>
          </a:p>
          <a:p>
            <a:pPr lvl="6" algn="ctr"/>
            <a:endParaRPr lang="hu-HU" sz="1400" dirty="0"/>
          </a:p>
        </p:txBody>
      </p:sp>
      <p:sp>
        <p:nvSpPr>
          <p:cNvPr id="15" name="Szövegdoboz 15">
            <a:extLst>
              <a:ext uri="{FF2B5EF4-FFF2-40B4-BE49-F238E27FC236}">
                <a16:creationId xmlns:a16="http://schemas.microsoft.com/office/drawing/2014/main" id="{79937C80-A64A-439A-9BAB-3F16F3A2740A}"/>
              </a:ext>
            </a:extLst>
          </p:cNvPr>
          <p:cNvSpPr txBox="1"/>
          <p:nvPr/>
        </p:nvSpPr>
        <p:spPr>
          <a:xfrm>
            <a:off x="2704" y="2411417"/>
            <a:ext cx="9141296" cy="1107996"/>
          </a:xfrm>
          <a:prstGeom prst="rect">
            <a:avLst/>
          </a:prstGeom>
          <a:solidFill>
            <a:schemeClr val="bg1">
              <a:lumMod val="95000"/>
              <a:alpha val="30000"/>
            </a:schemeClr>
          </a:solidFill>
          <a:ln>
            <a:noFill/>
          </a:ln>
        </p:spPr>
        <p:txBody>
          <a:bodyPr wrap="square" rtlCol="0">
            <a:spAutoFit/>
          </a:bodyPr>
          <a:lstStyle/>
          <a:p>
            <a:r>
              <a:rPr lang="hu-HU" sz="6600" b="1" dirty="0">
                <a:solidFill>
                  <a:schemeClr val="bg1"/>
                </a:solidFill>
              </a:rPr>
              <a:t>  </a:t>
            </a:r>
            <a:r>
              <a:rPr lang="hu-HU" sz="6000" b="1" dirty="0">
                <a:solidFill>
                  <a:schemeClr val="bg1"/>
                </a:solidFill>
              </a:rPr>
              <a:t>JELENTKEZÉSI HATÁRIDŐ</a:t>
            </a:r>
            <a:endParaRPr lang="hu-HU" sz="6600" b="1" dirty="0">
              <a:solidFill>
                <a:schemeClr val="bg1"/>
              </a:solidFill>
            </a:endParaRPr>
          </a:p>
        </p:txBody>
      </p:sp>
      <p:sp>
        <p:nvSpPr>
          <p:cNvPr id="8" name="Dátum helye 12">
            <a:extLst>
              <a:ext uri="{FF2B5EF4-FFF2-40B4-BE49-F238E27FC236}">
                <a16:creationId xmlns:a16="http://schemas.microsoft.com/office/drawing/2014/main" id="{4DE8F615-5484-4F1C-B04B-AC4EE910A653}"/>
              </a:ext>
            </a:extLst>
          </p:cNvPr>
          <p:cNvSpPr>
            <a:spLocks noGrp="1"/>
          </p:cNvSpPr>
          <p:nvPr>
            <p:ph type="dt" sz="half" idx="10"/>
          </p:nvPr>
        </p:nvSpPr>
        <p:spPr>
          <a:xfrm>
            <a:off x="0" y="6503491"/>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Stratégiai és Koordinációs Központ  </a:t>
            </a:r>
          </a:p>
        </p:txBody>
      </p:sp>
      <p:pic>
        <p:nvPicPr>
          <p:cNvPr id="4098" name="Picture 2" descr="Premium Vector | Calendar reminder Wall calendar Important schedule  appointment date Vector stock illustration">
            <a:extLst>
              <a:ext uri="{FF2B5EF4-FFF2-40B4-BE49-F238E27FC236}">
                <a16:creationId xmlns:a16="http://schemas.microsoft.com/office/drawing/2014/main" id="{CE31FE19-85B0-4BC9-9A00-E3F39CD83826}"/>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1355" b="10148"/>
          <a:stretch/>
        </p:blipFill>
        <p:spPr bwMode="auto">
          <a:xfrm>
            <a:off x="-2704" y="3755596"/>
            <a:ext cx="3422576" cy="2686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271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2ACACDA-FE3F-45B3-B445-7D75731671CD}"/>
              </a:ext>
            </a:extLst>
          </p:cNvPr>
          <p:cNvPicPr>
            <a:picLocks noChangeAspect="1"/>
          </p:cNvPicPr>
          <p:nvPr/>
        </p:nvPicPr>
        <p:blipFill rotWithShape="1">
          <a:blip r:embed="rId2"/>
          <a:srcRect l="20075" t="43159" r="2751" b="16041"/>
          <a:stretch/>
        </p:blipFill>
        <p:spPr>
          <a:xfrm>
            <a:off x="0" y="1052736"/>
            <a:ext cx="9144000" cy="2719177"/>
          </a:xfrm>
          <a:prstGeom prst="rect">
            <a:avLst/>
          </a:prstGeom>
        </p:spPr>
      </p:pic>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sp>
        <p:nvSpPr>
          <p:cNvPr id="8" name="Szövegdoboz 15">
            <a:extLst>
              <a:ext uri="{FF2B5EF4-FFF2-40B4-BE49-F238E27FC236}">
                <a16:creationId xmlns:a16="http://schemas.microsoft.com/office/drawing/2014/main" id="{E987382E-1958-4807-8C84-18EFDF15B0D0}"/>
              </a:ext>
            </a:extLst>
          </p:cNvPr>
          <p:cNvSpPr txBox="1"/>
          <p:nvPr/>
        </p:nvSpPr>
        <p:spPr>
          <a:xfrm>
            <a:off x="2704" y="2411417"/>
            <a:ext cx="9141296" cy="1107996"/>
          </a:xfrm>
          <a:prstGeom prst="rect">
            <a:avLst/>
          </a:prstGeom>
          <a:solidFill>
            <a:schemeClr val="bg1">
              <a:lumMod val="95000"/>
              <a:alpha val="30000"/>
            </a:schemeClr>
          </a:solidFill>
          <a:ln>
            <a:noFill/>
          </a:ln>
        </p:spPr>
        <p:txBody>
          <a:bodyPr wrap="square" rtlCol="0">
            <a:spAutoFit/>
          </a:bodyPr>
          <a:lstStyle/>
          <a:p>
            <a:r>
              <a:rPr lang="hu-HU" sz="6600" b="1" dirty="0">
                <a:solidFill>
                  <a:schemeClr val="bg1"/>
                </a:solidFill>
              </a:rPr>
              <a:t>  </a:t>
            </a:r>
            <a:r>
              <a:rPr lang="hu-HU" sz="6000" b="1" dirty="0">
                <a:solidFill>
                  <a:schemeClr val="bg1"/>
                </a:solidFill>
              </a:rPr>
              <a:t>TOVÁBBI KÉRDÉS ESETÉN:</a:t>
            </a:r>
            <a:endParaRPr lang="hu-HU" sz="6400" b="1" dirty="0">
              <a:solidFill>
                <a:schemeClr val="bg1"/>
              </a:solidFill>
            </a:endParaRPr>
          </a:p>
        </p:txBody>
      </p:sp>
      <p:sp>
        <p:nvSpPr>
          <p:cNvPr id="11" name="Szövegdoboz 4">
            <a:extLst>
              <a:ext uri="{FF2B5EF4-FFF2-40B4-BE49-F238E27FC236}">
                <a16:creationId xmlns:a16="http://schemas.microsoft.com/office/drawing/2014/main" id="{80934A40-5869-402B-A251-45B769655C27}"/>
              </a:ext>
            </a:extLst>
          </p:cNvPr>
          <p:cNvSpPr txBox="1"/>
          <p:nvPr/>
        </p:nvSpPr>
        <p:spPr>
          <a:xfrm>
            <a:off x="0" y="4012795"/>
            <a:ext cx="9144000" cy="2062103"/>
          </a:xfrm>
          <a:prstGeom prst="rect">
            <a:avLst/>
          </a:prstGeom>
          <a:noFill/>
        </p:spPr>
        <p:txBody>
          <a:bodyPr wrap="square" rtlCol="0">
            <a:spAutoFit/>
          </a:bodyPr>
          <a:lstStyle/>
          <a:p>
            <a:pPr algn="ctr"/>
            <a:r>
              <a:rPr lang="hu-HU" sz="2000" b="1" cap="all" dirty="0"/>
              <a:t>Campus koordinátorok elérhetőségei</a:t>
            </a:r>
          </a:p>
          <a:p>
            <a:endParaRPr lang="hu-HU" sz="800" b="1" cap="all" dirty="0"/>
          </a:p>
          <a:p>
            <a:pPr marL="0" marR="0">
              <a:spcBef>
                <a:spcPts val="0"/>
              </a:spcBef>
              <a:spcAft>
                <a:spcPts val="600"/>
              </a:spcAft>
            </a:pPr>
            <a:r>
              <a:rPr lang="hu-HU" sz="1600" b="1" dirty="0">
                <a:solidFill>
                  <a:srgbClr val="000000"/>
                </a:solidFill>
                <a:effectLst/>
                <a:latin typeface="Calibri" panose="020F0502020204030204" pitchFamily="34" charset="0"/>
                <a:ea typeface="Calibri" panose="020F0502020204030204" pitchFamily="34" charset="0"/>
              </a:rPr>
              <a:t>  Budai Campus: </a:t>
            </a:r>
            <a:r>
              <a:rPr lang="hu-HU" sz="1600" dirty="0">
                <a:solidFill>
                  <a:srgbClr val="000000"/>
                </a:solidFill>
                <a:effectLst/>
                <a:latin typeface="Calibri" panose="020F0502020204030204" pitchFamily="34" charset="0"/>
                <a:ea typeface="Calibri" panose="020F0502020204030204" pitchFamily="34" charset="0"/>
              </a:rPr>
              <a:t>			</a:t>
            </a:r>
            <a:r>
              <a:rPr lang="hu-HU" sz="1600" i="1" dirty="0">
                <a:solidFill>
                  <a:srgbClr val="000000"/>
                </a:solidFill>
                <a:effectLst/>
                <a:latin typeface="Calibri" panose="020F0502020204030204" pitchFamily="34" charset="0"/>
                <a:ea typeface="Calibri" panose="020F0502020204030204" pitchFamily="34" charset="0"/>
              </a:rPr>
              <a:t>Bártfai Gréta		</a:t>
            </a:r>
            <a:r>
              <a:rPr lang="hu-HU" sz="1400" u="sng" dirty="0">
                <a:solidFill>
                  <a:srgbClr val="000000"/>
                </a:solidFill>
                <a:effectLst/>
                <a:latin typeface="Calibri" panose="020F0502020204030204" pitchFamily="34" charset="0"/>
                <a:ea typeface="Calibri" panose="020F0502020204030204" pitchFamily="34" charset="0"/>
                <a:hlinkClick r:id="rId3"/>
              </a:rPr>
              <a:t>Bartfai.Greta@uni-mate.hu</a:t>
            </a:r>
            <a:r>
              <a:rPr lang="hu-HU" sz="1400" u="sng" dirty="0">
                <a:solidFill>
                  <a:srgbClr val="000000"/>
                </a:solidFill>
                <a:effectLst/>
                <a:latin typeface="Calibri" panose="020F0502020204030204" pitchFamily="34" charset="0"/>
                <a:ea typeface="Calibri" panose="020F0502020204030204" pitchFamily="34" charset="0"/>
              </a:rPr>
              <a:t> </a:t>
            </a:r>
            <a:endParaRPr lang="hu-HU" sz="14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600"/>
              </a:spcAft>
            </a:pPr>
            <a:r>
              <a:rPr lang="hu-HU" sz="1600" b="1" dirty="0">
                <a:solidFill>
                  <a:srgbClr val="000000"/>
                </a:solidFill>
                <a:effectLst/>
                <a:latin typeface="Calibri" panose="020F0502020204030204" pitchFamily="34" charset="0"/>
                <a:ea typeface="Calibri" panose="020F0502020204030204" pitchFamily="34" charset="0"/>
              </a:rPr>
              <a:t>  Gerorgikon Campus</a:t>
            </a:r>
            <a:r>
              <a:rPr lang="hu-HU" sz="1600" b="1" dirty="0">
                <a:solidFill>
                  <a:srgbClr val="000000"/>
                </a:solidFill>
                <a:latin typeface="Calibri" panose="020F0502020204030204" pitchFamily="34" charset="0"/>
                <a:ea typeface="Calibri" panose="020F0502020204030204" pitchFamily="34" charset="0"/>
              </a:rPr>
              <a:t> (</a:t>
            </a:r>
            <a:r>
              <a:rPr lang="hu-HU" sz="1600" b="1" dirty="0">
                <a:solidFill>
                  <a:srgbClr val="000000"/>
                </a:solidFill>
                <a:effectLst/>
                <a:latin typeface="Calibri" panose="020F0502020204030204" pitchFamily="34" charset="0"/>
                <a:ea typeface="Calibri" panose="020F0502020204030204" pitchFamily="34" charset="0"/>
              </a:rPr>
              <a:t>Keszthely): 	</a:t>
            </a:r>
            <a:r>
              <a:rPr lang="hu-HU" sz="1600" i="1" dirty="0">
                <a:solidFill>
                  <a:srgbClr val="000000"/>
                </a:solidFill>
                <a:effectLst/>
                <a:latin typeface="Calibri" panose="020F0502020204030204" pitchFamily="34" charset="0"/>
                <a:ea typeface="Calibri" panose="020F0502020204030204" pitchFamily="34" charset="0"/>
              </a:rPr>
              <a:t>Zsankó-Bődör Beáta		</a:t>
            </a:r>
            <a:r>
              <a:rPr lang="hu-HU" sz="1400" u="sng" dirty="0">
                <a:solidFill>
                  <a:srgbClr val="000000"/>
                </a:solidFill>
                <a:effectLst/>
                <a:latin typeface="Calibri" panose="020F0502020204030204" pitchFamily="34" charset="0"/>
                <a:ea typeface="Calibri" panose="020F0502020204030204" pitchFamily="34" charset="0"/>
                <a:hlinkClick r:id="rId4"/>
              </a:rPr>
              <a:t>Zsanko-Bodor.Beata@uni-mate.hu</a:t>
            </a:r>
            <a:r>
              <a:rPr lang="hu-HU" sz="1400" dirty="0">
                <a:solidFill>
                  <a:srgbClr val="000000"/>
                </a:solidFill>
                <a:effectLst/>
                <a:latin typeface="Calibri" panose="020F0502020204030204" pitchFamily="34" charset="0"/>
                <a:ea typeface="Calibri" panose="020F0502020204030204" pitchFamily="34" charset="0"/>
              </a:rPr>
              <a:t> </a:t>
            </a:r>
          </a:p>
          <a:p>
            <a:pPr marL="0" marR="0">
              <a:spcBef>
                <a:spcPts val="0"/>
              </a:spcBef>
              <a:spcAft>
                <a:spcPts val="600"/>
              </a:spcAft>
            </a:pPr>
            <a:r>
              <a:rPr lang="hu-HU" sz="1600" b="1" dirty="0">
                <a:solidFill>
                  <a:srgbClr val="000000"/>
                </a:solidFill>
                <a:effectLst/>
                <a:latin typeface="Calibri" panose="020F0502020204030204" pitchFamily="34" charset="0"/>
                <a:ea typeface="Calibri" panose="020F0502020204030204" pitchFamily="34" charset="0"/>
              </a:rPr>
              <a:t>  Kaposvári Campus</a:t>
            </a:r>
            <a:r>
              <a:rPr lang="hu-HU" sz="1600" b="1" dirty="0">
                <a:solidFill>
                  <a:srgbClr val="000000"/>
                </a:solidFill>
                <a:latin typeface="Calibri" panose="020F0502020204030204" pitchFamily="34" charset="0"/>
                <a:ea typeface="Calibri" panose="020F0502020204030204" pitchFamily="34" charset="0"/>
              </a:rPr>
              <a:t>:</a:t>
            </a:r>
            <a:r>
              <a:rPr lang="hu-HU" sz="1600" b="1" dirty="0">
                <a:solidFill>
                  <a:srgbClr val="000000"/>
                </a:solidFill>
                <a:effectLst/>
                <a:latin typeface="Calibri" panose="020F0502020204030204" pitchFamily="34" charset="0"/>
                <a:ea typeface="Calibri" panose="020F0502020204030204" pitchFamily="34" charset="0"/>
              </a:rPr>
              <a:t> </a:t>
            </a:r>
            <a:r>
              <a:rPr lang="hu-HU" sz="1600" dirty="0">
                <a:solidFill>
                  <a:srgbClr val="000000"/>
                </a:solidFill>
                <a:effectLst/>
                <a:latin typeface="Calibri" panose="020F0502020204030204" pitchFamily="34" charset="0"/>
                <a:ea typeface="Calibri" panose="020F0502020204030204" pitchFamily="34" charset="0"/>
              </a:rPr>
              <a:t>			</a:t>
            </a:r>
            <a:r>
              <a:rPr lang="hu-HU" sz="1600" i="1" dirty="0">
                <a:solidFill>
                  <a:srgbClr val="000000"/>
                </a:solidFill>
                <a:effectLst/>
                <a:latin typeface="Calibri" panose="020F0502020204030204" pitchFamily="34" charset="0"/>
                <a:ea typeface="Calibri" panose="020F0502020204030204" pitchFamily="34" charset="0"/>
              </a:rPr>
              <a:t>Csősz Péter		</a:t>
            </a:r>
            <a:r>
              <a:rPr lang="hu-HU" sz="1400" u="sng" dirty="0">
                <a:solidFill>
                  <a:srgbClr val="000000"/>
                </a:solidFill>
                <a:effectLst/>
                <a:latin typeface="Calibri" panose="020F0502020204030204" pitchFamily="34" charset="0"/>
                <a:ea typeface="Calibri" panose="020F0502020204030204" pitchFamily="34" charset="0"/>
                <a:hlinkClick r:id="rId5"/>
              </a:rPr>
              <a:t>Csosz.Peter@uni-mate.hu</a:t>
            </a:r>
            <a:r>
              <a:rPr lang="hu-HU" sz="1400" dirty="0">
                <a:solidFill>
                  <a:srgbClr val="000000"/>
                </a:solidFill>
                <a:effectLst/>
                <a:latin typeface="Calibri" panose="020F0502020204030204" pitchFamily="34" charset="0"/>
                <a:ea typeface="Calibri" panose="020F0502020204030204" pitchFamily="34" charset="0"/>
              </a:rPr>
              <a:t> </a:t>
            </a:r>
          </a:p>
          <a:p>
            <a:pPr>
              <a:spcAft>
                <a:spcPts val="600"/>
              </a:spcAft>
            </a:pPr>
            <a:r>
              <a:rPr lang="hu-HU" sz="1600" b="1" dirty="0">
                <a:solidFill>
                  <a:srgbClr val="000000"/>
                </a:solidFill>
                <a:effectLst/>
                <a:latin typeface="Calibri" panose="020F0502020204030204" pitchFamily="34" charset="0"/>
                <a:ea typeface="Calibri" panose="020F0502020204030204" pitchFamily="34" charset="0"/>
              </a:rPr>
              <a:t>  Károly Róbert Campus</a:t>
            </a:r>
            <a:r>
              <a:rPr lang="hu-HU" sz="1600" b="1" dirty="0">
                <a:solidFill>
                  <a:srgbClr val="000000"/>
                </a:solidFill>
                <a:latin typeface="Calibri" panose="020F0502020204030204" pitchFamily="34" charset="0"/>
                <a:ea typeface="Calibri" panose="020F0502020204030204" pitchFamily="34" charset="0"/>
              </a:rPr>
              <a:t> (</a:t>
            </a:r>
            <a:r>
              <a:rPr lang="hu-HU" sz="1600" b="1" dirty="0">
                <a:solidFill>
                  <a:srgbClr val="000000"/>
                </a:solidFill>
                <a:effectLst/>
                <a:latin typeface="Calibri" panose="020F0502020204030204" pitchFamily="34" charset="0"/>
                <a:ea typeface="Calibri" panose="020F0502020204030204" pitchFamily="34" charset="0"/>
              </a:rPr>
              <a:t>Gyöngyös): </a:t>
            </a:r>
            <a:r>
              <a:rPr lang="hu-HU" sz="1600" dirty="0">
                <a:solidFill>
                  <a:srgbClr val="000000"/>
                </a:solidFill>
                <a:effectLst/>
                <a:latin typeface="Calibri" panose="020F0502020204030204" pitchFamily="34" charset="0"/>
                <a:ea typeface="Calibri" panose="020F0502020204030204" pitchFamily="34" charset="0"/>
              </a:rPr>
              <a:t>	</a:t>
            </a:r>
            <a:r>
              <a:rPr lang="hu-HU" sz="1600" i="1" dirty="0">
                <a:solidFill>
                  <a:srgbClr val="000000"/>
                </a:solidFill>
                <a:effectLst/>
                <a:latin typeface="Calibri" panose="020F0502020204030204" pitchFamily="34" charset="0"/>
                <a:ea typeface="Calibri" panose="020F0502020204030204" pitchFamily="34" charset="0"/>
              </a:rPr>
              <a:t>Csősz Péter		</a:t>
            </a:r>
            <a:r>
              <a:rPr lang="hu-HU" sz="1400" u="sng" dirty="0">
                <a:solidFill>
                  <a:srgbClr val="000000"/>
                </a:solidFill>
                <a:effectLst/>
                <a:latin typeface="Calibri" panose="020F0502020204030204" pitchFamily="34" charset="0"/>
                <a:ea typeface="Calibri" panose="020F0502020204030204" pitchFamily="34" charset="0"/>
                <a:hlinkClick r:id="rId5"/>
              </a:rPr>
              <a:t>Csosz.Peter@uni-mate.hu</a:t>
            </a:r>
            <a:endParaRPr lang="hu-HU" sz="14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600"/>
              </a:spcAft>
            </a:pPr>
            <a:r>
              <a:rPr lang="hu-HU" sz="1600" b="1" dirty="0">
                <a:solidFill>
                  <a:srgbClr val="000000"/>
                </a:solidFill>
                <a:effectLst/>
                <a:latin typeface="Calibri" panose="020F0502020204030204" pitchFamily="34" charset="0"/>
                <a:ea typeface="Calibri" panose="020F0502020204030204" pitchFamily="34" charset="0"/>
              </a:rPr>
              <a:t>  Szent István Campus</a:t>
            </a:r>
            <a:r>
              <a:rPr lang="hu-HU" sz="1600" b="1" dirty="0">
                <a:solidFill>
                  <a:srgbClr val="000000"/>
                </a:solidFill>
                <a:latin typeface="Calibri" panose="020F0502020204030204" pitchFamily="34" charset="0"/>
                <a:ea typeface="Calibri" panose="020F0502020204030204" pitchFamily="34" charset="0"/>
              </a:rPr>
              <a:t> (</a:t>
            </a:r>
            <a:r>
              <a:rPr lang="hu-HU" sz="1600" b="1" dirty="0">
                <a:solidFill>
                  <a:srgbClr val="000000"/>
                </a:solidFill>
                <a:effectLst/>
                <a:latin typeface="Calibri" panose="020F0502020204030204" pitchFamily="34" charset="0"/>
                <a:ea typeface="Calibri" panose="020F0502020204030204" pitchFamily="34" charset="0"/>
              </a:rPr>
              <a:t>Gödöllő): </a:t>
            </a:r>
            <a:r>
              <a:rPr lang="hu-HU" sz="1600" dirty="0">
                <a:solidFill>
                  <a:srgbClr val="000000"/>
                </a:solidFill>
                <a:effectLst/>
                <a:latin typeface="Calibri" panose="020F0502020204030204" pitchFamily="34" charset="0"/>
                <a:ea typeface="Calibri" panose="020F0502020204030204" pitchFamily="34" charset="0"/>
              </a:rPr>
              <a:t>	</a:t>
            </a:r>
            <a:r>
              <a:rPr lang="hu-HU" sz="1600" i="1" dirty="0">
                <a:solidFill>
                  <a:srgbClr val="000000"/>
                </a:solidFill>
                <a:effectLst/>
                <a:latin typeface="Calibri" panose="020F0502020204030204" pitchFamily="34" charset="0"/>
                <a:ea typeface="Calibri" panose="020F0502020204030204" pitchFamily="34" charset="0"/>
              </a:rPr>
              <a:t>Zsankó-Bődör Beáta</a:t>
            </a:r>
            <a:r>
              <a:rPr lang="hu-HU" sz="1600" i="1" dirty="0">
                <a:solidFill>
                  <a:srgbClr val="000000"/>
                </a:solidFill>
                <a:latin typeface="Calibri" panose="020F0502020204030204" pitchFamily="34" charset="0"/>
                <a:ea typeface="Calibri" panose="020F0502020204030204" pitchFamily="34" charset="0"/>
              </a:rPr>
              <a:t>		</a:t>
            </a:r>
            <a:r>
              <a:rPr lang="hu-HU" sz="1400" u="sng" dirty="0">
                <a:solidFill>
                  <a:srgbClr val="000000"/>
                </a:solidFill>
                <a:effectLst/>
                <a:latin typeface="Calibri" panose="020F0502020204030204" pitchFamily="34" charset="0"/>
                <a:ea typeface="Calibri" panose="020F0502020204030204" pitchFamily="34" charset="0"/>
                <a:hlinkClick r:id="rId4"/>
              </a:rPr>
              <a:t>Zsanko-Bodor.Beata@uni-mate.hu</a:t>
            </a:r>
            <a:r>
              <a:rPr lang="hu-HU" sz="1400" dirty="0">
                <a:solidFill>
                  <a:srgbClr val="000000"/>
                </a:solidFill>
                <a:effectLst/>
                <a:latin typeface="Calibri" panose="020F0502020204030204" pitchFamily="34" charset="0"/>
                <a:ea typeface="Calibri" panose="020F0502020204030204" pitchFamily="34" charset="0"/>
              </a:rPr>
              <a:t> </a:t>
            </a:r>
            <a:endParaRPr lang="hu-HU" sz="1600" dirty="0">
              <a:solidFill>
                <a:srgbClr val="000000"/>
              </a:solidFill>
              <a:effectLst/>
              <a:latin typeface="Calibri" panose="020F0502020204030204" pitchFamily="34" charset="0"/>
              <a:ea typeface="Calibri" panose="020F0502020204030204" pitchFamily="34" charset="0"/>
            </a:endParaRPr>
          </a:p>
        </p:txBody>
      </p:sp>
      <p:sp>
        <p:nvSpPr>
          <p:cNvPr id="9" name="Szöveg helye 8">
            <a:extLst>
              <a:ext uri="{FF2B5EF4-FFF2-40B4-BE49-F238E27FC236}">
                <a16:creationId xmlns:a16="http://schemas.microsoft.com/office/drawing/2014/main" id="{9D8176AD-087F-4566-830B-C44431CBE7E1}"/>
              </a:ext>
            </a:extLst>
          </p:cNvPr>
          <p:cNvSpPr txBox="1">
            <a:spLocks/>
          </p:cNvSpPr>
          <p:nvPr/>
        </p:nvSpPr>
        <p:spPr>
          <a:xfrm>
            <a:off x="0" y="248506"/>
            <a:ext cx="5508105" cy="722289"/>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ELÉRHETŐSÉGEK</a:t>
            </a:r>
            <a:endParaRPr lang="hu-HU" sz="3600" dirty="0"/>
          </a:p>
        </p:txBody>
      </p:sp>
      <p:sp>
        <p:nvSpPr>
          <p:cNvPr id="12" name="Dátum helye 12">
            <a:extLst>
              <a:ext uri="{FF2B5EF4-FFF2-40B4-BE49-F238E27FC236}">
                <a16:creationId xmlns:a16="http://schemas.microsoft.com/office/drawing/2014/main" id="{589C0244-EF82-44DC-A877-8C3175ABDF3E}"/>
              </a:ext>
            </a:extLst>
          </p:cNvPr>
          <p:cNvSpPr>
            <a:spLocks noGrp="1"/>
          </p:cNvSpPr>
          <p:nvPr>
            <p:ph type="dt" sz="half" idx="10"/>
          </p:nvPr>
        </p:nvSpPr>
        <p:spPr>
          <a:xfrm>
            <a:off x="0" y="6309320"/>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Stratégiai és Koordinációs Központ  </a:t>
            </a:r>
          </a:p>
        </p:txBody>
      </p:sp>
    </p:spTree>
    <p:extLst>
      <p:ext uri="{BB962C8B-B14F-4D97-AF65-F5344CB8AC3E}">
        <p14:creationId xmlns:p14="http://schemas.microsoft.com/office/powerpoint/2010/main" val="3013384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2ACACDA-FE3F-45B3-B445-7D75731671CD}"/>
              </a:ext>
            </a:extLst>
          </p:cNvPr>
          <p:cNvPicPr>
            <a:picLocks noChangeAspect="1"/>
          </p:cNvPicPr>
          <p:nvPr/>
        </p:nvPicPr>
        <p:blipFill rotWithShape="1">
          <a:blip r:embed="rId2"/>
          <a:srcRect l="20075" t="43159" r="2751" b="16041"/>
          <a:stretch/>
        </p:blipFill>
        <p:spPr>
          <a:xfrm>
            <a:off x="0" y="1052736"/>
            <a:ext cx="9144000" cy="2719177"/>
          </a:xfrm>
          <a:prstGeom prst="rect">
            <a:avLst/>
          </a:prstGeom>
        </p:spPr>
      </p:pic>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sp>
        <p:nvSpPr>
          <p:cNvPr id="8" name="Szövegdoboz 15">
            <a:extLst>
              <a:ext uri="{FF2B5EF4-FFF2-40B4-BE49-F238E27FC236}">
                <a16:creationId xmlns:a16="http://schemas.microsoft.com/office/drawing/2014/main" id="{E987382E-1958-4807-8C84-18EFDF15B0D0}"/>
              </a:ext>
            </a:extLst>
          </p:cNvPr>
          <p:cNvSpPr txBox="1"/>
          <p:nvPr/>
        </p:nvSpPr>
        <p:spPr>
          <a:xfrm>
            <a:off x="-14334" y="1182811"/>
            <a:ext cx="9141296" cy="2462213"/>
          </a:xfrm>
          <a:prstGeom prst="rect">
            <a:avLst/>
          </a:prstGeom>
          <a:solidFill>
            <a:schemeClr val="bg1">
              <a:lumMod val="95000"/>
              <a:alpha val="30000"/>
            </a:schemeClr>
          </a:solidFill>
          <a:ln>
            <a:noFill/>
          </a:ln>
        </p:spPr>
        <p:txBody>
          <a:bodyPr wrap="square" rtlCol="0">
            <a:spAutoFit/>
          </a:bodyPr>
          <a:lstStyle/>
          <a:p>
            <a:pPr algn="ctr"/>
            <a:r>
              <a:rPr lang="hu-HU" sz="6600" b="1">
                <a:solidFill>
                  <a:schemeClr val="bg1"/>
                </a:solidFill>
              </a:rPr>
              <a:t>  </a:t>
            </a:r>
            <a:endParaRPr lang="hu-HU" sz="2400" b="1" dirty="0">
              <a:solidFill>
                <a:schemeClr val="bg1"/>
              </a:solidFill>
            </a:endParaRPr>
          </a:p>
          <a:p>
            <a:pPr algn="ctr"/>
            <a:endParaRPr lang="hu-HU" sz="2400" b="1" dirty="0">
              <a:solidFill>
                <a:schemeClr val="bg1"/>
              </a:solidFill>
            </a:endParaRPr>
          </a:p>
          <a:p>
            <a:pPr algn="ctr"/>
            <a:endParaRPr lang="hu-HU" sz="6400" dirty="0">
              <a:solidFill>
                <a:schemeClr val="bg1"/>
              </a:solidFill>
            </a:endParaRPr>
          </a:p>
        </p:txBody>
      </p:sp>
      <p:sp>
        <p:nvSpPr>
          <p:cNvPr id="11" name="Szövegdoboz 4">
            <a:extLst>
              <a:ext uri="{FF2B5EF4-FFF2-40B4-BE49-F238E27FC236}">
                <a16:creationId xmlns:a16="http://schemas.microsoft.com/office/drawing/2014/main" id="{80934A40-5869-402B-A251-45B769655C27}"/>
              </a:ext>
            </a:extLst>
          </p:cNvPr>
          <p:cNvSpPr txBox="1"/>
          <p:nvPr/>
        </p:nvSpPr>
        <p:spPr>
          <a:xfrm>
            <a:off x="0" y="4012795"/>
            <a:ext cx="9144000" cy="2616101"/>
          </a:xfrm>
          <a:prstGeom prst="rect">
            <a:avLst/>
          </a:prstGeom>
          <a:noFill/>
        </p:spPr>
        <p:txBody>
          <a:bodyPr wrap="square" rtlCol="0">
            <a:spAutoFit/>
          </a:bodyPr>
          <a:lstStyle/>
          <a:p>
            <a:pPr algn="ctr"/>
            <a:r>
              <a:rPr lang="hu-HU" sz="2000" b="1" cap="all" dirty="0"/>
              <a:t>____________________________</a:t>
            </a:r>
          </a:p>
          <a:p>
            <a:pPr algn="ctr"/>
            <a:endParaRPr lang="hu-HU" sz="2000" b="1" cap="all" dirty="0"/>
          </a:p>
          <a:p>
            <a:pPr algn="ctr"/>
            <a:r>
              <a:rPr lang="hu-HU" sz="4800" b="1" cap="all" dirty="0"/>
              <a:t>Köszönjük a figyelmet!</a:t>
            </a:r>
          </a:p>
          <a:p>
            <a:pPr algn="ctr"/>
            <a:endParaRPr lang="hu-HU" sz="2000" b="1" cap="all" dirty="0"/>
          </a:p>
          <a:p>
            <a:pPr algn="ctr"/>
            <a:r>
              <a:rPr lang="hu-HU" sz="2000" b="1" cap="all" dirty="0"/>
              <a:t>K é r d é s e k</a:t>
            </a:r>
          </a:p>
          <a:p>
            <a:pPr algn="ctr"/>
            <a:endParaRPr lang="hu-HU" sz="2000" b="1" cap="all" dirty="0"/>
          </a:p>
          <a:p>
            <a:pPr algn="ctr"/>
            <a:endParaRPr lang="hu-HU" sz="1600" dirty="0">
              <a:solidFill>
                <a:srgbClr val="000000"/>
              </a:solidFill>
              <a:effectLst/>
              <a:latin typeface="Calibri" panose="020F0502020204030204" pitchFamily="34" charset="0"/>
              <a:ea typeface="Calibri" panose="020F0502020204030204" pitchFamily="34" charset="0"/>
            </a:endParaRPr>
          </a:p>
        </p:txBody>
      </p:sp>
      <p:sp>
        <p:nvSpPr>
          <p:cNvPr id="9" name="Szöveg helye 8">
            <a:extLst>
              <a:ext uri="{FF2B5EF4-FFF2-40B4-BE49-F238E27FC236}">
                <a16:creationId xmlns:a16="http://schemas.microsoft.com/office/drawing/2014/main" id="{9D8176AD-087F-4566-830B-C44431CBE7E1}"/>
              </a:ext>
            </a:extLst>
          </p:cNvPr>
          <p:cNvSpPr txBox="1">
            <a:spLocks/>
          </p:cNvSpPr>
          <p:nvPr/>
        </p:nvSpPr>
        <p:spPr>
          <a:xfrm>
            <a:off x="0" y="248506"/>
            <a:ext cx="5508105" cy="722289"/>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ELÉRHETŐSÉGEK</a:t>
            </a:r>
            <a:endParaRPr lang="hu-HU" sz="3600" dirty="0"/>
          </a:p>
        </p:txBody>
      </p:sp>
      <p:sp>
        <p:nvSpPr>
          <p:cNvPr id="12" name="Dátum helye 12">
            <a:extLst>
              <a:ext uri="{FF2B5EF4-FFF2-40B4-BE49-F238E27FC236}">
                <a16:creationId xmlns:a16="http://schemas.microsoft.com/office/drawing/2014/main" id="{589C0244-EF82-44DC-A877-8C3175ABDF3E}"/>
              </a:ext>
            </a:extLst>
          </p:cNvPr>
          <p:cNvSpPr>
            <a:spLocks noGrp="1"/>
          </p:cNvSpPr>
          <p:nvPr>
            <p:ph type="dt" sz="half" idx="10"/>
          </p:nvPr>
        </p:nvSpPr>
        <p:spPr>
          <a:xfrm>
            <a:off x="0" y="6309320"/>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Stratégiai és Koordinációs Központ  </a:t>
            </a:r>
          </a:p>
        </p:txBody>
      </p:sp>
      <p:pic>
        <p:nvPicPr>
          <p:cNvPr id="4" name="Picture 3">
            <a:extLst>
              <a:ext uri="{FF2B5EF4-FFF2-40B4-BE49-F238E27FC236}">
                <a16:creationId xmlns:a16="http://schemas.microsoft.com/office/drawing/2014/main" id="{A6C0959A-A706-45A1-86E9-5177B7E7D5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920" y="1493991"/>
            <a:ext cx="5446787" cy="1883668"/>
          </a:xfrm>
          <a:prstGeom prst="rect">
            <a:avLst/>
          </a:prstGeom>
        </p:spPr>
      </p:pic>
    </p:spTree>
    <p:extLst>
      <p:ext uri="{BB962C8B-B14F-4D97-AF65-F5344CB8AC3E}">
        <p14:creationId xmlns:p14="http://schemas.microsoft.com/office/powerpoint/2010/main" val="1466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EEB9102-7A6B-4740-AFAF-6ED615F6D860}"/>
              </a:ext>
            </a:extLst>
          </p:cNvPr>
          <p:cNvPicPr>
            <a:picLocks noChangeAspect="1"/>
          </p:cNvPicPr>
          <p:nvPr/>
        </p:nvPicPr>
        <p:blipFill>
          <a:blip r:embed="rId2"/>
          <a:stretch>
            <a:fillRect/>
          </a:stretch>
        </p:blipFill>
        <p:spPr>
          <a:xfrm rot="10800000">
            <a:off x="20270" y="5705479"/>
            <a:ext cx="5127793" cy="643612"/>
          </a:xfrm>
          <a:prstGeom prst="rect">
            <a:avLst/>
          </a:prstGeom>
        </p:spPr>
      </p:pic>
      <p:pic>
        <p:nvPicPr>
          <p:cNvPr id="4" name="Picture 3">
            <a:extLst>
              <a:ext uri="{FF2B5EF4-FFF2-40B4-BE49-F238E27FC236}">
                <a16:creationId xmlns:a16="http://schemas.microsoft.com/office/drawing/2014/main" id="{F624F6E2-A5B9-4926-AC51-778CD2FAA04D}"/>
              </a:ext>
            </a:extLst>
          </p:cNvPr>
          <p:cNvPicPr>
            <a:picLocks noChangeAspect="1"/>
          </p:cNvPicPr>
          <p:nvPr/>
        </p:nvPicPr>
        <p:blipFill rotWithShape="1">
          <a:blip r:embed="rId3">
            <a:duotone>
              <a:prstClr val="black"/>
              <a:srgbClr val="D9C3A5">
                <a:tint val="50000"/>
                <a:satMod val="18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50000" b="17304"/>
          <a:stretch/>
        </p:blipFill>
        <p:spPr>
          <a:xfrm>
            <a:off x="0" y="1041391"/>
            <a:ext cx="9144000" cy="1992177"/>
          </a:xfrm>
          <a:prstGeom prst="rect">
            <a:avLst/>
          </a:prstGeom>
        </p:spPr>
      </p:pic>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sp>
        <p:nvSpPr>
          <p:cNvPr id="20" name="Szöveg helye 8">
            <a:extLst>
              <a:ext uri="{FF2B5EF4-FFF2-40B4-BE49-F238E27FC236}">
                <a16:creationId xmlns:a16="http://schemas.microsoft.com/office/drawing/2014/main" id="{A39BABE4-510B-4FC9-B30E-0336BFFBDC2E}"/>
              </a:ext>
            </a:extLst>
          </p:cNvPr>
          <p:cNvSpPr txBox="1">
            <a:spLocks/>
          </p:cNvSpPr>
          <p:nvPr/>
        </p:nvSpPr>
        <p:spPr>
          <a:xfrm>
            <a:off x="0" y="330447"/>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MOBILITÁS TÍPUSOK II.</a:t>
            </a:r>
            <a:endParaRPr lang="hu-HU" sz="3600" dirty="0"/>
          </a:p>
          <a:p>
            <a:pPr algn="ctr"/>
            <a:endParaRPr lang="hu-HU" sz="4000" dirty="0"/>
          </a:p>
        </p:txBody>
      </p:sp>
      <p:sp>
        <p:nvSpPr>
          <p:cNvPr id="9" name="Dátum helye 12">
            <a:extLst>
              <a:ext uri="{FF2B5EF4-FFF2-40B4-BE49-F238E27FC236}">
                <a16:creationId xmlns:a16="http://schemas.microsoft.com/office/drawing/2014/main" id="{8359E676-0A97-4FD3-82EC-C3C48300F7F2}"/>
              </a:ext>
            </a:extLst>
          </p:cNvPr>
          <p:cNvSpPr>
            <a:spLocks noGrp="1"/>
          </p:cNvSpPr>
          <p:nvPr>
            <p:ph type="dt" sz="half" idx="10"/>
          </p:nvPr>
        </p:nvSpPr>
        <p:spPr>
          <a:xfrm>
            <a:off x="0" y="6345936"/>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Stratégiai és Koordinációs Központ  </a:t>
            </a:r>
          </a:p>
        </p:txBody>
      </p:sp>
      <p:graphicFrame>
        <p:nvGraphicFramePr>
          <p:cNvPr id="12" name="Diagram 11">
            <a:extLst>
              <a:ext uri="{FF2B5EF4-FFF2-40B4-BE49-F238E27FC236}">
                <a16:creationId xmlns:a16="http://schemas.microsoft.com/office/drawing/2014/main" id="{95ADBFB7-77AE-40F5-A970-81A904C9AF02}"/>
              </a:ext>
            </a:extLst>
          </p:cNvPr>
          <p:cNvGraphicFramePr/>
          <p:nvPr>
            <p:extLst>
              <p:ext uri="{D42A27DB-BD31-4B8C-83A1-F6EECF244321}">
                <p14:modId xmlns:p14="http://schemas.microsoft.com/office/powerpoint/2010/main" val="2786656555"/>
              </p:ext>
            </p:extLst>
          </p:nvPr>
        </p:nvGraphicFramePr>
        <p:xfrm>
          <a:off x="996743" y="1169067"/>
          <a:ext cx="7138310" cy="17181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1" name="Table 6">
            <a:extLst>
              <a:ext uri="{FF2B5EF4-FFF2-40B4-BE49-F238E27FC236}">
                <a16:creationId xmlns:a16="http://schemas.microsoft.com/office/drawing/2014/main" id="{FB4BC90D-14E5-498C-88C5-4D890FE229D7}"/>
              </a:ext>
            </a:extLst>
          </p:cNvPr>
          <p:cNvGraphicFramePr>
            <a:graphicFrameLocks noGrp="1"/>
          </p:cNvGraphicFramePr>
          <p:nvPr>
            <p:extLst>
              <p:ext uri="{D42A27DB-BD31-4B8C-83A1-F6EECF244321}">
                <p14:modId xmlns:p14="http://schemas.microsoft.com/office/powerpoint/2010/main" val="3849533568"/>
              </p:ext>
            </p:extLst>
          </p:nvPr>
        </p:nvGraphicFramePr>
        <p:xfrm>
          <a:off x="35496" y="3068960"/>
          <a:ext cx="9073008" cy="2636520"/>
        </p:xfrm>
        <a:graphic>
          <a:graphicData uri="http://schemas.openxmlformats.org/drawingml/2006/table">
            <a:tbl>
              <a:tblPr firstRow="1" bandRow="1">
                <a:tableStyleId>{F5AB1C69-6EDB-4FF4-983F-18BD219EF322}</a:tableStyleId>
              </a:tblPr>
              <a:tblGrid>
                <a:gridCol w="1134126">
                  <a:extLst>
                    <a:ext uri="{9D8B030D-6E8A-4147-A177-3AD203B41FA5}">
                      <a16:colId xmlns:a16="http://schemas.microsoft.com/office/drawing/2014/main" val="4039853517"/>
                    </a:ext>
                  </a:extLst>
                </a:gridCol>
                <a:gridCol w="1134126">
                  <a:extLst>
                    <a:ext uri="{9D8B030D-6E8A-4147-A177-3AD203B41FA5}">
                      <a16:colId xmlns:a16="http://schemas.microsoft.com/office/drawing/2014/main" val="271110719"/>
                    </a:ext>
                  </a:extLst>
                </a:gridCol>
                <a:gridCol w="1134126">
                  <a:extLst>
                    <a:ext uri="{9D8B030D-6E8A-4147-A177-3AD203B41FA5}">
                      <a16:colId xmlns:a16="http://schemas.microsoft.com/office/drawing/2014/main" val="3174550574"/>
                    </a:ext>
                  </a:extLst>
                </a:gridCol>
                <a:gridCol w="1134126">
                  <a:extLst>
                    <a:ext uri="{9D8B030D-6E8A-4147-A177-3AD203B41FA5}">
                      <a16:colId xmlns:a16="http://schemas.microsoft.com/office/drawing/2014/main" val="3743713417"/>
                    </a:ext>
                  </a:extLst>
                </a:gridCol>
                <a:gridCol w="1134126">
                  <a:extLst>
                    <a:ext uri="{9D8B030D-6E8A-4147-A177-3AD203B41FA5}">
                      <a16:colId xmlns:a16="http://schemas.microsoft.com/office/drawing/2014/main" val="1549857731"/>
                    </a:ext>
                  </a:extLst>
                </a:gridCol>
                <a:gridCol w="1134126">
                  <a:extLst>
                    <a:ext uri="{9D8B030D-6E8A-4147-A177-3AD203B41FA5}">
                      <a16:colId xmlns:a16="http://schemas.microsoft.com/office/drawing/2014/main" val="1012465767"/>
                    </a:ext>
                  </a:extLst>
                </a:gridCol>
                <a:gridCol w="1307083">
                  <a:extLst>
                    <a:ext uri="{9D8B030D-6E8A-4147-A177-3AD203B41FA5}">
                      <a16:colId xmlns:a16="http://schemas.microsoft.com/office/drawing/2014/main" val="1738595214"/>
                    </a:ext>
                  </a:extLst>
                </a:gridCol>
                <a:gridCol w="961169">
                  <a:extLst>
                    <a:ext uri="{9D8B030D-6E8A-4147-A177-3AD203B41FA5}">
                      <a16:colId xmlns:a16="http://schemas.microsoft.com/office/drawing/2014/main" val="557295678"/>
                    </a:ext>
                  </a:extLst>
                </a:gridCol>
              </a:tblGrid>
              <a:tr h="370840">
                <a:tc>
                  <a:txBody>
                    <a:bodyPr/>
                    <a:lstStyle/>
                    <a:p>
                      <a:pPr algn="ctr"/>
                      <a:r>
                        <a:rPr lang="hu-HU" sz="1200" cap="all" baseline="0" dirty="0"/>
                        <a:t>Típus</a:t>
                      </a:r>
                    </a:p>
                  </a:txBody>
                  <a:tcPr anchor="ctr"/>
                </a:tc>
                <a:tc>
                  <a:txBody>
                    <a:bodyPr/>
                    <a:lstStyle/>
                    <a:p>
                      <a:pPr algn="ctr"/>
                      <a:r>
                        <a:rPr lang="hu-HU" sz="1200" cap="all" baseline="0" dirty="0"/>
                        <a:t>Időtartam</a:t>
                      </a:r>
                    </a:p>
                  </a:txBody>
                  <a:tcPr anchor="ctr"/>
                </a:tc>
                <a:tc>
                  <a:txBody>
                    <a:bodyPr/>
                    <a:lstStyle/>
                    <a:p>
                      <a:pPr algn="ctr"/>
                      <a:r>
                        <a:rPr lang="hu-HU" sz="1200" cap="all" baseline="0" dirty="0"/>
                        <a:t>FOSZK</a:t>
                      </a:r>
                    </a:p>
                  </a:txBody>
                  <a:tcPr anchor="ctr"/>
                </a:tc>
                <a:tc>
                  <a:txBody>
                    <a:bodyPr/>
                    <a:lstStyle/>
                    <a:p>
                      <a:pPr algn="ctr"/>
                      <a:r>
                        <a:rPr lang="hu-HU" sz="1200" cap="all" baseline="0" dirty="0"/>
                        <a:t>BA/BSc</a:t>
                      </a:r>
                    </a:p>
                  </a:txBody>
                  <a:tcPr anchor="ctr"/>
                </a:tc>
                <a:tc>
                  <a:txBody>
                    <a:bodyPr/>
                    <a:lstStyle/>
                    <a:p>
                      <a:pPr algn="ctr"/>
                      <a:r>
                        <a:rPr lang="hu-HU" sz="1200" cap="all" baseline="0" dirty="0"/>
                        <a:t>MA/MSc</a:t>
                      </a:r>
                    </a:p>
                  </a:txBody>
                  <a:tcPr anchor="ctr"/>
                </a:tc>
                <a:tc>
                  <a:txBody>
                    <a:bodyPr/>
                    <a:lstStyle/>
                    <a:p>
                      <a:pPr algn="ctr"/>
                      <a:r>
                        <a:rPr lang="hu-HU" sz="1200" cap="all" baseline="0" dirty="0"/>
                        <a:t>Osztatlan</a:t>
                      </a:r>
                    </a:p>
                  </a:txBody>
                  <a:tcPr anchor="ctr"/>
                </a:tc>
                <a:tc>
                  <a:txBody>
                    <a:bodyPr/>
                    <a:lstStyle/>
                    <a:p>
                      <a:pPr algn="ctr"/>
                      <a:r>
                        <a:rPr lang="hu-HU" sz="1200" cap="all" baseline="0" dirty="0"/>
                        <a:t>Szakirányú továbbképzés</a:t>
                      </a:r>
                    </a:p>
                  </a:txBody>
                  <a:tcPr anchor="ctr"/>
                </a:tc>
                <a:tc>
                  <a:txBody>
                    <a:bodyPr/>
                    <a:lstStyle/>
                    <a:p>
                      <a:pPr algn="ctr"/>
                      <a:r>
                        <a:rPr lang="hu-HU" sz="1200" cap="all" baseline="0"/>
                        <a:t>PhD</a:t>
                      </a:r>
                      <a:endParaRPr lang="hu-HU" sz="1200" cap="all" baseline="0" dirty="0"/>
                    </a:p>
                  </a:txBody>
                  <a:tcPr anchor="ctr"/>
                </a:tc>
                <a:extLst>
                  <a:ext uri="{0D108BD9-81ED-4DB2-BD59-A6C34878D82A}">
                    <a16:rowId xmlns:a16="http://schemas.microsoft.com/office/drawing/2014/main" val="977946792"/>
                  </a:ext>
                </a:extLst>
              </a:tr>
              <a:tr h="370840">
                <a:tc>
                  <a:txBody>
                    <a:bodyPr/>
                    <a:lstStyle/>
                    <a:p>
                      <a:pPr algn="ctr"/>
                      <a:r>
                        <a:rPr lang="hu-HU" sz="1200" b="1" cap="small" baseline="0" dirty="0"/>
                        <a:t>Tanulmányi célú</a:t>
                      </a:r>
                    </a:p>
                  </a:txBody>
                  <a:tcPr anchor="ctr"/>
                </a:tc>
                <a:tc>
                  <a:txBody>
                    <a:bodyPr/>
                    <a:lstStyle/>
                    <a:p>
                      <a:pPr algn="ctr"/>
                      <a:r>
                        <a:rPr lang="hu-HU" sz="1200" dirty="0"/>
                        <a:t>2 – 30 nap</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100" dirty="0">
                          <a:sym typeface="Wingdings" panose="05000000000000000000" pitchFamily="2" charset="2"/>
                        </a:rPr>
                        <a:t>már az első félévben teljesíthető</a:t>
                      </a:r>
                      <a:endParaRPr lang="hu-HU" sz="1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100" dirty="0"/>
                        <a:t>már az első félévben teljesíthető</a:t>
                      </a:r>
                    </a:p>
                  </a:txBody>
                  <a:tcPr anchor="ctr"/>
                </a:tc>
                <a:extLst>
                  <a:ext uri="{0D108BD9-81ED-4DB2-BD59-A6C34878D82A}">
                    <a16:rowId xmlns:a16="http://schemas.microsoft.com/office/drawing/2014/main" val="2117450523"/>
                  </a:ext>
                </a:extLst>
              </a:tr>
              <a:tr h="370840">
                <a:tc gridSpan="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200" b="1" i="0" cap="none" baseline="0" dirty="0">
                          <a:solidFill>
                            <a:schemeClr val="tx1"/>
                          </a:solidFill>
                        </a:rPr>
                        <a:t>FOSZK, BA/BSc, osztatlan, MSc és szakirányú továbbképzés esetén </a:t>
                      </a:r>
                      <a:r>
                        <a:rPr lang="hu-HU" sz="1200" b="1" i="0" cap="none" baseline="0" dirty="0">
                          <a:solidFill>
                            <a:srgbClr val="FF0000"/>
                          </a:solidFill>
                        </a:rPr>
                        <a:t>1 lezárt félévet követően teljesíthető</a:t>
                      </a:r>
                      <a:endParaRPr lang="hu-HU" sz="1200" b="1" i="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hu-HU" sz="1200" b="0" dirty="0"/>
                    </a:p>
                    <a:p>
                      <a:pPr marL="0" marR="0" lvl="0" indent="0" algn="ctr" defTabSz="914400" rtl="0" eaLnBrk="1" fontAlgn="auto" latinLnBrk="0" hangingPunct="1">
                        <a:lnSpc>
                          <a:spcPct val="100000"/>
                        </a:lnSpc>
                        <a:spcBef>
                          <a:spcPts val="0"/>
                        </a:spcBef>
                        <a:spcAft>
                          <a:spcPts val="0"/>
                        </a:spcAft>
                        <a:buClrTx/>
                        <a:buSzTx/>
                        <a:buFontTx/>
                        <a:buNone/>
                        <a:tabLst/>
                        <a:defRPr/>
                      </a:pPr>
                      <a:r>
                        <a:rPr lang="hu-HU" sz="1200" b="0" dirty="0"/>
                        <a:t>Pl. nemzetközi (külföldön rendezett) konferencia részvétel </a:t>
                      </a:r>
                      <a:r>
                        <a:rPr lang="hu-HU" sz="1200" b="1" dirty="0">
                          <a:solidFill>
                            <a:srgbClr val="FF0000"/>
                          </a:solidFill>
                        </a:rPr>
                        <a:t>(előadóként)</a:t>
                      </a:r>
                      <a:r>
                        <a:rPr lang="hu-HU" sz="1200" b="1" dirty="0">
                          <a:solidFill>
                            <a:schemeClr val="tx1"/>
                          </a:solidFill>
                        </a:rPr>
                        <a:t>,</a:t>
                      </a:r>
                      <a:r>
                        <a:rPr lang="hu-HU" sz="1200" b="1" dirty="0">
                          <a:solidFill>
                            <a:srgbClr val="FF0000"/>
                          </a:solidFill>
                        </a:rPr>
                        <a:t> </a:t>
                      </a:r>
                      <a:r>
                        <a:rPr lang="hu-HU" sz="1200" b="0" dirty="0"/>
                        <a:t>nyári egyetemen vagy tömbösített kurzuson való részvétel, </a:t>
                      </a:r>
                    </a:p>
                    <a:p>
                      <a:pPr marL="0" marR="0" lvl="0" indent="0" algn="ctr" defTabSz="914400" rtl="0" eaLnBrk="1" fontAlgn="auto" latinLnBrk="0" hangingPunct="1">
                        <a:lnSpc>
                          <a:spcPct val="100000"/>
                        </a:lnSpc>
                        <a:spcBef>
                          <a:spcPts val="0"/>
                        </a:spcBef>
                        <a:spcAft>
                          <a:spcPts val="0"/>
                        </a:spcAft>
                        <a:buClrTx/>
                        <a:buSzTx/>
                        <a:buFontTx/>
                        <a:buNone/>
                        <a:tabLst/>
                        <a:defRPr/>
                      </a:pPr>
                      <a:r>
                        <a:rPr lang="hu-HU" sz="1200" b="0" dirty="0"/>
                        <a:t>minden esetben </a:t>
                      </a:r>
                      <a:r>
                        <a:rPr lang="hu-HU" sz="1200" b="1" dirty="0">
                          <a:solidFill>
                            <a:srgbClr val="FF0000"/>
                          </a:solidFill>
                        </a:rPr>
                        <a:t>*min. 5 szakmai nap javasolt*</a:t>
                      </a:r>
                    </a:p>
                  </a:txBody>
                  <a:tcPr anchor="ctr"/>
                </a:tc>
                <a:tc hMerge="1">
                  <a:txBody>
                    <a:bodyPr/>
                    <a:lstStyle/>
                    <a:p>
                      <a:pPr algn="ctr"/>
                      <a:endParaRPr lang="hu-HU" sz="120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hu-HU" sz="180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hu-HU" sz="180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hu-HU" sz="120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hu-HU" sz="180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hu-HU" sz="1800" dirty="0"/>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u-HU" sz="1200" b="1" dirty="0">
                        <a:solidFill>
                          <a:srgbClr val="FF0000"/>
                        </a:solidFill>
                      </a:endParaRPr>
                    </a:p>
                  </a:txBody>
                  <a:tcPr anchor="ctr"/>
                </a:tc>
                <a:extLst>
                  <a:ext uri="{0D108BD9-81ED-4DB2-BD59-A6C34878D82A}">
                    <a16:rowId xmlns:a16="http://schemas.microsoft.com/office/drawing/2014/main" val="2178506201"/>
                  </a:ext>
                </a:extLst>
              </a:tr>
              <a:tr h="370840">
                <a:tc>
                  <a:txBody>
                    <a:bodyPr/>
                    <a:lstStyle/>
                    <a:p>
                      <a:pPr algn="ctr"/>
                      <a:r>
                        <a:rPr lang="hu-HU" sz="1200" b="1" cap="small" baseline="0" dirty="0"/>
                        <a:t>Kutatási célú</a:t>
                      </a:r>
                    </a:p>
                  </a:txBody>
                  <a:tcPr anchor="ctr"/>
                </a:tc>
                <a:tc>
                  <a:txBody>
                    <a:bodyPr/>
                    <a:lstStyle/>
                    <a:p>
                      <a:pPr algn="ctr"/>
                      <a:r>
                        <a:rPr lang="hu-HU" sz="1200" dirty="0"/>
                        <a:t>2 – 30 nap</a:t>
                      </a:r>
                    </a:p>
                  </a:txBody>
                  <a:tcPr anchor="ctr"/>
                </a:tc>
                <a:tc>
                  <a:txBody>
                    <a:bodyPr/>
                    <a:lstStyle/>
                    <a:p>
                      <a:pPr algn="ct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100" dirty="0">
                          <a:sym typeface="Wingdings" panose="05000000000000000000" pitchFamily="2" charset="2"/>
                        </a:rPr>
                        <a:t>Szakdolgozati kurzusok féléveiben</a:t>
                      </a:r>
                      <a:endParaRPr lang="hu-HU" sz="1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algn="ctr"/>
                      <a:r>
                        <a:rPr lang="hu-HU" sz="1100" dirty="0"/>
                        <a:t>min. 7 lezárt félévet követően pályázható</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800" dirty="0">
                          <a:sym typeface="Wingdings" panose="05000000000000000000" pitchFamily="2" charset="2"/>
                        </a:rPr>
                        <a:t></a:t>
                      </a:r>
                      <a:endParaRPr lang="hu-HU" sz="1800" dirty="0"/>
                    </a:p>
                  </a:txBody>
                  <a:tcPr anchor="ctr"/>
                </a:tc>
                <a:extLst>
                  <a:ext uri="{0D108BD9-81ED-4DB2-BD59-A6C34878D82A}">
                    <a16:rowId xmlns:a16="http://schemas.microsoft.com/office/drawing/2014/main" val="2760691159"/>
                  </a:ext>
                </a:extLst>
              </a:tr>
            </a:tbl>
          </a:graphicData>
        </a:graphic>
      </p:graphicFrame>
    </p:spTree>
    <p:extLst>
      <p:ext uri="{BB962C8B-B14F-4D97-AF65-F5344CB8AC3E}">
        <p14:creationId xmlns:p14="http://schemas.microsoft.com/office/powerpoint/2010/main" val="52024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73437FB4-2D66-4F32-8C15-93A90B276A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28"/>
          <a:stretch/>
        </p:blipFill>
        <p:spPr bwMode="auto">
          <a:xfrm>
            <a:off x="-5238" y="2366039"/>
            <a:ext cx="5616624" cy="4062622"/>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p:txBody>
          <a:bodyPr>
            <a:normAutofit fontScale="90000"/>
          </a:bodyPr>
          <a:lstStyle/>
          <a:p>
            <a:br>
              <a:rPr lang="hu-HU" sz="4800" b="1" dirty="0"/>
            </a:br>
            <a:br>
              <a:rPr lang="hu-HU" sz="4800" b="1" dirty="0"/>
            </a:br>
            <a:br>
              <a:rPr lang="hu-HU" b="1" dirty="0"/>
            </a:br>
            <a:endParaRPr lang="hu-HU" b="1" dirty="0"/>
          </a:p>
        </p:txBody>
      </p:sp>
      <p:sp>
        <p:nvSpPr>
          <p:cNvPr id="7" name="Dátum helye 12">
            <a:extLst>
              <a:ext uri="{FF2B5EF4-FFF2-40B4-BE49-F238E27FC236}">
                <a16:creationId xmlns:a16="http://schemas.microsoft.com/office/drawing/2014/main" id="{2225A548-A48C-488E-A2DA-6913344AB8D6}"/>
              </a:ext>
            </a:extLst>
          </p:cNvPr>
          <p:cNvSpPr>
            <a:spLocks noGrp="1"/>
          </p:cNvSpPr>
          <p:nvPr>
            <p:ph type="dt" sz="half" idx="10"/>
          </p:nvPr>
        </p:nvSpPr>
        <p:spPr>
          <a:xfrm>
            <a:off x="0" y="6381328"/>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Stratégiai és Koordinációs Központ  </a:t>
            </a:r>
          </a:p>
        </p:txBody>
      </p:sp>
      <p:pic>
        <p:nvPicPr>
          <p:cNvPr id="5" name="Picture 4">
            <a:extLst>
              <a:ext uri="{FF2B5EF4-FFF2-40B4-BE49-F238E27FC236}">
                <a16:creationId xmlns:a16="http://schemas.microsoft.com/office/drawing/2014/main" id="{0F0BC225-A633-486A-80B4-4496FF9B53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2304212"/>
            <a:ext cx="4139952" cy="4077116"/>
          </a:xfrm>
          <a:prstGeom prst="rect">
            <a:avLst/>
          </a:prstGeom>
        </p:spPr>
      </p:pic>
      <p:graphicFrame>
        <p:nvGraphicFramePr>
          <p:cNvPr id="9" name="Table 9">
            <a:extLst>
              <a:ext uri="{FF2B5EF4-FFF2-40B4-BE49-F238E27FC236}">
                <a16:creationId xmlns:a16="http://schemas.microsoft.com/office/drawing/2014/main" id="{23728E11-B7FF-4A63-A60C-EE4FE8DD4D0A}"/>
              </a:ext>
            </a:extLst>
          </p:cNvPr>
          <p:cNvGraphicFramePr>
            <a:graphicFrameLocks noGrp="1"/>
          </p:cNvGraphicFramePr>
          <p:nvPr>
            <p:extLst>
              <p:ext uri="{D42A27DB-BD31-4B8C-83A1-F6EECF244321}">
                <p14:modId xmlns:p14="http://schemas.microsoft.com/office/powerpoint/2010/main" val="324017218"/>
              </p:ext>
            </p:extLst>
          </p:nvPr>
        </p:nvGraphicFramePr>
        <p:xfrm>
          <a:off x="-5148" y="1203990"/>
          <a:ext cx="9149148" cy="1162050"/>
        </p:xfrm>
        <a:graphic>
          <a:graphicData uri="http://schemas.openxmlformats.org/drawingml/2006/table">
            <a:tbl>
              <a:tblPr firstRow="1" bandRow="1">
                <a:tableStyleId>{5C22544A-7EE6-4342-B048-85BDC9FD1C3A}</a:tableStyleId>
              </a:tblPr>
              <a:tblGrid>
                <a:gridCol w="4577148">
                  <a:extLst>
                    <a:ext uri="{9D8B030D-6E8A-4147-A177-3AD203B41FA5}">
                      <a16:colId xmlns:a16="http://schemas.microsoft.com/office/drawing/2014/main" val="60353482"/>
                    </a:ext>
                  </a:extLst>
                </a:gridCol>
                <a:gridCol w="4572000">
                  <a:extLst>
                    <a:ext uri="{9D8B030D-6E8A-4147-A177-3AD203B41FA5}">
                      <a16:colId xmlns:a16="http://schemas.microsoft.com/office/drawing/2014/main" val="3748098649"/>
                    </a:ext>
                  </a:extLst>
                </a:gridCol>
              </a:tblGrid>
              <a:tr h="1162050">
                <a:tc>
                  <a:txBody>
                    <a:bodyPr/>
                    <a:lstStyle/>
                    <a:p>
                      <a:pPr algn="ctr"/>
                      <a:endParaRPr lang="hu-HU" sz="6600" b="1" cap="all"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1764A"/>
                    </a:solidFill>
                  </a:tcPr>
                </a:tc>
                <a:tc>
                  <a:txBody>
                    <a:bodyPr/>
                    <a:lstStyle/>
                    <a:p>
                      <a:pPr algn="ctr"/>
                      <a:r>
                        <a:rPr lang="hu-HU" sz="3200" b="0" dirty="0">
                          <a:solidFill>
                            <a:schemeClr val="bg1"/>
                          </a:solidFill>
                          <a:latin typeface="Calibri" panose="020F0502020204030204" pitchFamily="34" charset="0"/>
                          <a:cs typeface="Calibri" panose="020F0502020204030204" pitchFamily="34" charset="0"/>
                        </a:rPr>
                        <a:t>tanulmányi </a:t>
                      </a:r>
                    </a:p>
                    <a:p>
                      <a:pPr algn="ctr"/>
                      <a:r>
                        <a:rPr lang="hu-HU" sz="3200" b="0" dirty="0">
                          <a:solidFill>
                            <a:schemeClr val="bg1"/>
                          </a:solidFill>
                          <a:latin typeface="Calibri" panose="020F0502020204030204" pitchFamily="34" charset="0"/>
                          <a:cs typeface="Calibri" panose="020F0502020204030204" pitchFamily="34" charset="0"/>
                        </a:rPr>
                        <a:t>célú mobilitás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1764A"/>
                    </a:solidFill>
                  </a:tcPr>
                </a:tc>
                <a:extLst>
                  <a:ext uri="{0D108BD9-81ED-4DB2-BD59-A6C34878D82A}">
                    <a16:rowId xmlns:a16="http://schemas.microsoft.com/office/drawing/2014/main" val="226842362"/>
                  </a:ext>
                </a:extLst>
              </a:tr>
            </a:tbl>
          </a:graphicData>
        </a:graphic>
      </p:graphicFrame>
      <p:pic>
        <p:nvPicPr>
          <p:cNvPr id="4" name="Picture 3">
            <a:extLst>
              <a:ext uri="{FF2B5EF4-FFF2-40B4-BE49-F238E27FC236}">
                <a16:creationId xmlns:a16="http://schemas.microsoft.com/office/drawing/2014/main" id="{7BA4CF36-F9C3-4B04-B8CF-BAED22CAE0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1311185"/>
            <a:ext cx="2740237" cy="947659"/>
          </a:xfrm>
          <a:prstGeom prst="rect">
            <a:avLst/>
          </a:prstGeom>
        </p:spPr>
      </p:pic>
    </p:spTree>
    <p:extLst>
      <p:ext uri="{BB962C8B-B14F-4D97-AF65-F5344CB8AC3E}">
        <p14:creationId xmlns:p14="http://schemas.microsoft.com/office/powerpoint/2010/main" val="2835190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2"/>
          <p:cNvSpPr>
            <a:spLocks noChangeArrowheads="1"/>
          </p:cNvSpPr>
          <p:nvPr/>
        </p:nvSpPr>
        <p:spPr bwMode="auto">
          <a:xfrm>
            <a:off x="0" y="4310063"/>
            <a:ext cx="9144000" cy="2547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hu-HU" altLang="hu-HU" sz="2300" b="1" dirty="0">
              <a:latin typeface="Calibri" panose="020F0502020204030204" pitchFamily="34" charset="0"/>
            </a:endParaRPr>
          </a:p>
          <a:p>
            <a:pPr eaLnBrk="1" hangingPunct="1">
              <a:spcBef>
                <a:spcPct val="0"/>
              </a:spcBef>
              <a:buClrTx/>
              <a:buFontTx/>
              <a:buNone/>
            </a:pPr>
            <a:endParaRPr lang="hu-HU" altLang="hu-HU" sz="2300" b="1" dirty="0">
              <a:latin typeface="Calibri" panose="020F0502020204030204" pitchFamily="34" charset="0"/>
            </a:endParaRPr>
          </a:p>
          <a:p>
            <a:pPr eaLnBrk="1" hangingPunct="1">
              <a:spcBef>
                <a:spcPct val="0"/>
              </a:spcBef>
              <a:buClrTx/>
              <a:buFontTx/>
              <a:buNone/>
            </a:pPr>
            <a:endParaRPr lang="hu-HU" altLang="hu-HU" sz="2300" b="1" dirty="0">
              <a:latin typeface="Calibri" panose="020F0502020204030204" pitchFamily="34" charset="0"/>
            </a:endParaRPr>
          </a:p>
          <a:p>
            <a:pPr eaLnBrk="1" hangingPunct="1">
              <a:spcBef>
                <a:spcPct val="0"/>
              </a:spcBef>
              <a:buClrTx/>
              <a:buFontTx/>
              <a:buNone/>
            </a:pPr>
            <a:endParaRPr lang="hu-HU" altLang="hu-HU" sz="2300" b="1" dirty="0">
              <a:latin typeface="Calibri" panose="020F0502020204030204" pitchFamily="34" charset="0"/>
            </a:endParaRPr>
          </a:p>
          <a:p>
            <a:pPr eaLnBrk="1" hangingPunct="1">
              <a:spcBef>
                <a:spcPct val="0"/>
              </a:spcBef>
              <a:buClrTx/>
              <a:buFontTx/>
              <a:buNone/>
            </a:pPr>
            <a:endParaRPr lang="hu-HU" altLang="hu-HU" sz="2300" b="1" dirty="0">
              <a:latin typeface="Calibri" panose="020F0502020204030204" pitchFamily="34" charset="0"/>
            </a:endParaRPr>
          </a:p>
          <a:p>
            <a:pPr eaLnBrk="1" hangingPunct="1">
              <a:spcBef>
                <a:spcPct val="0"/>
              </a:spcBef>
              <a:buClrTx/>
              <a:buFontTx/>
              <a:buNone/>
            </a:pPr>
            <a:r>
              <a:rPr lang="hu-HU" altLang="hu-HU" sz="2300" b="1" dirty="0">
                <a:latin typeface="Calibri" panose="020F0502020204030204" pitchFamily="34" charset="0"/>
              </a:rPr>
              <a:t>	</a:t>
            </a:r>
          </a:p>
          <a:p>
            <a:pPr eaLnBrk="1" hangingPunct="1">
              <a:spcBef>
                <a:spcPct val="0"/>
              </a:spcBef>
              <a:buClrTx/>
              <a:buFontTx/>
              <a:buNone/>
            </a:pPr>
            <a:endParaRPr lang="hu-HU" altLang="hu-HU" sz="2300" dirty="0">
              <a:solidFill>
                <a:schemeClr val="bg1"/>
              </a:solidFill>
              <a:latin typeface="Calibri" panose="020F0502020204030204" pitchFamily="34" charset="0"/>
            </a:endParaRPr>
          </a:p>
        </p:txBody>
      </p:sp>
      <p:sp>
        <p:nvSpPr>
          <p:cNvPr id="20484" name="Rectangle 8"/>
          <p:cNvSpPr>
            <a:spLocks noChangeArrowheads="1"/>
          </p:cNvSpPr>
          <p:nvPr/>
        </p:nvSpPr>
        <p:spPr bwMode="auto">
          <a:xfrm>
            <a:off x="184395" y="1249488"/>
            <a:ext cx="8775209" cy="284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384300" indent="-4699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841500" indent="-4699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just">
              <a:spcBef>
                <a:spcPts val="300"/>
              </a:spcBef>
              <a:spcAft>
                <a:spcPts val="300"/>
              </a:spcAft>
              <a:buClr>
                <a:srgbClr val="FF5050"/>
              </a:buClr>
              <a:buFont typeface="Arial" panose="020B0604020202020204" pitchFamily="34" charset="0"/>
              <a:buChar char="•"/>
            </a:pPr>
            <a:r>
              <a:rPr lang="hu-HU" altLang="hu-HU" sz="1700" dirty="0">
                <a:latin typeface="Calibri" panose="020F0502020204030204" pitchFamily="34" charset="0"/>
                <a:cs typeface="Calibri" panose="020F0502020204030204" pitchFamily="34" charset="0"/>
              </a:rPr>
              <a:t>aktív / passzív MATE hallgatói jogviszony a pályázáskor (megvalósítás: aktív jogviszonyban)</a:t>
            </a:r>
          </a:p>
          <a:p>
            <a:pPr algn="just">
              <a:spcBef>
                <a:spcPts val="300"/>
              </a:spcBef>
              <a:spcAft>
                <a:spcPts val="300"/>
              </a:spcAft>
              <a:buClr>
                <a:srgbClr val="FF5050"/>
              </a:buClr>
              <a:buFont typeface="Arial" panose="020B0604020202020204" pitchFamily="34" charset="0"/>
              <a:buChar char="•"/>
            </a:pPr>
            <a:r>
              <a:rPr lang="hu-HU" altLang="hu-HU" sz="1700" dirty="0">
                <a:latin typeface="Calibri" panose="020F0502020204030204" pitchFamily="34" charset="0"/>
                <a:cs typeface="Calibri" panose="020F0502020204030204" pitchFamily="34" charset="0"/>
              </a:rPr>
              <a:t>bármely képzési szinten, bármilyen munkarendben pályázható (felsőoktatási szakképzés, alap-, mester-, osztatlan, doktori és szakirányú szakképzés, nappali és levelező képzés);</a:t>
            </a:r>
          </a:p>
          <a:p>
            <a:pPr algn="just">
              <a:spcBef>
                <a:spcPts val="300"/>
              </a:spcBef>
              <a:spcAft>
                <a:spcPts val="300"/>
              </a:spcAft>
              <a:buClr>
                <a:srgbClr val="FF5050"/>
              </a:buClr>
              <a:buFont typeface="Arial" panose="020B0604020202020204" pitchFamily="34" charset="0"/>
              <a:buChar char="•"/>
            </a:pPr>
            <a:r>
              <a:rPr lang="hu-HU" altLang="hu-HU" sz="1700" dirty="0">
                <a:latin typeface="Calibri" panose="020F0502020204030204" pitchFamily="34" charset="0"/>
                <a:cs typeface="Calibri" panose="020F0502020204030204" pitchFamily="34" charset="0"/>
              </a:rPr>
              <a:t>magyar állampolgárság vagy érvényes regisztrációs igazolás / letelepedési / tartózkodási engedély birtokában; </a:t>
            </a:r>
          </a:p>
          <a:p>
            <a:pPr algn="just">
              <a:spcBef>
                <a:spcPts val="300"/>
              </a:spcBef>
              <a:spcAft>
                <a:spcPts val="300"/>
              </a:spcAft>
              <a:buClr>
                <a:srgbClr val="FF5050"/>
              </a:buClr>
              <a:buFont typeface="Arial" panose="020B0604020202020204" pitchFamily="34" charset="0"/>
              <a:buChar char="•"/>
            </a:pPr>
            <a:r>
              <a:rPr lang="hu-HU" altLang="hu-HU" sz="1700" dirty="0">
                <a:latin typeface="Calibri" panose="020F0502020204030204" pitchFamily="34" charset="0"/>
                <a:cs typeface="Calibri" panose="020F0502020204030204" pitchFamily="34" charset="0"/>
              </a:rPr>
              <a:t>tanulmányi átlag: minimum 3,51</a:t>
            </a:r>
          </a:p>
          <a:p>
            <a:pPr algn="just">
              <a:spcBef>
                <a:spcPts val="300"/>
              </a:spcBef>
              <a:spcAft>
                <a:spcPts val="300"/>
              </a:spcAft>
              <a:buClr>
                <a:srgbClr val="FF5050"/>
              </a:buClr>
              <a:buFont typeface="Arial" panose="020B0604020202020204" pitchFamily="34" charset="0"/>
              <a:buChar char="•"/>
            </a:pPr>
            <a:r>
              <a:rPr lang="hu-HU" altLang="hu-HU" sz="1700" dirty="0">
                <a:latin typeface="Calibri" panose="020F0502020204030204" pitchFamily="34" charset="0"/>
                <a:cs typeface="Calibri" panose="020F0502020204030204" pitchFamily="34" charset="0"/>
              </a:rPr>
              <a:t>megfelelő szintű nyelvtudás (B2 / C1, </a:t>
            </a:r>
            <a:r>
              <a:rPr lang="hu-HU" altLang="hu-HU" sz="1700" i="1" dirty="0">
                <a:solidFill>
                  <a:srgbClr val="C00000"/>
                </a:solidFill>
                <a:latin typeface="Calibri" panose="020F0502020204030204" pitchFamily="34" charset="0"/>
                <a:cs typeface="Calibri" panose="020F0502020204030204" pitchFamily="34" charset="0"/>
              </a:rPr>
              <a:t>nyelvvizsga hiányában: nyelvi lektorátus igazolása</a:t>
            </a:r>
            <a:r>
              <a:rPr lang="hu-HU" altLang="hu-HU" sz="1700" dirty="0">
                <a:latin typeface="Calibri" panose="020F0502020204030204" pitchFamily="34" charset="0"/>
                <a:cs typeface="Calibri" panose="020F0502020204030204" pitchFamily="34" charset="0"/>
              </a:rPr>
              <a:t>)</a:t>
            </a:r>
          </a:p>
          <a:p>
            <a:pPr algn="just">
              <a:spcBef>
                <a:spcPts val="300"/>
              </a:spcBef>
              <a:spcAft>
                <a:spcPts val="300"/>
              </a:spcAft>
              <a:buClr>
                <a:srgbClr val="FF5050"/>
              </a:buClr>
              <a:buFont typeface="Arial" panose="020B0604020202020204" pitchFamily="34" charset="0"/>
              <a:buChar char="•"/>
            </a:pPr>
            <a:r>
              <a:rPr lang="hu-HU" altLang="hu-HU" sz="1700" dirty="0">
                <a:latin typeface="Calibri" panose="020F0502020204030204" pitchFamily="34" charset="0"/>
                <a:cs typeface="Calibri" panose="020F0502020204030204" pitchFamily="34" charset="0"/>
              </a:rPr>
              <a:t>abszolvált / doktorjelölt státuszú hallgatók nem pályázhatnak</a:t>
            </a:r>
          </a:p>
          <a:p>
            <a:pPr algn="just">
              <a:spcBef>
                <a:spcPts val="300"/>
              </a:spcBef>
              <a:spcAft>
                <a:spcPts val="300"/>
              </a:spcAft>
              <a:buClr>
                <a:srgbClr val="FF5050"/>
              </a:buClr>
              <a:buFont typeface="Arial" panose="020B0604020202020204" pitchFamily="34" charset="0"/>
              <a:buChar char="•"/>
            </a:pPr>
            <a:r>
              <a:rPr lang="hu-HU" altLang="hu-HU" sz="1700" dirty="0">
                <a:latin typeface="Calibri" panose="020F0502020204030204" pitchFamily="34" charset="0"/>
                <a:cs typeface="Calibri" panose="020F0502020204030204" pitchFamily="34" charset="0"/>
              </a:rPr>
              <a:t>választott intézménnyel érvényes kétoldali szerződés (megadott partnerlistából)</a:t>
            </a:r>
          </a:p>
        </p:txBody>
      </p:sp>
      <p:sp>
        <p:nvSpPr>
          <p:cNvPr id="8" name="Szöveg helye 8">
            <a:extLst>
              <a:ext uri="{FF2B5EF4-FFF2-40B4-BE49-F238E27FC236}">
                <a16:creationId xmlns:a16="http://schemas.microsoft.com/office/drawing/2014/main" id="{8C976BA8-87A7-4BB3-A47E-900750C97105}"/>
              </a:ext>
            </a:extLst>
          </p:cNvPr>
          <p:cNvSpPr txBox="1">
            <a:spLocks/>
          </p:cNvSpPr>
          <p:nvPr/>
        </p:nvSpPr>
        <p:spPr>
          <a:xfrm>
            <a:off x="0" y="321117"/>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PÁLYÁZÁSI FELTÉTELEK</a:t>
            </a:r>
            <a:endParaRPr lang="hu-HU" sz="3600" dirty="0"/>
          </a:p>
        </p:txBody>
      </p:sp>
      <p:sp>
        <p:nvSpPr>
          <p:cNvPr id="7" name="Dátum helye 12">
            <a:extLst>
              <a:ext uri="{FF2B5EF4-FFF2-40B4-BE49-F238E27FC236}">
                <a16:creationId xmlns:a16="http://schemas.microsoft.com/office/drawing/2014/main" id="{1C2B566C-C5BB-4944-94E3-C03B088E59D8}"/>
              </a:ext>
            </a:extLst>
          </p:cNvPr>
          <p:cNvSpPr>
            <a:spLocks noGrp="1"/>
          </p:cNvSpPr>
          <p:nvPr>
            <p:ph type="dt" sz="half" idx="10"/>
          </p:nvPr>
        </p:nvSpPr>
        <p:spPr>
          <a:xfrm>
            <a:off x="0" y="6345936"/>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Stratégiai és Koordinációs Központ  </a:t>
            </a:r>
          </a:p>
        </p:txBody>
      </p:sp>
      <p:grpSp>
        <p:nvGrpSpPr>
          <p:cNvPr id="9" name="Csoportba foglalás 28">
            <a:extLst>
              <a:ext uri="{FF2B5EF4-FFF2-40B4-BE49-F238E27FC236}">
                <a16:creationId xmlns:a16="http://schemas.microsoft.com/office/drawing/2014/main" id="{9227A20B-7D50-592B-406E-039331B5B96A}"/>
              </a:ext>
            </a:extLst>
          </p:cNvPr>
          <p:cNvGrpSpPr/>
          <p:nvPr/>
        </p:nvGrpSpPr>
        <p:grpSpPr>
          <a:xfrm>
            <a:off x="0" y="4295684"/>
            <a:ext cx="9144000" cy="2050252"/>
            <a:chOff x="2988972" y="4810502"/>
            <a:chExt cx="9203027" cy="2050252"/>
          </a:xfrm>
        </p:grpSpPr>
        <p:pic>
          <p:nvPicPr>
            <p:cNvPr id="10" name="Kép 18" descr="A képen ruházat, személy, nő, szék látható&#10;&#10;Automatikusan generált leírás">
              <a:extLst>
                <a:ext uri="{FF2B5EF4-FFF2-40B4-BE49-F238E27FC236}">
                  <a16:creationId xmlns:a16="http://schemas.microsoft.com/office/drawing/2014/main" id="{AADD908A-5625-DC33-5867-2A2D7BB43AE9}"/>
                </a:ext>
              </a:extLst>
            </p:cNvPr>
            <p:cNvPicPr>
              <a:picLocks noChangeAspect="1"/>
            </p:cNvPicPr>
            <p:nvPr/>
          </p:nvPicPr>
          <p:blipFill>
            <a:blip r:embed="rId2"/>
            <a:stretch>
              <a:fillRect/>
            </a:stretch>
          </p:blipFill>
          <p:spPr>
            <a:xfrm>
              <a:off x="3360144" y="4810502"/>
              <a:ext cx="8831855" cy="2050252"/>
            </a:xfrm>
            <a:prstGeom prst="parallelogram">
              <a:avLst/>
            </a:prstGeom>
          </p:spPr>
        </p:pic>
        <p:pic>
          <p:nvPicPr>
            <p:cNvPr id="11" name="Kép 27" descr="A képen képernyőkép, Grafika, Színesség, sor látható&#10;&#10;Automatikusan generált leírás">
              <a:extLst>
                <a:ext uri="{FF2B5EF4-FFF2-40B4-BE49-F238E27FC236}">
                  <a16:creationId xmlns:a16="http://schemas.microsoft.com/office/drawing/2014/main" id="{4689BE54-930C-AFE7-065E-3938E5AF9E63}"/>
                </a:ext>
              </a:extLst>
            </p:cNvPr>
            <p:cNvPicPr>
              <a:picLocks noChangeAspect="1"/>
            </p:cNvPicPr>
            <p:nvPr/>
          </p:nvPicPr>
          <p:blipFill>
            <a:blip r:embed="rId3"/>
            <a:stretch>
              <a:fillRect/>
            </a:stretch>
          </p:blipFill>
          <p:spPr>
            <a:xfrm>
              <a:off x="2988972" y="6018499"/>
              <a:ext cx="585032" cy="831361"/>
            </a:xfrm>
            <a:prstGeom prst="parallelogram">
              <a:avLst/>
            </a:prstGeom>
          </p:spPr>
        </p:pic>
      </p:grpSp>
    </p:spTree>
    <p:extLst>
      <p:ext uri="{BB962C8B-B14F-4D97-AF65-F5344CB8AC3E}">
        <p14:creationId xmlns:p14="http://schemas.microsoft.com/office/powerpoint/2010/main" val="145326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a:extLst>
              <a:ext uri="{FF2B5EF4-FFF2-40B4-BE49-F238E27FC236}">
                <a16:creationId xmlns:a16="http://schemas.microsoft.com/office/drawing/2014/main" id="{0706BB8B-D8D5-44C0-8127-C3BE1E787E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812"/>
          <a:stretch/>
        </p:blipFill>
        <p:spPr bwMode="auto">
          <a:xfrm>
            <a:off x="4382440" y="1124744"/>
            <a:ext cx="4793743" cy="5230466"/>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8"/>
          <p:cNvSpPr>
            <a:spLocks noChangeArrowheads="1"/>
          </p:cNvSpPr>
          <p:nvPr/>
        </p:nvSpPr>
        <p:spPr bwMode="auto">
          <a:xfrm>
            <a:off x="0" y="1124744"/>
            <a:ext cx="4932040" cy="5348138"/>
          </a:xfrm>
          <a:prstGeom prst="rect">
            <a:avLst/>
          </a:prstGeom>
          <a:solidFill>
            <a:schemeClr val="bg2"/>
          </a:solidFill>
          <a:ln>
            <a:noFill/>
          </a:ln>
        </p:spPr>
        <p:txBody>
          <a:bodyPr/>
          <a:lstStyle>
            <a:lvl1pPr marL="469900" indent="-46990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384300" indent="-4699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841500" indent="-4699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marL="0" indent="0" algn="ctr">
              <a:spcBef>
                <a:spcPts val="300"/>
              </a:spcBef>
              <a:buClr>
                <a:srgbClr val="FF5050"/>
              </a:buClr>
              <a:buNone/>
            </a:pPr>
            <a:endParaRPr lang="hu-HU" altLang="hu-HU" sz="600" cap="all" dirty="0">
              <a:latin typeface="Calibri" panose="020F0502020204030204" pitchFamily="34" charset="0"/>
              <a:cs typeface="Calibri" panose="020F0502020204030204" pitchFamily="34" charset="0"/>
            </a:endParaRPr>
          </a:p>
          <a:p>
            <a:pPr marL="0" indent="0" algn="ctr">
              <a:spcBef>
                <a:spcPts val="300"/>
              </a:spcBef>
              <a:buClr>
                <a:srgbClr val="FF5050"/>
              </a:buClr>
              <a:buNone/>
            </a:pPr>
            <a:r>
              <a:rPr lang="hu-HU" altLang="hu-HU" sz="2000" b="1" cap="all" dirty="0">
                <a:latin typeface="Calibri" panose="020F0502020204030204" pitchFamily="34" charset="0"/>
                <a:cs typeface="Calibri" panose="020F0502020204030204" pitchFamily="34" charset="0"/>
              </a:rPr>
              <a:t>Vidékfejlesztés és Fenntartható Gazdaság Intézet</a:t>
            </a:r>
            <a:endParaRPr lang="hu-HU" altLang="hu-HU" sz="1050" b="1" cap="all" dirty="0">
              <a:latin typeface="Calibri" panose="020F0502020204030204" pitchFamily="34" charset="0"/>
              <a:cs typeface="Calibri" panose="020F0502020204030204" pitchFamily="34" charset="0"/>
            </a:endParaRPr>
          </a:p>
          <a:p>
            <a:pPr marL="0" indent="0" algn="ctr">
              <a:spcBef>
                <a:spcPts val="300"/>
              </a:spcBef>
              <a:buClr>
                <a:srgbClr val="FF5050"/>
              </a:buClr>
              <a:buNone/>
            </a:pPr>
            <a:r>
              <a:rPr lang="hu-HU" altLang="hu-HU" sz="1800" cap="small" dirty="0">
                <a:latin typeface="Calibri" panose="020F0502020204030204" pitchFamily="34" charset="0"/>
                <a:cs typeface="Calibri" panose="020F0502020204030204" pitchFamily="34" charset="0"/>
              </a:rPr>
              <a:t>Idegen nyelvi tanszék</a:t>
            </a:r>
          </a:p>
          <a:p>
            <a:pPr marL="0" indent="0" algn="ctr">
              <a:spcBef>
                <a:spcPts val="300"/>
              </a:spcBef>
              <a:buClr>
                <a:srgbClr val="FF5050"/>
              </a:buClr>
              <a:buNone/>
            </a:pPr>
            <a:endParaRPr lang="hu-HU" altLang="hu-HU" sz="800" cap="small" dirty="0">
              <a:latin typeface="Calibri" panose="020F0502020204030204" pitchFamily="34" charset="0"/>
              <a:cs typeface="Calibri" panose="020F0502020204030204" pitchFamily="34" charset="0"/>
            </a:endParaRPr>
          </a:p>
          <a:p>
            <a:pPr marL="0" indent="0" algn="ctr">
              <a:spcBef>
                <a:spcPts val="300"/>
              </a:spcBef>
              <a:buClr>
                <a:srgbClr val="FF5050"/>
              </a:buClr>
              <a:buNone/>
            </a:pPr>
            <a:r>
              <a:rPr lang="hu-HU" altLang="hu-HU" sz="1600" b="1" dirty="0">
                <a:latin typeface="Calibri" panose="020F0502020204030204" pitchFamily="34" charset="0"/>
                <a:cs typeface="Calibri" panose="020F0502020204030204" pitchFamily="34" charset="0"/>
              </a:rPr>
              <a:t>dr. Veresné dr. habil Valentinyi Klára </a:t>
            </a:r>
          </a:p>
          <a:p>
            <a:pPr marL="0" indent="0" algn="ctr">
              <a:spcBef>
                <a:spcPts val="300"/>
              </a:spcBef>
              <a:buClr>
                <a:srgbClr val="FF5050"/>
              </a:buClr>
              <a:buNone/>
            </a:pPr>
            <a:r>
              <a:rPr lang="hu-HU" altLang="hu-HU" sz="1400" dirty="0">
                <a:latin typeface="Calibri" panose="020F0502020204030204" pitchFamily="34" charset="0"/>
                <a:cs typeface="Calibri" panose="020F0502020204030204" pitchFamily="34" charset="0"/>
              </a:rPr>
              <a:t>tanszékvezető, egyetemi docens</a:t>
            </a:r>
          </a:p>
          <a:p>
            <a:pPr marL="0" indent="0" algn="just">
              <a:spcBef>
                <a:spcPts val="300"/>
              </a:spcBef>
              <a:buClr>
                <a:srgbClr val="FF5050"/>
              </a:buClr>
              <a:buNone/>
            </a:pPr>
            <a:endParaRPr lang="hu-HU" altLang="hu-HU" sz="1600" dirty="0">
              <a:latin typeface="Calibri" panose="020F0502020204030204" pitchFamily="34" charset="0"/>
              <a:cs typeface="Calibri" panose="020F0502020204030204" pitchFamily="34" charset="0"/>
            </a:endParaRPr>
          </a:p>
          <a:p>
            <a:pPr marL="0" indent="0" algn="ctr">
              <a:spcBef>
                <a:spcPts val="300"/>
              </a:spcBef>
              <a:buClr>
                <a:srgbClr val="FF5050"/>
              </a:buClr>
              <a:buNone/>
            </a:pPr>
            <a:r>
              <a:rPr lang="hu-HU" altLang="hu-HU" sz="2000" b="1" dirty="0">
                <a:solidFill>
                  <a:srgbClr val="FF0000"/>
                </a:solidFill>
                <a:latin typeface="Calibri" panose="020F0502020204030204" pitchFamily="34" charset="0"/>
                <a:cs typeface="Calibri" panose="020F0502020204030204" pitchFamily="34" charset="0"/>
              </a:rPr>
              <a:t>Nyelvi szintfelmérés időpontegyeztetés</a:t>
            </a:r>
            <a:endParaRPr lang="hu-HU" altLang="hu-HU" sz="2000" dirty="0">
              <a:latin typeface="Calibri" panose="020F0502020204030204" pitchFamily="34" charset="0"/>
              <a:cs typeface="Calibri" panose="020F0502020204030204" pitchFamily="34" charset="0"/>
            </a:endParaRPr>
          </a:p>
          <a:p>
            <a:pPr marL="0" indent="0" algn="ctr">
              <a:spcBef>
                <a:spcPts val="300"/>
              </a:spcBef>
              <a:buClr>
                <a:srgbClr val="FF5050"/>
              </a:buClr>
              <a:buNone/>
            </a:pPr>
            <a:r>
              <a:rPr lang="hu-HU" altLang="hu-HU" sz="1400" b="1" u="sng" dirty="0">
                <a:latin typeface="Calibri" panose="020F0502020204030204" pitchFamily="34" charset="0"/>
                <a:cs typeface="Calibri" panose="020F0502020204030204" pitchFamily="34" charset="0"/>
              </a:rPr>
              <a:t>Gödöllő és a Buda Campus</a:t>
            </a:r>
          </a:p>
          <a:p>
            <a:pPr marL="0" indent="0" algn="ctr">
              <a:spcBef>
                <a:spcPts val="300"/>
              </a:spcBef>
              <a:buClr>
                <a:srgbClr val="FF5050"/>
              </a:buClr>
              <a:buNone/>
            </a:pPr>
            <a:r>
              <a:rPr lang="hu-HU" altLang="hu-HU" sz="1400" dirty="0">
                <a:latin typeface="Calibri" panose="020F0502020204030204" pitchFamily="34" charset="0"/>
                <a:cs typeface="Calibri" panose="020F0502020204030204" pitchFamily="34" charset="0"/>
              </a:rPr>
              <a:t>Bártfainé Vincze Zita: </a:t>
            </a:r>
            <a:r>
              <a:rPr lang="hu-HU" altLang="hu-HU" sz="1400" dirty="0">
                <a:latin typeface="Calibri" panose="020F0502020204030204" pitchFamily="34" charset="0"/>
                <a:cs typeface="Calibri" panose="020F0502020204030204" pitchFamily="34" charset="0"/>
                <a:hlinkClick r:id="rId3"/>
              </a:rPr>
              <a:t>Bartfaine.Vincze.Zita@uni-mate.hu</a:t>
            </a:r>
            <a:r>
              <a:rPr lang="hu-HU" altLang="hu-HU" sz="1400" dirty="0">
                <a:latin typeface="Calibri" panose="020F0502020204030204" pitchFamily="34" charset="0"/>
                <a:cs typeface="Calibri" panose="020F0502020204030204" pitchFamily="34" charset="0"/>
              </a:rPr>
              <a:t> </a:t>
            </a:r>
          </a:p>
          <a:p>
            <a:pPr marL="0" indent="0" algn="ctr">
              <a:spcBef>
                <a:spcPts val="300"/>
              </a:spcBef>
              <a:buClr>
                <a:srgbClr val="FF5050"/>
              </a:buClr>
              <a:buNone/>
            </a:pPr>
            <a:endParaRPr lang="hu-HU" altLang="hu-HU" sz="1000" dirty="0">
              <a:latin typeface="Calibri" panose="020F0502020204030204" pitchFamily="34" charset="0"/>
              <a:cs typeface="Calibri" panose="020F0502020204030204" pitchFamily="34" charset="0"/>
            </a:endParaRPr>
          </a:p>
          <a:p>
            <a:pPr marL="0" indent="0" algn="ctr">
              <a:spcBef>
                <a:spcPts val="300"/>
              </a:spcBef>
              <a:buClr>
                <a:srgbClr val="FF5050"/>
              </a:buClr>
              <a:buNone/>
            </a:pPr>
            <a:r>
              <a:rPr lang="hu-HU" altLang="hu-HU" sz="1400" b="1" u="sng" dirty="0">
                <a:latin typeface="Calibri" panose="020F0502020204030204" pitchFamily="34" charset="0"/>
                <a:cs typeface="Calibri" panose="020F0502020204030204" pitchFamily="34" charset="0"/>
              </a:rPr>
              <a:t>Gyöngyös </a:t>
            </a:r>
          </a:p>
          <a:p>
            <a:pPr marL="0" indent="0" algn="ctr">
              <a:spcBef>
                <a:spcPts val="300"/>
              </a:spcBef>
              <a:buClr>
                <a:srgbClr val="FF5050"/>
              </a:buClr>
              <a:buNone/>
            </a:pPr>
            <a:r>
              <a:rPr lang="hu-HU" altLang="hu-HU" sz="1400" dirty="0">
                <a:latin typeface="Calibri" panose="020F0502020204030204" pitchFamily="34" charset="0"/>
                <a:cs typeface="Calibri" panose="020F0502020204030204" pitchFamily="34" charset="0"/>
              </a:rPr>
              <a:t>Szabó Rozália:  </a:t>
            </a:r>
            <a:r>
              <a:rPr lang="hu-HU" altLang="hu-HU" sz="1400" dirty="0">
                <a:latin typeface="Calibri" panose="020F0502020204030204" pitchFamily="34" charset="0"/>
                <a:cs typeface="Calibri" panose="020F0502020204030204" pitchFamily="34" charset="0"/>
                <a:hlinkClick r:id="rId4"/>
              </a:rPr>
              <a:t>szabo.rozalia@uni-mate.hu</a:t>
            </a:r>
            <a:endParaRPr lang="hu-HU" altLang="hu-HU" sz="1400" dirty="0">
              <a:latin typeface="Calibri" panose="020F0502020204030204" pitchFamily="34" charset="0"/>
              <a:cs typeface="Calibri" panose="020F0502020204030204" pitchFamily="34" charset="0"/>
            </a:endParaRPr>
          </a:p>
          <a:p>
            <a:pPr marL="0" indent="0" algn="ctr">
              <a:spcBef>
                <a:spcPts val="300"/>
              </a:spcBef>
              <a:buClr>
                <a:srgbClr val="FF5050"/>
              </a:buClr>
              <a:buNone/>
            </a:pPr>
            <a:endParaRPr lang="hu-HU" altLang="hu-HU" sz="1000" dirty="0">
              <a:latin typeface="Calibri" panose="020F0502020204030204" pitchFamily="34" charset="0"/>
              <a:cs typeface="Calibri" panose="020F0502020204030204" pitchFamily="34" charset="0"/>
            </a:endParaRPr>
          </a:p>
          <a:p>
            <a:pPr marL="0" indent="0" algn="ctr">
              <a:spcBef>
                <a:spcPts val="300"/>
              </a:spcBef>
              <a:buClr>
                <a:srgbClr val="FF5050"/>
              </a:buClr>
              <a:buNone/>
            </a:pPr>
            <a:r>
              <a:rPr lang="hu-HU" altLang="hu-HU" sz="1400" b="1" u="sng" dirty="0">
                <a:latin typeface="Calibri" panose="020F0502020204030204" pitchFamily="34" charset="0"/>
                <a:cs typeface="Calibri" panose="020F0502020204030204" pitchFamily="34" charset="0"/>
              </a:rPr>
              <a:t>Kaposvár</a:t>
            </a:r>
          </a:p>
          <a:p>
            <a:pPr marL="0" indent="0" algn="ctr">
              <a:spcBef>
                <a:spcPts val="300"/>
              </a:spcBef>
              <a:buClr>
                <a:srgbClr val="FF5050"/>
              </a:buClr>
              <a:buNone/>
            </a:pPr>
            <a:r>
              <a:rPr lang="hu-HU" altLang="hu-HU" sz="1400" dirty="0">
                <a:latin typeface="Calibri" panose="020F0502020204030204" pitchFamily="34" charset="0"/>
                <a:cs typeface="Calibri" panose="020F0502020204030204" pitchFamily="34" charset="0"/>
              </a:rPr>
              <a:t>Lengyel Laura: </a:t>
            </a:r>
            <a:r>
              <a:rPr lang="hu-HU" altLang="hu-HU" sz="1400" dirty="0">
                <a:latin typeface="Calibri" panose="020F0502020204030204" pitchFamily="34" charset="0"/>
                <a:cs typeface="Calibri" panose="020F0502020204030204" pitchFamily="34" charset="0"/>
                <a:hlinkClick r:id="rId5"/>
              </a:rPr>
              <a:t>lengyel.laura.agnes@uni-mate.hu</a:t>
            </a:r>
            <a:r>
              <a:rPr lang="hu-HU" altLang="hu-HU" sz="1400" dirty="0">
                <a:latin typeface="Calibri" panose="020F0502020204030204" pitchFamily="34" charset="0"/>
                <a:cs typeface="Calibri" panose="020F0502020204030204" pitchFamily="34" charset="0"/>
              </a:rPr>
              <a:t> </a:t>
            </a:r>
          </a:p>
          <a:p>
            <a:pPr marL="0" indent="0" algn="ctr">
              <a:spcBef>
                <a:spcPts val="300"/>
              </a:spcBef>
              <a:buClr>
                <a:srgbClr val="FF5050"/>
              </a:buClr>
              <a:buNone/>
            </a:pPr>
            <a:endParaRPr lang="hu-HU" altLang="hu-HU" sz="1000" dirty="0">
              <a:latin typeface="Calibri" panose="020F0502020204030204" pitchFamily="34" charset="0"/>
              <a:cs typeface="Calibri" panose="020F0502020204030204" pitchFamily="34" charset="0"/>
            </a:endParaRPr>
          </a:p>
          <a:p>
            <a:pPr marL="0" indent="0" algn="ctr">
              <a:spcBef>
                <a:spcPts val="300"/>
              </a:spcBef>
              <a:buClr>
                <a:srgbClr val="FF5050"/>
              </a:buClr>
              <a:buNone/>
            </a:pPr>
            <a:r>
              <a:rPr lang="hu-HU" altLang="hu-HU" sz="1400" b="1" u="sng" dirty="0">
                <a:latin typeface="Calibri" panose="020F0502020204030204" pitchFamily="34" charset="0"/>
                <a:cs typeface="Calibri" panose="020F0502020204030204" pitchFamily="34" charset="0"/>
              </a:rPr>
              <a:t>Keszthely </a:t>
            </a:r>
          </a:p>
          <a:p>
            <a:pPr marL="0" indent="0" algn="ctr">
              <a:spcBef>
                <a:spcPts val="300"/>
              </a:spcBef>
              <a:buClr>
                <a:srgbClr val="FF5050"/>
              </a:buClr>
              <a:buNone/>
            </a:pPr>
            <a:r>
              <a:rPr lang="hu-HU" altLang="hu-HU" sz="1400" dirty="0">
                <a:latin typeface="Calibri" panose="020F0502020204030204" pitchFamily="34" charset="0"/>
                <a:cs typeface="Calibri" panose="020F0502020204030204" pitchFamily="34" charset="0"/>
              </a:rPr>
              <a:t>Csiszárné Pektor Andrea: </a:t>
            </a:r>
            <a:r>
              <a:rPr lang="hu-HU" altLang="hu-HU" sz="1400" dirty="0">
                <a:latin typeface="Calibri" panose="020F0502020204030204" pitchFamily="34" charset="0"/>
                <a:cs typeface="Calibri" panose="020F0502020204030204" pitchFamily="34" charset="0"/>
                <a:hlinkClick r:id="rId6"/>
              </a:rPr>
              <a:t>csiszarne.pektor.andrea@uni-mate.hu</a:t>
            </a:r>
            <a:endParaRPr lang="hu-HU" altLang="hu-HU" sz="1400" dirty="0">
              <a:latin typeface="Calibri" panose="020F0502020204030204" pitchFamily="34" charset="0"/>
              <a:cs typeface="Calibri" panose="020F0502020204030204" pitchFamily="34" charset="0"/>
            </a:endParaRPr>
          </a:p>
          <a:p>
            <a:pPr marL="0" indent="0" algn="ctr">
              <a:spcBef>
                <a:spcPts val="300"/>
              </a:spcBef>
              <a:buClr>
                <a:srgbClr val="FF5050"/>
              </a:buClr>
              <a:buNone/>
            </a:pPr>
            <a:endParaRPr lang="hu-HU" altLang="hu-HU" sz="1400" dirty="0">
              <a:latin typeface="Calibri" panose="020F0502020204030204" pitchFamily="34" charset="0"/>
              <a:cs typeface="Calibri" panose="020F0502020204030204" pitchFamily="34" charset="0"/>
            </a:endParaRPr>
          </a:p>
          <a:p>
            <a:pPr marL="0" indent="0" algn="ctr">
              <a:spcBef>
                <a:spcPts val="300"/>
              </a:spcBef>
              <a:buClr>
                <a:srgbClr val="FF5050"/>
              </a:buClr>
              <a:buNone/>
            </a:pPr>
            <a:r>
              <a:rPr lang="hu-HU" altLang="hu-HU" sz="1400" dirty="0">
                <a:latin typeface="Calibri" panose="020F0502020204030204" pitchFamily="34" charset="0"/>
                <a:cs typeface="Calibri" panose="020F0502020204030204" pitchFamily="34" charset="0"/>
              </a:rPr>
              <a:t> </a:t>
            </a:r>
          </a:p>
          <a:p>
            <a:pPr algn="ctr">
              <a:spcBef>
                <a:spcPts val="300"/>
              </a:spcBef>
              <a:buClr>
                <a:srgbClr val="FF5050"/>
              </a:buClr>
              <a:buFont typeface="Arial" panose="020B0604020202020204" pitchFamily="34" charset="0"/>
              <a:buChar char="•"/>
            </a:pPr>
            <a:endParaRPr lang="hu-HU" altLang="hu-HU" sz="1400" dirty="0">
              <a:latin typeface="Calibri" panose="020F0502020204030204" pitchFamily="34" charset="0"/>
              <a:cs typeface="Calibri" panose="020F0502020204030204" pitchFamily="34" charset="0"/>
            </a:endParaRPr>
          </a:p>
          <a:p>
            <a:pPr algn="just">
              <a:spcBef>
                <a:spcPts val="300"/>
              </a:spcBef>
              <a:buClr>
                <a:srgbClr val="FF5050"/>
              </a:buClr>
              <a:buFont typeface="Arial" panose="020B0604020202020204" pitchFamily="34" charset="0"/>
              <a:buChar char="•"/>
            </a:pPr>
            <a:endParaRPr lang="hu-HU" altLang="hu-HU" sz="1600" dirty="0">
              <a:latin typeface="Calibri" panose="020F0502020204030204" pitchFamily="34" charset="0"/>
              <a:cs typeface="Calibri" panose="020F0502020204030204" pitchFamily="34" charset="0"/>
            </a:endParaRPr>
          </a:p>
        </p:txBody>
      </p:sp>
      <p:sp>
        <p:nvSpPr>
          <p:cNvPr id="8" name="Szöveg helye 8">
            <a:extLst>
              <a:ext uri="{FF2B5EF4-FFF2-40B4-BE49-F238E27FC236}">
                <a16:creationId xmlns:a16="http://schemas.microsoft.com/office/drawing/2014/main" id="{8C976BA8-87A7-4BB3-A47E-900750C97105}"/>
              </a:ext>
            </a:extLst>
          </p:cNvPr>
          <p:cNvSpPr txBox="1">
            <a:spLocks/>
          </p:cNvSpPr>
          <p:nvPr/>
        </p:nvSpPr>
        <p:spPr>
          <a:xfrm>
            <a:off x="0" y="238251"/>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3600" b="1" cap="small" dirty="0">
                <a:solidFill>
                  <a:schemeClr val="bg1"/>
                </a:solidFill>
              </a:rPr>
              <a:t>  nyelvvizsga hiányában</a:t>
            </a:r>
            <a:endParaRPr lang="hu-HU" sz="4400" dirty="0"/>
          </a:p>
        </p:txBody>
      </p:sp>
      <p:sp>
        <p:nvSpPr>
          <p:cNvPr id="7" name="Dátum helye 12">
            <a:extLst>
              <a:ext uri="{FF2B5EF4-FFF2-40B4-BE49-F238E27FC236}">
                <a16:creationId xmlns:a16="http://schemas.microsoft.com/office/drawing/2014/main" id="{1C2B566C-C5BB-4944-94E3-C03B088E59D8}"/>
              </a:ext>
            </a:extLst>
          </p:cNvPr>
          <p:cNvSpPr>
            <a:spLocks noGrp="1"/>
          </p:cNvSpPr>
          <p:nvPr>
            <p:ph type="dt" sz="half" idx="10"/>
          </p:nvPr>
        </p:nvSpPr>
        <p:spPr>
          <a:xfrm>
            <a:off x="0" y="6345936"/>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Stratégiai és Koordinációs Központ  </a:t>
            </a:r>
          </a:p>
        </p:txBody>
      </p:sp>
    </p:spTree>
    <p:extLst>
      <p:ext uri="{BB962C8B-B14F-4D97-AF65-F5344CB8AC3E}">
        <p14:creationId xmlns:p14="http://schemas.microsoft.com/office/powerpoint/2010/main" val="3207214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31446B-B97E-4745-983A-AFBDE13EABFE}"/>
              </a:ext>
            </a:extLst>
          </p:cNvPr>
          <p:cNvPicPr>
            <a:picLocks noChangeAspect="1"/>
          </p:cNvPicPr>
          <p:nvPr/>
        </p:nvPicPr>
        <p:blipFill>
          <a:blip r:embed="rId2"/>
          <a:stretch>
            <a:fillRect/>
          </a:stretch>
        </p:blipFill>
        <p:spPr>
          <a:xfrm>
            <a:off x="0" y="1213005"/>
            <a:ext cx="6104043" cy="5048553"/>
          </a:xfrm>
          <a:prstGeom prst="rect">
            <a:avLst/>
          </a:prstGeom>
        </p:spPr>
      </p:pic>
      <p:graphicFrame>
        <p:nvGraphicFramePr>
          <p:cNvPr id="14" name="Diagram 13">
            <a:extLst>
              <a:ext uri="{FF2B5EF4-FFF2-40B4-BE49-F238E27FC236}">
                <a16:creationId xmlns:a16="http://schemas.microsoft.com/office/drawing/2014/main" id="{E202DBFB-16E3-4952-B2F4-1B891C651941}"/>
              </a:ext>
            </a:extLst>
          </p:cNvPr>
          <p:cNvGraphicFramePr/>
          <p:nvPr>
            <p:extLst>
              <p:ext uri="{D42A27DB-BD31-4B8C-83A1-F6EECF244321}">
                <p14:modId xmlns:p14="http://schemas.microsoft.com/office/powerpoint/2010/main" val="2649764447"/>
              </p:ext>
            </p:extLst>
          </p:nvPr>
        </p:nvGraphicFramePr>
        <p:xfrm>
          <a:off x="4283968" y="1196752"/>
          <a:ext cx="4752528" cy="50810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átum helye 12">
            <a:extLst>
              <a:ext uri="{FF2B5EF4-FFF2-40B4-BE49-F238E27FC236}">
                <a16:creationId xmlns:a16="http://schemas.microsoft.com/office/drawing/2014/main" id="{DF75FED1-FE69-4ACE-8F39-548D38F3FF02}"/>
              </a:ext>
            </a:extLst>
          </p:cNvPr>
          <p:cNvSpPr>
            <a:spLocks noGrp="1"/>
          </p:cNvSpPr>
          <p:nvPr>
            <p:ph type="dt" sz="half" idx="10"/>
          </p:nvPr>
        </p:nvSpPr>
        <p:spPr>
          <a:xfrm>
            <a:off x="0" y="6408614"/>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Stratégiai és Koordinációs Központ  </a:t>
            </a:r>
          </a:p>
        </p:txBody>
      </p:sp>
      <p:sp>
        <p:nvSpPr>
          <p:cNvPr id="9" name="Szöveg helye 8">
            <a:extLst>
              <a:ext uri="{FF2B5EF4-FFF2-40B4-BE49-F238E27FC236}">
                <a16:creationId xmlns:a16="http://schemas.microsoft.com/office/drawing/2014/main" id="{A5B5D0F7-A32D-44B2-B581-7ADAFFA76301}"/>
              </a:ext>
            </a:extLst>
          </p:cNvPr>
          <p:cNvSpPr txBox="1">
            <a:spLocks/>
          </p:cNvSpPr>
          <p:nvPr/>
        </p:nvSpPr>
        <p:spPr>
          <a:xfrm>
            <a:off x="0" y="258439"/>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hu-HU" sz="4000" b="1" cap="small" dirty="0">
                <a:solidFill>
                  <a:schemeClr val="bg1"/>
                </a:solidFill>
              </a:rPr>
              <a:t>    fontos tudnivalók</a:t>
            </a:r>
            <a:endParaRPr lang="hu-HU" sz="4800" dirty="0"/>
          </a:p>
        </p:txBody>
      </p:sp>
    </p:spTree>
    <p:extLst>
      <p:ext uri="{BB962C8B-B14F-4D97-AF65-F5344CB8AC3E}">
        <p14:creationId xmlns:p14="http://schemas.microsoft.com/office/powerpoint/2010/main" val="4089068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662B5C-85E6-4BAB-BF55-6736BC004736}"/>
              </a:ext>
            </a:extLst>
          </p:cNvPr>
          <p:cNvPicPr>
            <a:picLocks noChangeAspect="1"/>
          </p:cNvPicPr>
          <p:nvPr/>
        </p:nvPicPr>
        <p:blipFill rotWithShape="1">
          <a:blip r:embed="rId2" cstate="print">
            <a:duotone>
              <a:prstClr val="black"/>
              <a:srgbClr val="D9C3A5">
                <a:tint val="50000"/>
                <a:satMod val="180000"/>
              </a:srgbClr>
            </a:duotone>
            <a:extLst>
              <a:ext uri="{28A0092B-C50C-407E-A947-70E740481C1C}">
                <a14:useLocalDpi xmlns:a14="http://schemas.microsoft.com/office/drawing/2010/main" val="0"/>
              </a:ext>
            </a:extLst>
          </a:blip>
          <a:srcRect t="14320" b="57567"/>
          <a:stretch/>
        </p:blipFill>
        <p:spPr>
          <a:xfrm>
            <a:off x="0" y="1041573"/>
            <a:ext cx="9144000" cy="1357824"/>
          </a:xfrm>
          <a:prstGeom prst="rect">
            <a:avLst/>
          </a:prstGeom>
        </p:spPr>
      </p:pic>
      <p:sp>
        <p:nvSpPr>
          <p:cNvPr id="5" name="Text Box 10"/>
          <p:cNvSpPr txBox="1">
            <a:spLocks noChangeArrowheads="1"/>
          </p:cNvSpPr>
          <p:nvPr/>
        </p:nvSpPr>
        <p:spPr bwMode="auto">
          <a:xfrm>
            <a:off x="-12170" y="1106735"/>
            <a:ext cx="9144000" cy="1292662"/>
          </a:xfrm>
          <a:prstGeom prst="rect">
            <a:avLst/>
          </a:prstGeom>
          <a:noFill/>
          <a:ln>
            <a:noFill/>
          </a:ln>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r>
              <a:rPr lang="hu-HU" altLang="hu-HU" sz="1200" b="1" dirty="0">
                <a:solidFill>
                  <a:schemeClr val="bg1"/>
                </a:solidFill>
                <a:latin typeface="Calibri" panose="020F0502020204030204" pitchFamily="34" charset="0"/>
              </a:rPr>
              <a:t>		</a:t>
            </a:r>
          </a:p>
          <a:p>
            <a:pPr algn="ctr" eaLnBrk="1" hangingPunct="1">
              <a:spcBef>
                <a:spcPct val="0"/>
              </a:spcBef>
              <a:buClrTx/>
              <a:buFontTx/>
              <a:buNone/>
            </a:pPr>
            <a:r>
              <a:rPr lang="hu-HU" altLang="hu-HU" sz="5400" b="1" dirty="0">
                <a:solidFill>
                  <a:schemeClr val="bg1"/>
                </a:solidFill>
                <a:latin typeface="+mn-lt"/>
              </a:rPr>
              <a:t>P Á L Y Á Z A T I</a:t>
            </a:r>
            <a:r>
              <a:rPr lang="hu-HU" altLang="hu-HU" sz="5400" dirty="0">
                <a:solidFill>
                  <a:schemeClr val="bg1"/>
                </a:solidFill>
                <a:latin typeface="+mn-lt"/>
              </a:rPr>
              <a:t>  </a:t>
            </a:r>
            <a:r>
              <a:rPr lang="hu-HU" altLang="hu-HU" sz="4400" dirty="0">
                <a:solidFill>
                  <a:schemeClr val="bg1"/>
                </a:solidFill>
                <a:latin typeface="+mn-lt"/>
              </a:rPr>
              <a:t>dokumentáció</a:t>
            </a:r>
            <a:endParaRPr lang="hu-HU" altLang="hu-HU" sz="3200" dirty="0">
              <a:solidFill>
                <a:schemeClr val="bg1"/>
              </a:solidFill>
              <a:latin typeface="+mn-lt"/>
            </a:endParaRPr>
          </a:p>
          <a:p>
            <a:pPr eaLnBrk="1" hangingPunct="1">
              <a:spcBef>
                <a:spcPct val="0"/>
              </a:spcBef>
              <a:buClrTx/>
              <a:buFontTx/>
              <a:buNone/>
            </a:pPr>
            <a:endParaRPr lang="hu-HU" altLang="hu-HU" sz="1200" dirty="0">
              <a:solidFill>
                <a:schemeClr val="bg1"/>
              </a:solidFill>
              <a:latin typeface="Calibri" panose="020F0502020204030204" pitchFamily="34" charset="0"/>
            </a:endParaRPr>
          </a:p>
        </p:txBody>
      </p:sp>
      <p:sp>
        <p:nvSpPr>
          <p:cNvPr id="8" name="Téglalap 7"/>
          <p:cNvSpPr/>
          <p:nvPr/>
        </p:nvSpPr>
        <p:spPr>
          <a:xfrm>
            <a:off x="323528" y="2488096"/>
            <a:ext cx="8712968" cy="3831818"/>
          </a:xfrm>
          <a:prstGeom prst="rect">
            <a:avLst/>
          </a:prstGeom>
        </p:spPr>
        <p:txBody>
          <a:bodyPr wrap="square">
            <a:spAutoFit/>
          </a:bodyPr>
          <a:lstStyle/>
          <a:p>
            <a:pPr>
              <a:spcBef>
                <a:spcPts val="600"/>
              </a:spcBef>
              <a:buClr>
                <a:schemeClr val="accent1"/>
              </a:buClr>
              <a:buFontTx/>
              <a:buChar char="•"/>
            </a:pPr>
            <a:r>
              <a:rPr lang="hu-HU" altLang="hu-HU" b="1" dirty="0">
                <a:solidFill>
                  <a:srgbClr val="4D4D4D"/>
                </a:solidFill>
                <a:latin typeface="Calibri" panose="020F0502020204030204" pitchFamily="34" charset="0"/>
              </a:rPr>
              <a:t> LimeSurvey</a:t>
            </a:r>
            <a:r>
              <a:rPr lang="hu-HU" altLang="hu-HU" dirty="0">
                <a:solidFill>
                  <a:srgbClr val="4D4D4D"/>
                </a:solidFill>
                <a:latin typeface="Calibri" panose="020F0502020204030204" pitchFamily="34" charset="0"/>
              </a:rPr>
              <a:t> online jelentkezés  </a:t>
            </a:r>
          </a:p>
          <a:p>
            <a:pPr>
              <a:spcBef>
                <a:spcPts val="600"/>
              </a:spcBef>
              <a:buClr>
                <a:schemeClr val="accent1"/>
              </a:buClr>
              <a:buFontTx/>
              <a:buChar char="•"/>
            </a:pPr>
            <a:r>
              <a:rPr lang="hu-HU" altLang="hu-HU" b="1" dirty="0">
                <a:solidFill>
                  <a:srgbClr val="4D4D4D"/>
                </a:solidFill>
                <a:latin typeface="Calibri" panose="020F0502020204030204" pitchFamily="34" charset="0"/>
              </a:rPr>
              <a:t> EUROPASS önéletrajz aláírva </a:t>
            </a:r>
            <a:r>
              <a:rPr lang="hu-HU" altLang="hu-HU" dirty="0">
                <a:solidFill>
                  <a:srgbClr val="4D4D4D"/>
                </a:solidFill>
                <a:latin typeface="Calibri" panose="020F0502020204030204" pitchFamily="34" charset="0"/>
              </a:rPr>
              <a:t>(HU + oktatás nyelve)</a:t>
            </a:r>
          </a:p>
          <a:p>
            <a:pPr>
              <a:spcBef>
                <a:spcPts val="600"/>
              </a:spcBef>
              <a:buClr>
                <a:schemeClr val="accent1"/>
              </a:buClr>
              <a:buFontTx/>
              <a:buChar char="•"/>
            </a:pPr>
            <a:r>
              <a:rPr lang="hu-HU" altLang="hu-HU" b="1" dirty="0">
                <a:solidFill>
                  <a:srgbClr val="4D4D4D"/>
                </a:solidFill>
                <a:latin typeface="Calibri" panose="020F0502020204030204" pitchFamily="34" charset="0"/>
              </a:rPr>
              <a:t> EUROPASS motivációs levél aláírva </a:t>
            </a:r>
            <a:r>
              <a:rPr lang="hu-HU" altLang="hu-HU" dirty="0">
                <a:solidFill>
                  <a:srgbClr val="4D4D4D"/>
                </a:solidFill>
                <a:latin typeface="Calibri" panose="020F0502020204030204" pitchFamily="34" charset="0"/>
              </a:rPr>
              <a:t>(HU + oktatás nyelve)</a:t>
            </a:r>
          </a:p>
          <a:p>
            <a:pPr>
              <a:spcBef>
                <a:spcPts val="600"/>
              </a:spcBef>
              <a:buClr>
                <a:schemeClr val="accent1"/>
              </a:buClr>
              <a:buFontTx/>
              <a:buChar char="•"/>
            </a:pPr>
            <a:r>
              <a:rPr lang="hu-HU" altLang="hu-HU" b="1" dirty="0">
                <a:solidFill>
                  <a:srgbClr val="4D4D4D"/>
                </a:solidFill>
                <a:latin typeface="Calibri" panose="020F0502020204030204" pitchFamily="34" charset="0"/>
              </a:rPr>
              <a:t> Korábbi lezárt félévekről kreditigazolás (Neptun), </a:t>
            </a:r>
            <a:r>
              <a:rPr lang="hu-HU" altLang="hu-HU" dirty="0">
                <a:solidFill>
                  <a:srgbClr val="4D4D4D"/>
                </a:solidFill>
                <a:latin typeface="Calibri" panose="020F0502020204030204" pitchFamily="34" charset="0"/>
              </a:rPr>
              <a:t>a Tanulmányi Osztály által kiállítva</a:t>
            </a:r>
          </a:p>
          <a:p>
            <a:pPr>
              <a:spcBef>
                <a:spcPts val="600"/>
              </a:spcBef>
              <a:buClr>
                <a:schemeClr val="accent1"/>
              </a:buClr>
              <a:buFontTx/>
              <a:buChar char="•"/>
            </a:pPr>
            <a:r>
              <a:rPr lang="hu-HU" altLang="hu-HU" b="1" dirty="0">
                <a:solidFill>
                  <a:srgbClr val="4D4D4D"/>
                </a:solidFill>
                <a:latin typeface="Calibri" panose="020F0502020204030204" pitchFamily="34" charset="0"/>
              </a:rPr>
              <a:t> MATE jogviszony igazolás</a:t>
            </a:r>
            <a:r>
              <a:rPr lang="hu-HU" altLang="hu-HU" dirty="0">
                <a:solidFill>
                  <a:srgbClr val="4D4D4D"/>
                </a:solidFill>
                <a:latin typeface="Calibri" panose="020F0502020204030204" pitchFamily="34" charset="0"/>
              </a:rPr>
              <a:t>, </a:t>
            </a:r>
            <a:r>
              <a:rPr lang="hu-HU" altLang="hu-HU" dirty="0" err="1">
                <a:solidFill>
                  <a:srgbClr val="4D4D4D"/>
                </a:solidFill>
                <a:latin typeface="Calibri" panose="020F0502020204030204" pitchFamily="34" charset="0"/>
              </a:rPr>
              <a:t>Neptunból</a:t>
            </a:r>
            <a:r>
              <a:rPr lang="hu-HU" altLang="hu-HU" dirty="0">
                <a:solidFill>
                  <a:srgbClr val="4D4D4D"/>
                </a:solidFill>
                <a:latin typeface="Calibri" panose="020F0502020204030204" pitchFamily="34" charset="0"/>
              </a:rPr>
              <a:t> letölthető</a:t>
            </a:r>
          </a:p>
          <a:p>
            <a:pPr>
              <a:spcBef>
                <a:spcPts val="600"/>
              </a:spcBef>
              <a:buClr>
                <a:schemeClr val="accent1"/>
              </a:buClr>
              <a:buFontTx/>
              <a:buChar char="•"/>
            </a:pPr>
            <a:r>
              <a:rPr lang="hu-HU" altLang="hu-HU" b="1" dirty="0">
                <a:solidFill>
                  <a:srgbClr val="4D4D4D"/>
                </a:solidFill>
                <a:latin typeface="Calibri" panose="020F0502020204030204" pitchFamily="34" charset="0"/>
              </a:rPr>
              <a:t> 1 db szaktanári ajánlás</a:t>
            </a:r>
            <a:r>
              <a:rPr lang="hu-HU" altLang="hu-HU" dirty="0">
                <a:solidFill>
                  <a:srgbClr val="4D4D4D"/>
                </a:solidFill>
                <a:latin typeface="Calibri" panose="020F0502020204030204" pitchFamily="34" charset="0"/>
              </a:rPr>
              <a:t> (a szakterület oktatójától, magyarul és az oktatás nyelvén, aláírva)</a:t>
            </a:r>
          </a:p>
          <a:p>
            <a:pPr>
              <a:spcBef>
                <a:spcPts val="600"/>
              </a:spcBef>
              <a:buClr>
                <a:schemeClr val="accent1"/>
              </a:buClr>
              <a:buFontTx/>
              <a:buChar char="•"/>
            </a:pPr>
            <a:r>
              <a:rPr lang="hu-HU" altLang="hu-HU" dirty="0">
                <a:solidFill>
                  <a:srgbClr val="4D4D4D"/>
                </a:solidFill>
                <a:latin typeface="Calibri" panose="020F0502020204030204" pitchFamily="34" charset="0"/>
              </a:rPr>
              <a:t> </a:t>
            </a:r>
            <a:r>
              <a:rPr lang="hu-HU" altLang="hu-HU" b="1" dirty="0">
                <a:solidFill>
                  <a:srgbClr val="4D4D4D"/>
                </a:solidFill>
                <a:latin typeface="Calibri" panose="020F0502020204030204" pitchFamily="34" charset="0"/>
              </a:rPr>
              <a:t>nyelvvizsga bizonyítvány(ok) másolata</a:t>
            </a:r>
          </a:p>
          <a:p>
            <a:pPr>
              <a:spcBef>
                <a:spcPts val="600"/>
              </a:spcBef>
              <a:buClr>
                <a:schemeClr val="accent1"/>
              </a:buClr>
              <a:buFontTx/>
              <a:buChar char="•"/>
            </a:pPr>
            <a:r>
              <a:rPr lang="hu-HU" altLang="hu-HU" b="1" dirty="0">
                <a:solidFill>
                  <a:srgbClr val="4D4D4D"/>
                </a:solidFill>
                <a:latin typeface="Calibri" panose="020F0502020204030204" pitchFamily="34" charset="0"/>
              </a:rPr>
              <a:t> korábbi diploma/diplomák másolatát</a:t>
            </a:r>
            <a:r>
              <a:rPr lang="hu-HU" altLang="hu-HU" dirty="0">
                <a:solidFill>
                  <a:srgbClr val="4D4D4D"/>
                </a:solidFill>
                <a:latin typeface="Calibri" panose="020F0502020204030204" pitchFamily="34" charset="0"/>
              </a:rPr>
              <a:t>, amennyiben a pályázó mester vagy doktori képzésben vesz részt</a:t>
            </a:r>
          </a:p>
          <a:p>
            <a:pPr>
              <a:spcBef>
                <a:spcPts val="600"/>
              </a:spcBef>
              <a:buClr>
                <a:schemeClr val="accent1"/>
              </a:buClr>
              <a:buFontTx/>
              <a:buChar char="•"/>
            </a:pPr>
            <a:r>
              <a:rPr lang="hu-HU" altLang="hu-HU" dirty="0">
                <a:solidFill>
                  <a:srgbClr val="4D4D4D"/>
                </a:solidFill>
                <a:latin typeface="Calibri" panose="020F0502020204030204" pitchFamily="34" charset="0"/>
              </a:rPr>
              <a:t> aláírt </a:t>
            </a:r>
            <a:r>
              <a:rPr lang="hu-HU" altLang="hu-HU" b="1" dirty="0">
                <a:solidFill>
                  <a:srgbClr val="4D4D4D"/>
                </a:solidFill>
                <a:latin typeface="Calibri" panose="020F0502020204030204" pitchFamily="34" charset="0"/>
              </a:rPr>
              <a:t>kutatási terv </a:t>
            </a:r>
            <a:r>
              <a:rPr lang="hu-HU" altLang="hu-HU" dirty="0">
                <a:solidFill>
                  <a:srgbClr val="4D4D4D"/>
                </a:solidFill>
                <a:latin typeface="Calibri" panose="020F0502020204030204" pitchFamily="34" charset="0"/>
              </a:rPr>
              <a:t>(kutatási mobilitás esetén)</a:t>
            </a:r>
          </a:p>
          <a:p>
            <a:pPr>
              <a:spcBef>
                <a:spcPts val="600"/>
              </a:spcBef>
              <a:buClr>
                <a:schemeClr val="accent1"/>
              </a:buClr>
              <a:buFontTx/>
              <a:buChar char="•"/>
            </a:pPr>
            <a:r>
              <a:rPr lang="hu-HU" altLang="hu-HU" dirty="0">
                <a:solidFill>
                  <a:srgbClr val="4D4D4D"/>
                </a:solidFill>
                <a:latin typeface="Calibri" panose="020F0502020204030204" pitchFamily="34" charset="0"/>
              </a:rPr>
              <a:t> egyebek: oklevelek, társadalmi munka, egyéb tevékenységek, külföldi szakmai gyakorlat</a:t>
            </a:r>
          </a:p>
        </p:txBody>
      </p:sp>
      <p:sp>
        <p:nvSpPr>
          <p:cNvPr id="6" name="Dátum helye 12">
            <a:extLst>
              <a:ext uri="{FF2B5EF4-FFF2-40B4-BE49-F238E27FC236}">
                <a16:creationId xmlns:a16="http://schemas.microsoft.com/office/drawing/2014/main" id="{927F9FB8-732A-411A-BA18-AF02C4FF63DE}"/>
              </a:ext>
            </a:extLst>
          </p:cNvPr>
          <p:cNvSpPr>
            <a:spLocks noGrp="1"/>
          </p:cNvSpPr>
          <p:nvPr>
            <p:ph type="dt" sz="half" idx="10"/>
          </p:nvPr>
        </p:nvSpPr>
        <p:spPr>
          <a:xfrm>
            <a:off x="0" y="6408614"/>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Stratégiai és Koordinációs Központ  </a:t>
            </a:r>
          </a:p>
        </p:txBody>
      </p:sp>
    </p:spTree>
    <p:extLst>
      <p:ext uri="{BB962C8B-B14F-4D97-AF65-F5344CB8AC3E}">
        <p14:creationId xmlns:p14="http://schemas.microsoft.com/office/powerpoint/2010/main" val="3898167289"/>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9930</TotalTime>
  <Words>3679</Words>
  <Application>Microsoft Office PowerPoint</Application>
  <PresentationFormat>On-screen Show (4:3)</PresentationFormat>
  <Paragraphs>590</Paragraphs>
  <Slides>36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Bitter</vt:lpstr>
      <vt:lpstr>Calibri</vt:lpstr>
      <vt:lpstr>Calibri Light</vt:lpstr>
      <vt:lpstr>Oxygen</vt:lpstr>
      <vt:lpstr>Roboto</vt:lpstr>
      <vt:lpstr>Verdana</vt:lpstr>
      <vt:lpstr>Wingdings</vt:lpstr>
      <vt:lpstr>Office-téma</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   </vt:lpstr>
      <vt:lpstr>   </vt:lpstr>
      <vt:lpstr>   </vt:lpstr>
      <vt:lpstr>PÁLYÁZATI DOKUMENTÁCIÓ</vt:lpstr>
      <vt:lpstr>PÁLYÁZATI DOKUMENTÁCIÓ</vt:lpstr>
      <vt:lpstr>PÁLYÁZATI DOKUMENTÁCIÓ</vt:lpstr>
      <vt:lpstr>mobility AGREEMENT</vt:lpstr>
      <vt:lpstr>mobility AGREEMENT</vt:lpstr>
      <vt:lpstr>PowerPoint Presentation</vt:lpstr>
      <vt:lpstr>PowerPoint Presentation</vt:lpstr>
      <vt:lpstr>PowerPoint Presentation</vt:lpstr>
      <vt:lpstr>PowerPoint Presentation</vt:lpstr>
      <vt:lpstr>PowerPoint Presentation</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Nemzetközi kreditmobilitás</dc:title>
  <dc:creator>Heltai Zsuzsanna</dc:creator>
  <cp:lastModifiedBy>Zsankó-Bődör Beáta</cp:lastModifiedBy>
  <cp:revision>640</cp:revision>
  <dcterms:created xsi:type="dcterms:W3CDTF">2017-02-28T08:24:48Z</dcterms:created>
  <dcterms:modified xsi:type="dcterms:W3CDTF">2026-03-13T10:18:58Z</dcterms:modified>
</cp:coreProperties>
</file>